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5"/>
  </p:notesMasterIdLst>
  <p:handoutMasterIdLst>
    <p:handoutMasterId r:id="rId36"/>
  </p:handoutMasterIdLst>
  <p:sldIdLst>
    <p:sldId id="459" r:id="rId5"/>
    <p:sldId id="460" r:id="rId6"/>
    <p:sldId id="461" r:id="rId7"/>
    <p:sldId id="462" r:id="rId8"/>
    <p:sldId id="463" r:id="rId9"/>
    <p:sldId id="464" r:id="rId10"/>
    <p:sldId id="465" r:id="rId11"/>
    <p:sldId id="466" r:id="rId12"/>
    <p:sldId id="467" r:id="rId13"/>
    <p:sldId id="468" r:id="rId14"/>
    <p:sldId id="469" r:id="rId15"/>
    <p:sldId id="470" r:id="rId16"/>
    <p:sldId id="471" r:id="rId17"/>
    <p:sldId id="256" r:id="rId18"/>
    <p:sldId id="269" r:id="rId19"/>
    <p:sldId id="437" r:id="rId20"/>
    <p:sldId id="447" r:id="rId21"/>
    <p:sldId id="457" r:id="rId22"/>
    <p:sldId id="449" r:id="rId23"/>
    <p:sldId id="451" r:id="rId24"/>
    <p:sldId id="450" r:id="rId25"/>
    <p:sldId id="452" r:id="rId26"/>
    <p:sldId id="446" r:id="rId27"/>
    <p:sldId id="448" r:id="rId28"/>
    <p:sldId id="453" r:id="rId29"/>
    <p:sldId id="454" r:id="rId30"/>
    <p:sldId id="455" r:id="rId31"/>
    <p:sldId id="456" r:id="rId32"/>
    <p:sldId id="458" r:id="rId33"/>
    <p:sldId id="317" r:id="rId34"/>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7" userDrawn="1">
          <p15:clr>
            <a:srgbClr val="A4A3A4"/>
          </p15:clr>
        </p15:guide>
        <p15:guide id="4" orient="horz" pos="2686" userDrawn="1">
          <p15:clr>
            <a:srgbClr val="A4A3A4"/>
          </p15:clr>
        </p15:guide>
        <p15:guide id="6" pos="5534" userDrawn="1">
          <p15:clr>
            <a:srgbClr val="A4A3A4"/>
          </p15:clr>
        </p15:guide>
        <p15:guide id="7" pos="5300">
          <p15:clr>
            <a:srgbClr val="A4A3A4"/>
          </p15:clr>
        </p15:guide>
        <p15:guide id="8" pos="2880">
          <p15:clr>
            <a:srgbClr val="A4A3A4"/>
          </p15:clr>
        </p15:guide>
        <p15:guide id="9" pos="453" userDrawn="1">
          <p15:clr>
            <a:srgbClr val="A4A3A4"/>
          </p15:clr>
        </p15:guide>
        <p15:guide id="11" orient="horz" pos="237" userDrawn="1">
          <p15:clr>
            <a:srgbClr val="A4A3A4"/>
          </p15:clr>
        </p15:guide>
        <p15:guide id="12" orient="horz" pos="608">
          <p15:clr>
            <a:srgbClr val="A4A3A4"/>
          </p15:clr>
        </p15:guide>
        <p15:guide id="14" orient="horz" pos="1189" userDrawn="1">
          <p15:clr>
            <a:srgbClr val="A4A3A4"/>
          </p15:clr>
        </p15:guide>
        <p15:guide id="15" orient="horz" pos="826" userDrawn="1">
          <p15:clr>
            <a:srgbClr val="A4A3A4"/>
          </p15:clr>
        </p15:guide>
        <p15:guide id="16" pos="5527">
          <p15:clr>
            <a:srgbClr val="A4A3A4"/>
          </p15:clr>
        </p15:guide>
        <p15:guide id="17" pos="446">
          <p15:clr>
            <a:srgbClr val="A4A3A4"/>
          </p15:clr>
        </p15:guide>
        <p15:guide id="18" pos="2699" userDrawn="1">
          <p15:clr>
            <a:srgbClr val="A4A3A4"/>
          </p15:clr>
        </p15:guide>
        <p15:guide id="19" pos="3084" userDrawn="1">
          <p15:clr>
            <a:srgbClr val="A4A3A4"/>
          </p15:clr>
        </p15:guide>
        <p15:guide id="20" pos="228">
          <p15:clr>
            <a:srgbClr val="A4A3A4"/>
          </p15:clr>
        </p15:guide>
        <p15:guide id="21" pos="2879">
          <p15:clr>
            <a:srgbClr val="A4A3A4"/>
          </p15:clr>
        </p15:guide>
        <p15:guide id="22" orient="horz" pos="2594">
          <p15:clr>
            <a:srgbClr val="A4A3A4"/>
          </p15:clr>
        </p15:guide>
        <p15:guide id="23" orient="horz" pos="2935" userDrawn="1">
          <p15:clr>
            <a:srgbClr val="A4A3A4"/>
          </p15:clr>
        </p15:guide>
        <p15:guide id="24" orient="horz" pos="654">
          <p15:clr>
            <a:srgbClr val="A4A3A4"/>
          </p15:clr>
        </p15:guide>
        <p15:guide id="25" orient="horz" pos="2709" userDrawn="1">
          <p15:clr>
            <a:srgbClr val="A4A3A4"/>
          </p15:clr>
        </p15:guide>
        <p15:guide id="26" pos="499" userDrawn="1">
          <p15:clr>
            <a:srgbClr val="A4A3A4"/>
          </p15:clr>
        </p15:guide>
        <p15:guide id="27" pos="1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a Bocconi" initials="B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1F0"/>
    <a:srgbClr val="0046AD"/>
    <a:srgbClr val="EA0075"/>
    <a:srgbClr val="DA5D5D"/>
    <a:srgbClr val="FFA240"/>
    <a:srgbClr val="A5A5A5"/>
    <a:srgbClr val="0065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20" autoAdjust="0"/>
    <p:restoredTop sz="76123" autoAdjust="0"/>
  </p:normalViewPr>
  <p:slideViewPr>
    <p:cSldViewPr snapToGrid="0" snapToObjects="1">
      <p:cViewPr varScale="1">
        <p:scale>
          <a:sx n="70" d="100"/>
          <a:sy n="70" d="100"/>
        </p:scale>
        <p:origin x="72" y="306"/>
      </p:cViewPr>
      <p:guideLst>
        <p:guide orient="horz" pos="3117"/>
        <p:guide orient="horz" pos="2686"/>
        <p:guide pos="5534"/>
        <p:guide pos="5300"/>
        <p:guide pos="2880"/>
        <p:guide pos="453"/>
        <p:guide orient="horz" pos="237"/>
        <p:guide orient="horz" pos="608"/>
        <p:guide orient="horz" pos="1189"/>
        <p:guide orient="horz" pos="826"/>
        <p:guide pos="5527"/>
        <p:guide pos="446"/>
        <p:guide pos="2699"/>
        <p:guide pos="3084"/>
        <p:guide pos="228"/>
        <p:guide pos="2879"/>
        <p:guide orient="horz" pos="2594"/>
        <p:guide orient="horz" pos="2935"/>
        <p:guide orient="horz" pos="654"/>
        <p:guide orient="horz" pos="2709"/>
        <p:guide pos="499"/>
        <p:guide pos="1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8" d="100"/>
        <a:sy n="78" d="100"/>
      </p:scale>
      <p:origin x="0" y="-1602"/>
    </p:cViewPr>
  </p:sorterViewPr>
  <p:notesViewPr>
    <p:cSldViewPr snapToGrid="0" snapToObjects="1" showGuides="1">
      <p:cViewPr varScale="1">
        <p:scale>
          <a:sx n="78" d="100"/>
          <a:sy n="78" d="100"/>
        </p:scale>
        <p:origin x="28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0C703B-7E21-4B44-B27F-691EA3F89C7B}" type="datetimeFigureOut">
              <a:rPr lang="it-IT" smtClean="0"/>
              <a:t>11/11/2025</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DCB2151-4D3A-4E62-A999-A247CD92F740}" type="slidenum">
              <a:rPr lang="it-IT" smtClean="0"/>
              <a:t>‹Nº›</a:t>
            </a:fld>
            <a:endParaRPr lang="it-IT"/>
          </a:p>
        </p:txBody>
      </p:sp>
    </p:spTree>
    <p:extLst>
      <p:ext uri="{BB962C8B-B14F-4D97-AF65-F5344CB8AC3E}">
        <p14:creationId xmlns:p14="http://schemas.microsoft.com/office/powerpoint/2010/main" val="85283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2581E2B-E535-B045-B43C-3312BDDB5282}" type="datetimeFigureOut">
              <a:rPr lang="it-IT" smtClean="0"/>
              <a:pPr/>
              <a:t>11/11/2025</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4A9245D-5E7F-D44E-82F5-EDC4F432A4B0}" type="slidenum">
              <a:rPr lang="it-IT" smtClean="0"/>
              <a:pPr/>
              <a:t>‹Nº›</a:t>
            </a:fld>
            <a:endParaRPr lang="it-IT"/>
          </a:p>
        </p:txBody>
      </p:sp>
    </p:spTree>
    <p:extLst>
      <p:ext uri="{BB962C8B-B14F-4D97-AF65-F5344CB8AC3E}">
        <p14:creationId xmlns:p14="http://schemas.microsoft.com/office/powerpoint/2010/main" val="2775025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A9245D-5E7F-D44E-82F5-EDC4F432A4B0}" type="slidenum">
              <a:rPr lang="it-IT" smtClean="0"/>
              <a:pPr/>
              <a:t>1</a:t>
            </a:fld>
            <a:endParaRPr lang="it-IT"/>
          </a:p>
        </p:txBody>
      </p:sp>
    </p:spTree>
    <p:extLst>
      <p:ext uri="{BB962C8B-B14F-4D97-AF65-F5344CB8AC3E}">
        <p14:creationId xmlns:p14="http://schemas.microsoft.com/office/powerpoint/2010/main" val="3156887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A9245D-5E7F-D44E-82F5-EDC4F432A4B0}" type="slidenum">
              <a:rPr lang="it-IT" smtClean="0"/>
              <a:pPr/>
              <a:t>10</a:t>
            </a:fld>
            <a:endParaRPr lang="it-IT"/>
          </a:p>
        </p:txBody>
      </p:sp>
    </p:spTree>
    <p:extLst>
      <p:ext uri="{BB962C8B-B14F-4D97-AF65-F5344CB8AC3E}">
        <p14:creationId xmlns:p14="http://schemas.microsoft.com/office/powerpoint/2010/main" val="923489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08B85-DD65-B2C8-6057-82450E72360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D539947-7A77-025B-F3CE-B8EC44EAEE3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043B641-4A06-C858-A665-1B24C7909333}"/>
              </a:ext>
            </a:extLst>
          </p:cNvPr>
          <p:cNvSpPr>
            <a:spLocks noGrp="1"/>
          </p:cNvSpPr>
          <p:nvPr>
            <p:ph type="body" idx="1"/>
          </p:nvPr>
        </p:nvSpPr>
        <p:spPr/>
        <p:txBody>
          <a:bodyPr/>
          <a:lstStyle/>
          <a:p>
            <a:pPr marL="0" indent="0">
              <a:buNone/>
            </a:pPr>
            <a:endParaRPr lang="es-ES" dirty="0"/>
          </a:p>
        </p:txBody>
      </p:sp>
      <p:sp>
        <p:nvSpPr>
          <p:cNvPr id="4" name="Marcador de número de diapositiva 3">
            <a:extLst>
              <a:ext uri="{FF2B5EF4-FFF2-40B4-BE49-F238E27FC236}">
                <a16:creationId xmlns:a16="http://schemas.microsoft.com/office/drawing/2014/main" id="{8FDC7902-8333-EDE2-EBFB-4576BE90D976}"/>
              </a:ext>
            </a:extLst>
          </p:cNvPr>
          <p:cNvSpPr>
            <a:spLocks noGrp="1"/>
          </p:cNvSpPr>
          <p:nvPr>
            <p:ph type="sldNum" sz="quarter" idx="10"/>
          </p:nvPr>
        </p:nvSpPr>
        <p:spPr/>
        <p:txBody>
          <a:bodyPr/>
          <a:lstStyle/>
          <a:p>
            <a:fld id="{74A9245D-5E7F-D44E-82F5-EDC4F432A4B0}" type="slidenum">
              <a:rPr lang="it-IT" smtClean="0"/>
              <a:pPr/>
              <a:t>11</a:t>
            </a:fld>
            <a:endParaRPr lang="it-IT"/>
          </a:p>
        </p:txBody>
      </p:sp>
    </p:spTree>
    <p:extLst>
      <p:ext uri="{BB962C8B-B14F-4D97-AF65-F5344CB8AC3E}">
        <p14:creationId xmlns:p14="http://schemas.microsoft.com/office/powerpoint/2010/main" val="3323440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08B85-DD65-B2C8-6057-82450E72360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D539947-7A77-025B-F3CE-B8EC44EAEE3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043B641-4A06-C858-A665-1B24C7909333}"/>
              </a:ext>
            </a:extLst>
          </p:cNvPr>
          <p:cNvSpPr>
            <a:spLocks noGrp="1"/>
          </p:cNvSpPr>
          <p:nvPr>
            <p:ph type="body" idx="1"/>
          </p:nvPr>
        </p:nvSpPr>
        <p:spPr/>
        <p:txBody>
          <a:bodyPr/>
          <a:lstStyle/>
          <a:p>
            <a:pPr marL="0" indent="0" algn="l">
              <a:buNone/>
            </a:pPr>
            <a:r>
              <a:rPr lang="en-US" sz="1200" dirty="0"/>
              <a:t>We aim to fill this gap in the literature and contribute to the debate by focusing on the role of PE in ESG investing </a:t>
            </a:r>
          </a:p>
          <a:p>
            <a:pPr marL="0" indent="0" algn="l">
              <a:buNone/>
            </a:pPr>
            <a:r>
              <a:rPr lang="en-US" sz="1200" dirty="0"/>
              <a:t>The extent of improvement depends on how PE firms interpret fiduciary duty—those with a long-term, value-maximization focus treat sustainability as a competitive</a:t>
            </a:r>
          </a:p>
          <a:p>
            <a:pPr marL="0" indent="0" algn="l">
              <a:buNone/>
            </a:pPr>
            <a:r>
              <a:rPr lang="en-US" sz="1200" dirty="0"/>
              <a:t>and risk-management advantage.</a:t>
            </a:r>
            <a:endParaRPr lang="es-ES" sz="1200" dirty="0"/>
          </a:p>
          <a:p>
            <a:pPr marL="0" indent="0">
              <a:buNone/>
            </a:pPr>
            <a:endParaRPr lang="es-ES" dirty="0"/>
          </a:p>
        </p:txBody>
      </p:sp>
      <p:sp>
        <p:nvSpPr>
          <p:cNvPr id="4" name="Marcador de número de diapositiva 3">
            <a:extLst>
              <a:ext uri="{FF2B5EF4-FFF2-40B4-BE49-F238E27FC236}">
                <a16:creationId xmlns:a16="http://schemas.microsoft.com/office/drawing/2014/main" id="{8FDC7902-8333-EDE2-EBFB-4576BE90D976}"/>
              </a:ext>
            </a:extLst>
          </p:cNvPr>
          <p:cNvSpPr>
            <a:spLocks noGrp="1"/>
          </p:cNvSpPr>
          <p:nvPr>
            <p:ph type="sldNum" sz="quarter" idx="10"/>
          </p:nvPr>
        </p:nvSpPr>
        <p:spPr/>
        <p:txBody>
          <a:bodyPr/>
          <a:lstStyle/>
          <a:p>
            <a:fld id="{74A9245D-5E7F-D44E-82F5-EDC4F432A4B0}" type="slidenum">
              <a:rPr lang="it-IT" smtClean="0"/>
              <a:pPr/>
              <a:t>12</a:t>
            </a:fld>
            <a:endParaRPr lang="it-IT"/>
          </a:p>
        </p:txBody>
      </p:sp>
    </p:spTree>
    <p:extLst>
      <p:ext uri="{BB962C8B-B14F-4D97-AF65-F5344CB8AC3E}">
        <p14:creationId xmlns:p14="http://schemas.microsoft.com/office/powerpoint/2010/main" val="713378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A9245D-5E7F-D44E-82F5-EDC4F432A4B0}" type="slidenum">
              <a:rPr lang="it-IT" smtClean="0"/>
              <a:pPr/>
              <a:t>14</a:t>
            </a:fld>
            <a:endParaRPr lang="it-IT"/>
          </a:p>
        </p:txBody>
      </p:sp>
    </p:spTree>
    <p:extLst>
      <p:ext uri="{BB962C8B-B14F-4D97-AF65-F5344CB8AC3E}">
        <p14:creationId xmlns:p14="http://schemas.microsoft.com/office/powerpoint/2010/main" val="315688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S" dirty="0"/>
          </a:p>
        </p:txBody>
      </p:sp>
      <p:sp>
        <p:nvSpPr>
          <p:cNvPr id="4" name="Marcador de número de diapositiva 3"/>
          <p:cNvSpPr>
            <a:spLocks noGrp="1"/>
          </p:cNvSpPr>
          <p:nvPr>
            <p:ph type="sldNum" sz="quarter" idx="10"/>
          </p:nvPr>
        </p:nvSpPr>
        <p:spPr/>
        <p:txBody>
          <a:bodyPr/>
          <a:lstStyle/>
          <a:p>
            <a:fld id="{74A9245D-5E7F-D44E-82F5-EDC4F432A4B0}" type="slidenum">
              <a:rPr lang="it-IT" smtClean="0"/>
              <a:pPr/>
              <a:t>15</a:t>
            </a:fld>
            <a:endParaRPr lang="it-IT"/>
          </a:p>
        </p:txBody>
      </p:sp>
    </p:spTree>
    <p:extLst>
      <p:ext uri="{BB962C8B-B14F-4D97-AF65-F5344CB8AC3E}">
        <p14:creationId xmlns:p14="http://schemas.microsoft.com/office/powerpoint/2010/main" val="2483047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A9245D-5E7F-D44E-82F5-EDC4F432A4B0}" type="slidenum">
              <a:rPr lang="it-IT" smtClean="0"/>
              <a:pPr/>
              <a:t>16</a:t>
            </a:fld>
            <a:endParaRPr lang="it-IT"/>
          </a:p>
        </p:txBody>
      </p:sp>
    </p:spTree>
    <p:extLst>
      <p:ext uri="{BB962C8B-B14F-4D97-AF65-F5344CB8AC3E}">
        <p14:creationId xmlns:p14="http://schemas.microsoft.com/office/powerpoint/2010/main" val="205442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133D8-E6E5-2D15-6FE7-C8C1DF45745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4CE9C1F-A6E4-E5E1-494A-9136F55562F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094F1EE-3BD2-4C46-98A5-620A67967B5F}"/>
              </a:ext>
            </a:extLst>
          </p:cNvPr>
          <p:cNvSpPr>
            <a:spLocks noGrp="1"/>
          </p:cNvSpPr>
          <p:nvPr>
            <p:ph type="body" idx="1"/>
          </p:nvPr>
        </p:nvSpPr>
        <p:spPr/>
        <p:txBody>
          <a:bodyPr/>
          <a:lstStyle/>
          <a:p>
            <a:pPr marL="0" indent="0">
              <a:buNone/>
            </a:pPr>
            <a:endParaRPr lang="es-ES" dirty="0"/>
          </a:p>
        </p:txBody>
      </p:sp>
      <p:sp>
        <p:nvSpPr>
          <p:cNvPr id="4" name="Marcador de número de diapositiva 3">
            <a:extLst>
              <a:ext uri="{FF2B5EF4-FFF2-40B4-BE49-F238E27FC236}">
                <a16:creationId xmlns:a16="http://schemas.microsoft.com/office/drawing/2014/main" id="{5085F410-426B-A21E-F4F9-C8FB6D563887}"/>
              </a:ext>
            </a:extLst>
          </p:cNvPr>
          <p:cNvSpPr>
            <a:spLocks noGrp="1"/>
          </p:cNvSpPr>
          <p:nvPr>
            <p:ph type="sldNum" sz="quarter" idx="10"/>
          </p:nvPr>
        </p:nvSpPr>
        <p:spPr/>
        <p:txBody>
          <a:bodyPr/>
          <a:lstStyle/>
          <a:p>
            <a:fld id="{74A9245D-5E7F-D44E-82F5-EDC4F432A4B0}" type="slidenum">
              <a:rPr lang="it-IT" smtClean="0"/>
              <a:pPr/>
              <a:t>17</a:t>
            </a:fld>
            <a:endParaRPr lang="it-IT"/>
          </a:p>
        </p:txBody>
      </p:sp>
    </p:spTree>
    <p:extLst>
      <p:ext uri="{BB962C8B-B14F-4D97-AF65-F5344CB8AC3E}">
        <p14:creationId xmlns:p14="http://schemas.microsoft.com/office/powerpoint/2010/main" val="3307958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EDB72-EBFB-8D99-CD26-4853B57EE80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4C1C732-D93A-A41A-4C3E-4B970684BE0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6202FF3-58FF-206A-A1B2-6157AD34593F}"/>
              </a:ext>
            </a:extLst>
          </p:cNvPr>
          <p:cNvSpPr>
            <a:spLocks noGrp="1"/>
          </p:cNvSpPr>
          <p:nvPr>
            <p:ph type="body" idx="1"/>
          </p:nvPr>
        </p:nvSpPr>
        <p:spPr/>
        <p:txBody>
          <a:bodyPr/>
          <a:lstStyle/>
          <a:p>
            <a:pPr marL="0" indent="0">
              <a:buNone/>
            </a:pPr>
            <a:endParaRPr lang="es-ES" dirty="0"/>
          </a:p>
        </p:txBody>
      </p:sp>
      <p:sp>
        <p:nvSpPr>
          <p:cNvPr id="4" name="Marcador de número de diapositiva 3">
            <a:extLst>
              <a:ext uri="{FF2B5EF4-FFF2-40B4-BE49-F238E27FC236}">
                <a16:creationId xmlns:a16="http://schemas.microsoft.com/office/drawing/2014/main" id="{AE717B91-B3DB-7F00-0511-2CF3422ECA4C}"/>
              </a:ext>
            </a:extLst>
          </p:cNvPr>
          <p:cNvSpPr>
            <a:spLocks noGrp="1"/>
          </p:cNvSpPr>
          <p:nvPr>
            <p:ph type="sldNum" sz="quarter" idx="10"/>
          </p:nvPr>
        </p:nvSpPr>
        <p:spPr/>
        <p:txBody>
          <a:bodyPr/>
          <a:lstStyle/>
          <a:p>
            <a:fld id="{74A9245D-5E7F-D44E-82F5-EDC4F432A4B0}" type="slidenum">
              <a:rPr lang="it-IT" smtClean="0"/>
              <a:pPr/>
              <a:t>18</a:t>
            </a:fld>
            <a:endParaRPr lang="it-IT"/>
          </a:p>
        </p:txBody>
      </p:sp>
    </p:spTree>
    <p:extLst>
      <p:ext uri="{BB962C8B-B14F-4D97-AF65-F5344CB8AC3E}">
        <p14:creationId xmlns:p14="http://schemas.microsoft.com/office/powerpoint/2010/main" val="1151108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41DA5-6917-BCD7-D850-3B8C83067CB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949730E-215C-752F-CFAF-C90416BA47E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8BA3174-014E-385C-7207-704BF891FF94}"/>
              </a:ext>
            </a:extLst>
          </p:cNvPr>
          <p:cNvSpPr>
            <a:spLocks noGrp="1"/>
          </p:cNvSpPr>
          <p:nvPr>
            <p:ph type="body" idx="1"/>
          </p:nvPr>
        </p:nvSpPr>
        <p:spPr/>
        <p:txBody>
          <a:bodyPr/>
          <a:lstStyle/>
          <a:p>
            <a:pPr marL="0" indent="0">
              <a:buNone/>
            </a:pPr>
            <a:endParaRPr lang="es-ES" dirty="0"/>
          </a:p>
        </p:txBody>
      </p:sp>
      <p:sp>
        <p:nvSpPr>
          <p:cNvPr id="4" name="Marcador de número de diapositiva 3">
            <a:extLst>
              <a:ext uri="{FF2B5EF4-FFF2-40B4-BE49-F238E27FC236}">
                <a16:creationId xmlns:a16="http://schemas.microsoft.com/office/drawing/2014/main" id="{C8B344F9-8A21-5577-CD2C-57A799BF296C}"/>
              </a:ext>
            </a:extLst>
          </p:cNvPr>
          <p:cNvSpPr>
            <a:spLocks noGrp="1"/>
          </p:cNvSpPr>
          <p:nvPr>
            <p:ph type="sldNum" sz="quarter" idx="10"/>
          </p:nvPr>
        </p:nvSpPr>
        <p:spPr/>
        <p:txBody>
          <a:bodyPr/>
          <a:lstStyle/>
          <a:p>
            <a:fld id="{74A9245D-5E7F-D44E-82F5-EDC4F432A4B0}" type="slidenum">
              <a:rPr lang="it-IT" smtClean="0"/>
              <a:pPr/>
              <a:t>19</a:t>
            </a:fld>
            <a:endParaRPr lang="it-IT"/>
          </a:p>
        </p:txBody>
      </p:sp>
    </p:spTree>
    <p:extLst>
      <p:ext uri="{BB962C8B-B14F-4D97-AF65-F5344CB8AC3E}">
        <p14:creationId xmlns:p14="http://schemas.microsoft.com/office/powerpoint/2010/main" val="1540809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08B85-DD65-B2C8-6057-82450E72360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D539947-7A77-025B-F3CE-B8EC44EAEE3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043B641-4A06-C858-A665-1B24C7909333}"/>
              </a:ext>
            </a:extLst>
          </p:cNvPr>
          <p:cNvSpPr>
            <a:spLocks noGrp="1"/>
          </p:cNvSpPr>
          <p:nvPr>
            <p:ph type="body" idx="1"/>
          </p:nvPr>
        </p:nvSpPr>
        <p:spPr/>
        <p:txBody>
          <a:bodyPr/>
          <a:lstStyle/>
          <a:p>
            <a:pPr marL="0" indent="0">
              <a:buNone/>
            </a:pPr>
            <a:endParaRPr lang="es-ES" dirty="0"/>
          </a:p>
        </p:txBody>
      </p:sp>
      <p:sp>
        <p:nvSpPr>
          <p:cNvPr id="4" name="Marcador de número de diapositiva 3">
            <a:extLst>
              <a:ext uri="{FF2B5EF4-FFF2-40B4-BE49-F238E27FC236}">
                <a16:creationId xmlns:a16="http://schemas.microsoft.com/office/drawing/2014/main" id="{8FDC7902-8333-EDE2-EBFB-4576BE90D976}"/>
              </a:ext>
            </a:extLst>
          </p:cNvPr>
          <p:cNvSpPr>
            <a:spLocks noGrp="1"/>
          </p:cNvSpPr>
          <p:nvPr>
            <p:ph type="sldNum" sz="quarter" idx="10"/>
          </p:nvPr>
        </p:nvSpPr>
        <p:spPr/>
        <p:txBody>
          <a:bodyPr/>
          <a:lstStyle/>
          <a:p>
            <a:fld id="{74A9245D-5E7F-D44E-82F5-EDC4F432A4B0}" type="slidenum">
              <a:rPr lang="it-IT" smtClean="0"/>
              <a:pPr/>
              <a:t>20</a:t>
            </a:fld>
            <a:endParaRPr lang="it-IT"/>
          </a:p>
        </p:txBody>
      </p:sp>
    </p:spTree>
    <p:extLst>
      <p:ext uri="{BB962C8B-B14F-4D97-AF65-F5344CB8AC3E}">
        <p14:creationId xmlns:p14="http://schemas.microsoft.com/office/powerpoint/2010/main" val="332344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S" dirty="0"/>
          </a:p>
        </p:txBody>
      </p:sp>
      <p:sp>
        <p:nvSpPr>
          <p:cNvPr id="4" name="Marcador de número de diapositiva 3"/>
          <p:cNvSpPr>
            <a:spLocks noGrp="1"/>
          </p:cNvSpPr>
          <p:nvPr>
            <p:ph type="sldNum" sz="quarter" idx="10"/>
          </p:nvPr>
        </p:nvSpPr>
        <p:spPr/>
        <p:txBody>
          <a:bodyPr/>
          <a:lstStyle/>
          <a:p>
            <a:fld id="{74A9245D-5E7F-D44E-82F5-EDC4F432A4B0}" type="slidenum">
              <a:rPr lang="it-IT" smtClean="0"/>
              <a:pPr/>
              <a:t>2</a:t>
            </a:fld>
            <a:endParaRPr lang="it-IT"/>
          </a:p>
        </p:txBody>
      </p:sp>
    </p:spTree>
    <p:extLst>
      <p:ext uri="{BB962C8B-B14F-4D97-AF65-F5344CB8AC3E}">
        <p14:creationId xmlns:p14="http://schemas.microsoft.com/office/powerpoint/2010/main" val="2483047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4491D-5518-54B9-2EFC-58D388AE8B6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41B9514-BF50-1632-4517-3FD8A31C000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1277C94-5CA7-93B4-EC9D-78681851CA79}"/>
              </a:ext>
            </a:extLst>
          </p:cNvPr>
          <p:cNvSpPr>
            <a:spLocks noGrp="1"/>
          </p:cNvSpPr>
          <p:nvPr>
            <p:ph type="body" idx="1"/>
          </p:nvPr>
        </p:nvSpPr>
        <p:spPr/>
        <p:txBody>
          <a:bodyPr/>
          <a:lstStyle/>
          <a:p>
            <a:pPr marL="0" indent="0">
              <a:buNone/>
            </a:pPr>
            <a:endParaRPr lang="es-ES" dirty="0"/>
          </a:p>
        </p:txBody>
      </p:sp>
      <p:sp>
        <p:nvSpPr>
          <p:cNvPr id="4" name="Marcador de número de diapositiva 3">
            <a:extLst>
              <a:ext uri="{FF2B5EF4-FFF2-40B4-BE49-F238E27FC236}">
                <a16:creationId xmlns:a16="http://schemas.microsoft.com/office/drawing/2014/main" id="{91596411-5BEF-F72A-8BBF-F6B2CABDD8A2}"/>
              </a:ext>
            </a:extLst>
          </p:cNvPr>
          <p:cNvSpPr>
            <a:spLocks noGrp="1"/>
          </p:cNvSpPr>
          <p:nvPr>
            <p:ph type="sldNum" sz="quarter" idx="10"/>
          </p:nvPr>
        </p:nvSpPr>
        <p:spPr/>
        <p:txBody>
          <a:bodyPr/>
          <a:lstStyle/>
          <a:p>
            <a:fld id="{74A9245D-5E7F-D44E-82F5-EDC4F432A4B0}" type="slidenum">
              <a:rPr lang="it-IT" smtClean="0"/>
              <a:pPr/>
              <a:t>21</a:t>
            </a:fld>
            <a:endParaRPr lang="it-IT"/>
          </a:p>
        </p:txBody>
      </p:sp>
    </p:spTree>
    <p:extLst>
      <p:ext uri="{BB962C8B-B14F-4D97-AF65-F5344CB8AC3E}">
        <p14:creationId xmlns:p14="http://schemas.microsoft.com/office/powerpoint/2010/main" val="3461960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D936F-535B-358E-91D8-7BABF0D63E2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417841F-6021-380E-471A-E85E45DEC67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2216A1F-CF69-418A-0C5F-EA0C719CF477}"/>
              </a:ext>
            </a:extLst>
          </p:cNvPr>
          <p:cNvSpPr>
            <a:spLocks noGrp="1"/>
          </p:cNvSpPr>
          <p:nvPr>
            <p:ph type="body" idx="1"/>
          </p:nvPr>
        </p:nvSpPr>
        <p:spPr/>
        <p:txBody>
          <a:bodyPr/>
          <a:lstStyle/>
          <a:p>
            <a:pPr marL="0" indent="0">
              <a:buNone/>
            </a:pPr>
            <a:r>
              <a:rPr lang="en-US" dirty="0"/>
              <a:t>This slide offers an initial snapshot of differences in ESG outcomes across ownership types. It compares average ESG risk exposure and the frequency of environmental incidents between PE-backed and non-PE-backed companies, and, within PE ownership, between firms backed by ESG-active investors (SRI) and other PE firms. Asterisks indicate statistically significant differences in mean values. </a:t>
            </a:r>
          </a:p>
          <a:p>
            <a:pPr marL="0" indent="0">
              <a:buNone/>
            </a:pPr>
            <a:endParaRPr lang="en-US" dirty="0"/>
          </a:p>
          <a:p>
            <a:pPr marL="0" indent="0">
              <a:buNone/>
            </a:pPr>
            <a:r>
              <a:rPr lang="en-US" dirty="0"/>
              <a:t>Tests of differences in means do not account for underlying firm characteristics that can influence ESG outcomes independently of ownership nor sector-wide dynamics. Therefore, the sign of a difference should not be interpreted as causal. A negative difference could signal either a genuine improvement after acquisition or the selection of already “cleaner” companies. Similarly, a positive one does not necessarily mean a deterioration but could signal instead the selection of riskier firms that PE hope to improve. The later analyses are help us </a:t>
            </a:r>
            <a:r>
              <a:rPr lang="en-US"/>
              <a:t>start disentangling </a:t>
            </a:r>
            <a:r>
              <a:rPr lang="en-US" dirty="0"/>
              <a:t>these possibilities. </a:t>
            </a:r>
          </a:p>
          <a:p>
            <a:pPr marL="0" indent="0">
              <a:buNone/>
            </a:pPr>
            <a:endParaRPr lang="es-ES" dirty="0"/>
          </a:p>
        </p:txBody>
      </p:sp>
      <p:sp>
        <p:nvSpPr>
          <p:cNvPr id="4" name="Marcador de número de diapositiva 3">
            <a:extLst>
              <a:ext uri="{FF2B5EF4-FFF2-40B4-BE49-F238E27FC236}">
                <a16:creationId xmlns:a16="http://schemas.microsoft.com/office/drawing/2014/main" id="{1B181415-75F7-DEFA-1F47-4AF83103DFE7}"/>
              </a:ext>
            </a:extLst>
          </p:cNvPr>
          <p:cNvSpPr>
            <a:spLocks noGrp="1"/>
          </p:cNvSpPr>
          <p:nvPr>
            <p:ph type="sldNum" sz="quarter" idx="10"/>
          </p:nvPr>
        </p:nvSpPr>
        <p:spPr/>
        <p:txBody>
          <a:bodyPr/>
          <a:lstStyle/>
          <a:p>
            <a:fld id="{74A9245D-5E7F-D44E-82F5-EDC4F432A4B0}" type="slidenum">
              <a:rPr lang="it-IT" smtClean="0"/>
              <a:pPr/>
              <a:t>22</a:t>
            </a:fld>
            <a:endParaRPr lang="it-IT"/>
          </a:p>
        </p:txBody>
      </p:sp>
    </p:spTree>
    <p:extLst>
      <p:ext uri="{BB962C8B-B14F-4D97-AF65-F5344CB8AC3E}">
        <p14:creationId xmlns:p14="http://schemas.microsoft.com/office/powerpoint/2010/main" val="1140651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0" i="0" dirty="0">
              <a:solidFill>
                <a:srgbClr val="172B4D"/>
              </a:solidFill>
              <a:effectLst/>
              <a:latin typeface="-apple-system"/>
            </a:endParaRPr>
          </a:p>
        </p:txBody>
      </p:sp>
      <p:sp>
        <p:nvSpPr>
          <p:cNvPr id="4" name="Marcador de número de diapositiva 3"/>
          <p:cNvSpPr>
            <a:spLocks noGrp="1"/>
          </p:cNvSpPr>
          <p:nvPr>
            <p:ph type="sldNum" sz="quarter" idx="10"/>
          </p:nvPr>
        </p:nvSpPr>
        <p:spPr/>
        <p:txBody>
          <a:bodyPr/>
          <a:lstStyle/>
          <a:p>
            <a:fld id="{74A9245D-5E7F-D44E-82F5-EDC4F432A4B0}" type="slidenum">
              <a:rPr lang="it-IT" smtClean="0"/>
              <a:pPr/>
              <a:t>23</a:t>
            </a:fld>
            <a:endParaRPr lang="it-IT"/>
          </a:p>
        </p:txBody>
      </p:sp>
    </p:spTree>
    <p:extLst>
      <p:ext uri="{BB962C8B-B14F-4D97-AF65-F5344CB8AC3E}">
        <p14:creationId xmlns:p14="http://schemas.microsoft.com/office/powerpoint/2010/main" val="1459676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FB486-2638-8F3C-652E-F84DB16C25E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F0691A6-004F-7C92-D84C-930F0BEE602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3ACB85E-E326-9E5C-057A-F95DBB578480}"/>
              </a:ext>
            </a:extLst>
          </p:cNvPr>
          <p:cNvSpPr>
            <a:spLocks noGrp="1"/>
          </p:cNvSpPr>
          <p:nvPr>
            <p:ph type="body" idx="1"/>
          </p:nvPr>
        </p:nvSpPr>
        <p:spPr/>
        <p:txBody>
          <a:bodyPr/>
          <a:lstStyle/>
          <a:p>
            <a:pPr marL="0" indent="0">
              <a:buNone/>
            </a:pPr>
            <a:r>
              <a:rPr lang="en-US" dirty="0"/>
              <a:t>This slide summarizes the results of a regression that looks at how ESG outcomes evolve within firms over time depending on ownership status, after controlling for firm characteristics and industry-wide changes. By including </a:t>
            </a:r>
            <a:r>
              <a:rPr lang="en-US" b="0" dirty="0"/>
              <a:t>firm fixed effects,</a:t>
            </a:r>
            <a:r>
              <a:rPr lang="en-US" dirty="0"/>
              <a:t> the model accounts for each company’s inherent characteristics that do not change over time (e.g., sector, size, or location</a:t>
            </a:r>
            <a:r>
              <a:rPr lang="en-US" b="0" dirty="0"/>
              <a:t>). Industry-year fixed effects </a:t>
            </a:r>
            <a:r>
              <a:rPr lang="en-US" dirty="0"/>
              <a:t>further control for external factors that affect all firms within a given sector and year, such as regulatory changes or macroeconomic trends. This model specification ensures we are comparing companies to themselves over time rather than across sectors. </a:t>
            </a:r>
          </a:p>
          <a:p>
            <a:pPr marL="0" indent="0">
              <a:buNone/>
            </a:pPr>
            <a:endParaRPr lang="en-US" dirty="0"/>
          </a:p>
          <a:p>
            <a:pPr marL="0" indent="0">
              <a:buNone/>
            </a:pPr>
            <a:r>
              <a:rPr lang="en-US" dirty="0"/>
              <a:t>Asterisks indicate statistically significant coefficient estimates. </a:t>
            </a:r>
            <a:r>
              <a:rPr lang="en-US" u="sng" dirty="0"/>
              <a:t>However, they capture </a:t>
            </a:r>
            <a:r>
              <a:rPr lang="en-US" b="0" u="sng" dirty="0"/>
              <a:t>association rather than causation, so we recommend caution in interpreting results</a:t>
            </a:r>
            <a:r>
              <a:rPr lang="en-US" b="0" dirty="0"/>
              <a:t>. That is, </a:t>
            </a:r>
            <a:r>
              <a:rPr lang="en-US" dirty="0"/>
              <a:t>they indicate that companies owned by PE and among them ESG-active investors tend to report more incidents and higher reputational risk, but this does not imply that ownership causes the increase.</a:t>
            </a:r>
          </a:p>
          <a:p>
            <a:pPr marL="0" indent="0">
              <a:buNone/>
            </a:pPr>
            <a:endParaRPr lang="en-US" dirty="0"/>
          </a:p>
          <a:p>
            <a:pPr marL="0" indent="0">
              <a:buNone/>
            </a:pPr>
            <a:r>
              <a:rPr lang="en-US" dirty="0"/>
              <a:t>Possible explanations are discussed in the next slide</a:t>
            </a:r>
            <a:endParaRPr lang="es-ES" dirty="0"/>
          </a:p>
        </p:txBody>
      </p:sp>
      <p:sp>
        <p:nvSpPr>
          <p:cNvPr id="4" name="Marcador de número de diapositiva 3">
            <a:extLst>
              <a:ext uri="{FF2B5EF4-FFF2-40B4-BE49-F238E27FC236}">
                <a16:creationId xmlns:a16="http://schemas.microsoft.com/office/drawing/2014/main" id="{C89FBA38-4296-C4A3-96FF-D619AA8F8CBC}"/>
              </a:ext>
            </a:extLst>
          </p:cNvPr>
          <p:cNvSpPr>
            <a:spLocks noGrp="1"/>
          </p:cNvSpPr>
          <p:nvPr>
            <p:ph type="sldNum" sz="quarter" idx="10"/>
          </p:nvPr>
        </p:nvSpPr>
        <p:spPr/>
        <p:txBody>
          <a:bodyPr/>
          <a:lstStyle/>
          <a:p>
            <a:fld id="{74A9245D-5E7F-D44E-82F5-EDC4F432A4B0}" type="slidenum">
              <a:rPr lang="it-IT" smtClean="0"/>
              <a:pPr/>
              <a:t>24</a:t>
            </a:fld>
            <a:endParaRPr lang="it-IT"/>
          </a:p>
        </p:txBody>
      </p:sp>
    </p:spTree>
    <p:extLst>
      <p:ext uri="{BB962C8B-B14F-4D97-AF65-F5344CB8AC3E}">
        <p14:creationId xmlns:p14="http://schemas.microsoft.com/office/powerpoint/2010/main" val="367639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A2B94-CD23-AA1B-DAA3-F867B7393CE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39A2188-3F13-EE89-7D92-F5EAC9FDB4E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88DD2F6-AC78-23C1-D9C8-A0A310AD2787}"/>
              </a:ext>
            </a:extLst>
          </p:cNvPr>
          <p:cNvSpPr>
            <a:spLocks noGrp="1"/>
          </p:cNvSpPr>
          <p:nvPr>
            <p:ph type="body" idx="1"/>
          </p:nvPr>
        </p:nvSpPr>
        <p:spPr/>
        <p:txBody>
          <a:bodyPr/>
          <a:lstStyle/>
          <a:p>
            <a:pPr marL="0" indent="0">
              <a:buNone/>
            </a:pPr>
            <a:r>
              <a:rPr lang="es-ES" dirty="0" err="1"/>
              <a:t>Selection</a:t>
            </a:r>
            <a:r>
              <a:rPr lang="es-ES" dirty="0"/>
              <a:t> </a:t>
            </a:r>
            <a:r>
              <a:rPr lang="es-ES" dirty="0" err="1"/>
              <a:t>effect</a:t>
            </a:r>
            <a:r>
              <a:rPr lang="es-ES" dirty="0"/>
              <a:t>: </a:t>
            </a:r>
            <a:r>
              <a:rPr lang="es-ES" dirty="0" err="1"/>
              <a:t>it</a:t>
            </a:r>
            <a:r>
              <a:rPr lang="es-ES" dirty="0"/>
              <a:t> </a:t>
            </a:r>
            <a:r>
              <a:rPr lang="es-ES" dirty="0" err="1"/>
              <a:t>could</a:t>
            </a:r>
            <a:r>
              <a:rPr lang="es-ES" dirty="0"/>
              <a:t> </a:t>
            </a:r>
            <a:r>
              <a:rPr lang="es-ES" dirty="0" err="1"/>
              <a:t>well</a:t>
            </a:r>
            <a:r>
              <a:rPr lang="es-ES" dirty="0"/>
              <a:t> be </a:t>
            </a:r>
            <a:r>
              <a:rPr lang="es-ES" dirty="0" err="1"/>
              <a:t>that</a:t>
            </a:r>
            <a:r>
              <a:rPr lang="es-ES" dirty="0"/>
              <a:t> SRI PE </a:t>
            </a:r>
            <a:r>
              <a:rPr lang="es-ES" dirty="0" err="1"/>
              <a:t>deliberately</a:t>
            </a:r>
            <a:r>
              <a:rPr lang="es-ES" dirty="0"/>
              <a:t> </a:t>
            </a:r>
            <a:r>
              <a:rPr lang="es-ES" dirty="0" err="1"/>
              <a:t>select</a:t>
            </a:r>
            <a:r>
              <a:rPr lang="es-ES" dirty="0"/>
              <a:t> </a:t>
            </a:r>
            <a:r>
              <a:rPr lang="es-ES" dirty="0" err="1"/>
              <a:t>companies</a:t>
            </a:r>
            <a:r>
              <a:rPr lang="es-ES" dirty="0"/>
              <a:t> </a:t>
            </a:r>
            <a:r>
              <a:rPr lang="es-ES" dirty="0" err="1"/>
              <a:t>with</a:t>
            </a:r>
            <a:r>
              <a:rPr lang="es-ES" dirty="0"/>
              <a:t> </a:t>
            </a:r>
            <a:r>
              <a:rPr lang="es-ES" dirty="0" err="1"/>
              <a:t>worse</a:t>
            </a:r>
            <a:r>
              <a:rPr lang="es-ES" dirty="0"/>
              <a:t> </a:t>
            </a:r>
            <a:r>
              <a:rPr lang="es-ES" dirty="0" err="1"/>
              <a:t>environmental</a:t>
            </a:r>
            <a:r>
              <a:rPr lang="es-ES" dirty="0"/>
              <a:t> </a:t>
            </a:r>
            <a:r>
              <a:rPr lang="es-ES" dirty="0" err="1"/>
              <a:t>track</a:t>
            </a:r>
            <a:r>
              <a:rPr lang="es-ES" dirty="0"/>
              <a:t> </a:t>
            </a:r>
            <a:r>
              <a:rPr lang="es-ES" dirty="0" err="1"/>
              <a:t>record</a:t>
            </a:r>
            <a:r>
              <a:rPr lang="es-ES" dirty="0"/>
              <a:t>/</a:t>
            </a:r>
            <a:r>
              <a:rPr lang="es-ES" dirty="0" err="1"/>
              <a:t>higher</a:t>
            </a:r>
            <a:r>
              <a:rPr lang="es-ES" dirty="0"/>
              <a:t> </a:t>
            </a:r>
            <a:r>
              <a:rPr lang="es-ES" dirty="0" err="1"/>
              <a:t>reputational</a:t>
            </a:r>
            <a:r>
              <a:rPr lang="es-ES" dirty="0"/>
              <a:t> </a:t>
            </a:r>
            <a:r>
              <a:rPr lang="es-ES" dirty="0" err="1"/>
              <a:t>risk</a:t>
            </a:r>
            <a:r>
              <a:rPr lang="es-ES" dirty="0"/>
              <a:t> </a:t>
            </a:r>
            <a:r>
              <a:rPr lang="es-ES" dirty="0" err="1"/>
              <a:t>because</a:t>
            </a:r>
            <a:r>
              <a:rPr lang="es-ES" dirty="0"/>
              <a:t> </a:t>
            </a:r>
            <a:r>
              <a:rPr lang="es-ES" dirty="0" err="1"/>
              <a:t>their</a:t>
            </a:r>
            <a:r>
              <a:rPr lang="es-ES" dirty="0"/>
              <a:t> </a:t>
            </a:r>
            <a:r>
              <a:rPr lang="es-ES" dirty="0" err="1"/>
              <a:t>intention</a:t>
            </a:r>
            <a:r>
              <a:rPr lang="es-ES" dirty="0"/>
              <a:t> </a:t>
            </a:r>
            <a:r>
              <a:rPr lang="es-ES" dirty="0" err="1"/>
              <a:t>is</a:t>
            </a:r>
            <a:r>
              <a:rPr lang="es-ES" dirty="0"/>
              <a:t> – </a:t>
            </a:r>
            <a:r>
              <a:rPr lang="es-ES" dirty="0" err="1"/>
              <a:t>thanks</a:t>
            </a:r>
            <a:r>
              <a:rPr lang="es-ES" dirty="0"/>
              <a:t> </a:t>
            </a:r>
            <a:r>
              <a:rPr lang="es-ES" dirty="0" err="1"/>
              <a:t>to</a:t>
            </a:r>
            <a:r>
              <a:rPr lang="es-ES" dirty="0"/>
              <a:t> </a:t>
            </a:r>
            <a:r>
              <a:rPr lang="es-ES" dirty="0" err="1"/>
              <a:t>their</a:t>
            </a:r>
            <a:r>
              <a:rPr lang="es-ES" dirty="0"/>
              <a:t> active </a:t>
            </a:r>
            <a:r>
              <a:rPr lang="es-ES" dirty="0" err="1"/>
              <a:t>involvement</a:t>
            </a:r>
            <a:r>
              <a:rPr lang="es-ES" dirty="0"/>
              <a:t> in </a:t>
            </a:r>
            <a:r>
              <a:rPr lang="es-ES" dirty="0" err="1"/>
              <a:t>the</a:t>
            </a:r>
            <a:r>
              <a:rPr lang="es-ES" dirty="0"/>
              <a:t> </a:t>
            </a:r>
            <a:r>
              <a:rPr lang="es-ES" dirty="0" err="1"/>
              <a:t>company</a:t>
            </a:r>
            <a:r>
              <a:rPr lang="es-ES" dirty="0"/>
              <a:t> </a:t>
            </a:r>
            <a:r>
              <a:rPr lang="es-ES" dirty="0" err="1"/>
              <a:t>management</a:t>
            </a:r>
            <a:r>
              <a:rPr lang="es-ES" dirty="0"/>
              <a:t> </a:t>
            </a:r>
            <a:r>
              <a:rPr lang="es-ES" dirty="0" err="1"/>
              <a:t>activity</a:t>
            </a:r>
            <a:r>
              <a:rPr lang="es-ES" dirty="0"/>
              <a:t> – </a:t>
            </a:r>
            <a:r>
              <a:rPr lang="es-ES" dirty="0" err="1"/>
              <a:t>to</a:t>
            </a:r>
            <a:r>
              <a:rPr lang="es-ES" dirty="0"/>
              <a:t> </a:t>
            </a:r>
            <a:r>
              <a:rPr lang="es-ES" dirty="0" err="1"/>
              <a:t>improve</a:t>
            </a:r>
            <a:r>
              <a:rPr lang="es-ES" dirty="0"/>
              <a:t> </a:t>
            </a:r>
            <a:r>
              <a:rPr lang="es-ES" dirty="0" err="1"/>
              <a:t>the</a:t>
            </a:r>
            <a:r>
              <a:rPr lang="es-ES" dirty="0"/>
              <a:t> </a:t>
            </a:r>
            <a:r>
              <a:rPr lang="es-ES" dirty="0" err="1"/>
              <a:t>firm’s</a:t>
            </a:r>
            <a:r>
              <a:rPr lang="es-ES" dirty="0"/>
              <a:t> performance </a:t>
            </a:r>
            <a:r>
              <a:rPr lang="es-ES" dirty="0" err="1"/>
              <a:t>during</a:t>
            </a:r>
            <a:r>
              <a:rPr lang="es-ES" dirty="0"/>
              <a:t> </a:t>
            </a:r>
            <a:r>
              <a:rPr lang="es-ES" dirty="0" err="1"/>
              <a:t>the</a:t>
            </a:r>
            <a:r>
              <a:rPr lang="es-ES" dirty="0"/>
              <a:t> holding </a:t>
            </a:r>
            <a:r>
              <a:rPr lang="es-ES" dirty="0" err="1"/>
              <a:t>period</a:t>
            </a:r>
            <a:r>
              <a:rPr lang="es-ES" dirty="0"/>
              <a:t>.</a:t>
            </a:r>
          </a:p>
          <a:p>
            <a:pPr marL="0" indent="0">
              <a:buNone/>
            </a:pPr>
            <a:endParaRPr lang="es-ES" dirty="0"/>
          </a:p>
          <a:p>
            <a:pPr marL="0" indent="0">
              <a:buNone/>
            </a:pPr>
            <a:endParaRPr lang="es-ES" dirty="0"/>
          </a:p>
        </p:txBody>
      </p:sp>
      <p:sp>
        <p:nvSpPr>
          <p:cNvPr id="4" name="Marcador de número de diapositiva 3">
            <a:extLst>
              <a:ext uri="{FF2B5EF4-FFF2-40B4-BE49-F238E27FC236}">
                <a16:creationId xmlns:a16="http://schemas.microsoft.com/office/drawing/2014/main" id="{B612FF10-C09F-61AF-3E6A-1DDD9CBBED8F}"/>
              </a:ext>
            </a:extLst>
          </p:cNvPr>
          <p:cNvSpPr>
            <a:spLocks noGrp="1"/>
          </p:cNvSpPr>
          <p:nvPr>
            <p:ph type="sldNum" sz="quarter" idx="10"/>
          </p:nvPr>
        </p:nvSpPr>
        <p:spPr/>
        <p:txBody>
          <a:bodyPr/>
          <a:lstStyle/>
          <a:p>
            <a:fld id="{74A9245D-5E7F-D44E-82F5-EDC4F432A4B0}" type="slidenum">
              <a:rPr lang="it-IT" smtClean="0"/>
              <a:pPr/>
              <a:t>25</a:t>
            </a:fld>
            <a:endParaRPr lang="it-IT"/>
          </a:p>
        </p:txBody>
      </p:sp>
    </p:spTree>
    <p:extLst>
      <p:ext uri="{BB962C8B-B14F-4D97-AF65-F5344CB8AC3E}">
        <p14:creationId xmlns:p14="http://schemas.microsoft.com/office/powerpoint/2010/main" val="2315002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4A12A-AE09-E25F-D01C-86FF7C7A8A1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CA92CD2-1D4D-DE1E-41B3-55120A70FB4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1E993FB-48AB-AC48-F1C0-714E394DD3C1}"/>
              </a:ext>
            </a:extLst>
          </p:cNvPr>
          <p:cNvSpPr>
            <a:spLocks noGrp="1"/>
          </p:cNvSpPr>
          <p:nvPr>
            <p:ph type="body" idx="1"/>
          </p:nvPr>
        </p:nvSpPr>
        <p:spPr/>
        <p:txBody>
          <a:bodyPr/>
          <a:lstStyle/>
          <a:p>
            <a:r>
              <a:rPr lang="en-US" dirty="0"/>
              <a:t>This slide presents the results of an </a:t>
            </a:r>
            <a:r>
              <a:rPr lang="en-US" b="0" dirty="0"/>
              <a:t>event-study analysis </a:t>
            </a:r>
            <a:r>
              <a:rPr lang="en-US" dirty="0"/>
              <a:t>that tracks how companies’ reputational risk (RRI) evolves in the years surrounding their acquisition by PE, in general (left panel) and depending on their SRI orientation (</a:t>
            </a:r>
            <a:r>
              <a:rPr lang="en-US" dirty="0" err="1"/>
              <a:t>ceter</a:t>
            </a:r>
            <a:r>
              <a:rPr lang="en-US" dirty="0"/>
              <a:t> and right panels).</a:t>
            </a:r>
            <a:br>
              <a:rPr lang="en-US" dirty="0"/>
            </a:br>
            <a:endParaRPr lang="en-US" dirty="0"/>
          </a:p>
          <a:p>
            <a:r>
              <a:rPr lang="en-US" dirty="0"/>
              <a:t>The goal of this model is to test whether ESG performance </a:t>
            </a:r>
            <a:r>
              <a:rPr lang="en-US" b="0" dirty="0"/>
              <a:t>changes after acquisition, </a:t>
            </a:r>
            <a:r>
              <a:rPr lang="en-US" dirty="0"/>
              <a:t>or whether the  differences we observed in earlier regression results are already visible before PE entry. The analysis estimates </a:t>
            </a:r>
            <a:r>
              <a:rPr lang="en-US" b="0" dirty="0"/>
              <a:t>average changes in RRI for each year relative to the acquisition year</a:t>
            </a:r>
            <a:r>
              <a:rPr lang="en-US" dirty="0"/>
              <a:t>, which serves as the </a:t>
            </a:r>
            <a:r>
              <a:rPr lang="en-US" b="0" dirty="0"/>
              <a:t>reference category. </a:t>
            </a:r>
            <a:r>
              <a:rPr lang="en-US" dirty="0"/>
              <a:t>This means all coefficients shown on the graph represent </a:t>
            </a:r>
            <a:r>
              <a:rPr lang="en-US" b="0" dirty="0"/>
              <a:t>differences in average RRI compared with the year of acquisition,</a:t>
            </a:r>
            <a:r>
              <a:rPr lang="en-US" dirty="0"/>
              <a:t> after controlling for firm-specific characteristics and broad industry-year shocks.</a:t>
            </a:r>
          </a:p>
          <a:p>
            <a:pPr marL="0" indent="0">
              <a:buNone/>
            </a:pPr>
            <a:br>
              <a:rPr lang="en-US" dirty="0"/>
            </a:br>
            <a:r>
              <a:rPr lang="en-US" dirty="0"/>
              <a:t>Only the estimates </a:t>
            </a:r>
            <a:r>
              <a:rPr lang="en-US" b="0" dirty="0"/>
              <a:t>for five years before acquisition </a:t>
            </a:r>
            <a:r>
              <a:rPr lang="en-US" dirty="0"/>
              <a:t>are statistically significant (zero is outside of their confidence intervals), and they are negative. </a:t>
            </a:r>
            <a:r>
              <a:rPr lang="en-US" b="0" dirty="0"/>
              <a:t>This suggests that target firms had lower reputational risk before PE ownership began. </a:t>
            </a:r>
            <a:r>
              <a:rPr lang="en-US" dirty="0"/>
              <a:t>In contrast, coefficients for the years immediately before and after the acquisition hover around zero, indicating </a:t>
            </a:r>
            <a:r>
              <a:rPr lang="en-US" b="0" dirty="0"/>
              <a:t>no significant change after entry</a:t>
            </a:r>
            <a:r>
              <a:rPr lang="en-US" dirty="0"/>
              <a:t>.</a:t>
            </a:r>
          </a:p>
          <a:p>
            <a:pPr marL="0" indent="0">
              <a:buNone/>
            </a:pPr>
            <a:endParaRPr lang="en-US" dirty="0"/>
          </a:p>
          <a:p>
            <a:pPr marL="0" indent="0">
              <a:buNone/>
            </a:pPr>
            <a:r>
              <a:rPr lang="es-ES" dirty="0" err="1"/>
              <a:t>This</a:t>
            </a:r>
            <a:r>
              <a:rPr lang="es-ES" dirty="0"/>
              <a:t> </a:t>
            </a:r>
            <a:r>
              <a:rPr lang="es-ES" dirty="0" err="1"/>
              <a:t>pattern</a:t>
            </a:r>
            <a:r>
              <a:rPr lang="es-ES" dirty="0"/>
              <a:t> </a:t>
            </a:r>
            <a:r>
              <a:rPr lang="es-ES" dirty="0" err="1"/>
              <a:t>implies</a:t>
            </a:r>
            <a:r>
              <a:rPr lang="es-ES" dirty="0"/>
              <a:t> </a:t>
            </a:r>
            <a:r>
              <a:rPr lang="es-ES" dirty="0" err="1"/>
              <a:t>that</a:t>
            </a:r>
            <a:r>
              <a:rPr lang="es-ES" dirty="0"/>
              <a:t> </a:t>
            </a:r>
            <a:r>
              <a:rPr lang="en-US" dirty="0"/>
              <a:t>what might appear as “higher ESG risk under PE ownership” in the earlier regression results likely </a:t>
            </a:r>
            <a:r>
              <a:rPr lang="en-US" b="0" dirty="0"/>
              <a:t>reflects selection effects </a:t>
            </a:r>
            <a:r>
              <a:rPr lang="en-US" dirty="0"/>
              <a:t>(who gets acquired) rather than </a:t>
            </a:r>
            <a:r>
              <a:rPr lang="en-US" b="0" dirty="0"/>
              <a:t>ownership effects (what happens after acquisition). </a:t>
            </a:r>
            <a:r>
              <a:rPr lang="en-US" dirty="0"/>
              <a:t>The flat line after year 0 suggests that </a:t>
            </a:r>
            <a:r>
              <a:rPr lang="en-US" b="0" dirty="0"/>
              <a:t>PE entry itself does not systematically alter reputational exposure, </a:t>
            </a:r>
            <a:r>
              <a:rPr lang="en-US" dirty="0"/>
              <a:t>reinforcing the interpretation that prior differences and visibility dynamics drive the observed associations.</a:t>
            </a:r>
            <a:endParaRPr lang="es-ES" dirty="0"/>
          </a:p>
        </p:txBody>
      </p:sp>
      <p:sp>
        <p:nvSpPr>
          <p:cNvPr id="4" name="Marcador de número de diapositiva 3">
            <a:extLst>
              <a:ext uri="{FF2B5EF4-FFF2-40B4-BE49-F238E27FC236}">
                <a16:creationId xmlns:a16="http://schemas.microsoft.com/office/drawing/2014/main" id="{76071449-46AE-0576-B050-827330251E37}"/>
              </a:ext>
            </a:extLst>
          </p:cNvPr>
          <p:cNvSpPr>
            <a:spLocks noGrp="1"/>
          </p:cNvSpPr>
          <p:nvPr>
            <p:ph type="sldNum" sz="quarter" idx="10"/>
          </p:nvPr>
        </p:nvSpPr>
        <p:spPr/>
        <p:txBody>
          <a:bodyPr/>
          <a:lstStyle/>
          <a:p>
            <a:fld id="{74A9245D-5E7F-D44E-82F5-EDC4F432A4B0}" type="slidenum">
              <a:rPr lang="it-IT" smtClean="0"/>
              <a:pPr/>
              <a:t>26</a:t>
            </a:fld>
            <a:endParaRPr lang="it-IT"/>
          </a:p>
        </p:txBody>
      </p:sp>
    </p:spTree>
    <p:extLst>
      <p:ext uri="{BB962C8B-B14F-4D97-AF65-F5344CB8AC3E}">
        <p14:creationId xmlns:p14="http://schemas.microsoft.com/office/powerpoint/2010/main" val="1156205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E40E3-AEEF-DC56-A3F2-8020E2DF03C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8A57681-8CE0-C1B9-3BC9-2FDCD2489E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FD89A06-DF3E-D36E-429C-07A56F8729A9}"/>
              </a:ext>
            </a:extLst>
          </p:cNvPr>
          <p:cNvSpPr>
            <a:spLocks noGrp="1"/>
          </p:cNvSpPr>
          <p:nvPr>
            <p:ph type="body" idx="1"/>
          </p:nvPr>
        </p:nvSpPr>
        <p:spPr/>
        <p:txBody>
          <a:bodyPr/>
          <a:lstStyle/>
          <a:p>
            <a:pPr marL="0" indent="0">
              <a:buNone/>
            </a:pPr>
            <a:r>
              <a:rPr lang="en-US" dirty="0"/>
              <a:t>Using the same setup as in the previous slide, but focusing on environmental incidents, we again compare firms to their own baseline in the acquisition year. The only significant differences appear four to five years before PE entry, showing that SRI PE targets already had fewer incidents before being acquired. There’s no clear change afterward, reinforcing that the patterns reflect selection, not ownership effects.</a:t>
            </a:r>
            <a:endParaRPr lang="es-ES" dirty="0"/>
          </a:p>
        </p:txBody>
      </p:sp>
      <p:sp>
        <p:nvSpPr>
          <p:cNvPr id="4" name="Marcador de número de diapositiva 3">
            <a:extLst>
              <a:ext uri="{FF2B5EF4-FFF2-40B4-BE49-F238E27FC236}">
                <a16:creationId xmlns:a16="http://schemas.microsoft.com/office/drawing/2014/main" id="{87B94EB3-3A34-F969-8B7F-6D32F2B99DBD}"/>
              </a:ext>
            </a:extLst>
          </p:cNvPr>
          <p:cNvSpPr>
            <a:spLocks noGrp="1"/>
          </p:cNvSpPr>
          <p:nvPr>
            <p:ph type="sldNum" sz="quarter" idx="10"/>
          </p:nvPr>
        </p:nvSpPr>
        <p:spPr/>
        <p:txBody>
          <a:bodyPr/>
          <a:lstStyle/>
          <a:p>
            <a:fld id="{74A9245D-5E7F-D44E-82F5-EDC4F432A4B0}" type="slidenum">
              <a:rPr lang="it-IT" smtClean="0"/>
              <a:pPr/>
              <a:t>27</a:t>
            </a:fld>
            <a:endParaRPr lang="it-IT"/>
          </a:p>
        </p:txBody>
      </p:sp>
    </p:spTree>
    <p:extLst>
      <p:ext uri="{BB962C8B-B14F-4D97-AF65-F5344CB8AC3E}">
        <p14:creationId xmlns:p14="http://schemas.microsoft.com/office/powerpoint/2010/main" val="1252995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F1963-7492-9806-DEC0-A515A85925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21A744A-F8CF-8AA1-31DF-8A10B296FDC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2407F33-170B-B97D-67D7-7C600EB2ACC1}"/>
              </a:ext>
            </a:extLst>
          </p:cNvPr>
          <p:cNvSpPr>
            <a:spLocks noGrp="1"/>
          </p:cNvSpPr>
          <p:nvPr>
            <p:ph type="body" idx="1"/>
          </p:nvPr>
        </p:nvSpPr>
        <p:spPr/>
        <p:txBody>
          <a:bodyPr/>
          <a:lstStyle/>
          <a:p>
            <a:r>
              <a:rPr lang="en-US" dirty="0"/>
              <a:t>This slide brings together the main findings from the analysis.</a:t>
            </a:r>
          </a:p>
          <a:p>
            <a:br>
              <a:rPr lang="en-US" dirty="0"/>
            </a:br>
            <a:r>
              <a:rPr lang="en-US" b="0" dirty="0"/>
              <a:t>Across methods, we see that PE ownership, especially by SRI ones, is associated with higher reported ESG risks and more environmental incidents, but that these differences are already present before acquisition and do not change significantly afterward.</a:t>
            </a:r>
          </a:p>
          <a:p>
            <a:endParaRPr lang="en-US" b="0" dirty="0"/>
          </a:p>
          <a:p>
            <a:r>
              <a:rPr lang="en-US" b="0" dirty="0"/>
              <a:t>The evidence therefore points to selection and visibility dynamics rather than causal ownership effects: SRI PE funds may target firms that already differ in risk profile or that attract greater public and regulatory attention, leading to more disclosure and scrutiny, not necessarily worse ESG performance.</a:t>
            </a:r>
          </a:p>
          <a:p>
            <a:endParaRPr lang="en-US" b="0" dirty="0"/>
          </a:p>
          <a:p>
            <a:r>
              <a:rPr lang="en-US" b="0" dirty="0"/>
              <a:t>In other words, the results highlight a key tension: while ESG integration in private equity may serve fiduciary and reputational objectives, its transformational impact on portfolio companies’ ESG outcomes remains an open empirical question motivating the project’s next phase.</a:t>
            </a:r>
          </a:p>
          <a:p>
            <a:pPr marL="0" indent="0">
              <a:buNone/>
            </a:pPr>
            <a:endParaRPr lang="es-ES" dirty="0"/>
          </a:p>
        </p:txBody>
      </p:sp>
      <p:sp>
        <p:nvSpPr>
          <p:cNvPr id="4" name="Marcador de número de diapositiva 3">
            <a:extLst>
              <a:ext uri="{FF2B5EF4-FFF2-40B4-BE49-F238E27FC236}">
                <a16:creationId xmlns:a16="http://schemas.microsoft.com/office/drawing/2014/main" id="{64AD070E-C365-C6DB-C504-025BA62E8EE3}"/>
              </a:ext>
            </a:extLst>
          </p:cNvPr>
          <p:cNvSpPr>
            <a:spLocks noGrp="1"/>
          </p:cNvSpPr>
          <p:nvPr>
            <p:ph type="sldNum" sz="quarter" idx="10"/>
          </p:nvPr>
        </p:nvSpPr>
        <p:spPr/>
        <p:txBody>
          <a:bodyPr/>
          <a:lstStyle/>
          <a:p>
            <a:fld id="{74A9245D-5E7F-D44E-82F5-EDC4F432A4B0}" type="slidenum">
              <a:rPr lang="it-IT" smtClean="0"/>
              <a:pPr/>
              <a:t>28</a:t>
            </a:fld>
            <a:endParaRPr lang="it-IT"/>
          </a:p>
        </p:txBody>
      </p:sp>
    </p:spTree>
    <p:extLst>
      <p:ext uri="{BB962C8B-B14F-4D97-AF65-F5344CB8AC3E}">
        <p14:creationId xmlns:p14="http://schemas.microsoft.com/office/powerpoint/2010/main" val="4142764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1B6C2-6DBE-E89E-FBA1-EBD94A98C7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B6CE6BB-AEC9-0333-0E8B-31C05532DC7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D781AF9-664D-DAC2-F7A5-B07AE4DC6E01}"/>
              </a:ext>
            </a:extLst>
          </p:cNvPr>
          <p:cNvSpPr>
            <a:spLocks noGrp="1"/>
          </p:cNvSpPr>
          <p:nvPr>
            <p:ph type="body" idx="1"/>
          </p:nvPr>
        </p:nvSpPr>
        <p:spPr/>
        <p:txBody>
          <a:bodyPr/>
          <a:lstStyle/>
          <a:p>
            <a:pPr marL="0" indent="0">
              <a:buNone/>
            </a:pPr>
            <a:endParaRPr lang="es-ES" dirty="0"/>
          </a:p>
        </p:txBody>
      </p:sp>
      <p:sp>
        <p:nvSpPr>
          <p:cNvPr id="4" name="Marcador de número de diapositiva 3">
            <a:extLst>
              <a:ext uri="{FF2B5EF4-FFF2-40B4-BE49-F238E27FC236}">
                <a16:creationId xmlns:a16="http://schemas.microsoft.com/office/drawing/2014/main" id="{3FCADAA1-C1A3-186B-4287-A20D78D4C798}"/>
              </a:ext>
            </a:extLst>
          </p:cNvPr>
          <p:cNvSpPr>
            <a:spLocks noGrp="1"/>
          </p:cNvSpPr>
          <p:nvPr>
            <p:ph type="sldNum" sz="quarter" idx="10"/>
          </p:nvPr>
        </p:nvSpPr>
        <p:spPr/>
        <p:txBody>
          <a:bodyPr/>
          <a:lstStyle/>
          <a:p>
            <a:fld id="{74A9245D-5E7F-D44E-82F5-EDC4F432A4B0}" type="slidenum">
              <a:rPr lang="it-IT" smtClean="0"/>
              <a:pPr/>
              <a:t>29</a:t>
            </a:fld>
            <a:endParaRPr lang="it-IT"/>
          </a:p>
        </p:txBody>
      </p:sp>
    </p:spTree>
    <p:extLst>
      <p:ext uri="{BB962C8B-B14F-4D97-AF65-F5344CB8AC3E}">
        <p14:creationId xmlns:p14="http://schemas.microsoft.com/office/powerpoint/2010/main" val="206986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A9245D-5E7F-D44E-82F5-EDC4F432A4B0}" type="slidenum">
              <a:rPr lang="it-IT" smtClean="0"/>
              <a:pPr/>
              <a:t>3</a:t>
            </a:fld>
            <a:endParaRPr lang="it-IT"/>
          </a:p>
        </p:txBody>
      </p:sp>
    </p:spTree>
    <p:extLst>
      <p:ext uri="{BB962C8B-B14F-4D97-AF65-F5344CB8AC3E}">
        <p14:creationId xmlns:p14="http://schemas.microsoft.com/office/powerpoint/2010/main" val="20544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133D8-E6E5-2D15-6FE7-C8C1DF45745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4CE9C1F-A6E4-E5E1-494A-9136F55562F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094F1EE-3BD2-4C46-98A5-620A67967B5F}"/>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EU vs US divide: Europe mandates ESG; U.S. regulators curb it.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NZAM a few days ago slashes signatory requirements and dropped references to 2050 and specific targets </a:t>
            </a:r>
          </a:p>
          <a:p>
            <a:pPr marL="0" indent="0">
              <a:buNone/>
            </a:pPr>
            <a:endParaRPr lang="es-ES" dirty="0"/>
          </a:p>
        </p:txBody>
      </p:sp>
      <p:sp>
        <p:nvSpPr>
          <p:cNvPr id="4" name="Marcador de número de diapositiva 3">
            <a:extLst>
              <a:ext uri="{FF2B5EF4-FFF2-40B4-BE49-F238E27FC236}">
                <a16:creationId xmlns:a16="http://schemas.microsoft.com/office/drawing/2014/main" id="{5085F410-426B-A21E-F4F9-C8FB6D563887}"/>
              </a:ext>
            </a:extLst>
          </p:cNvPr>
          <p:cNvSpPr>
            <a:spLocks noGrp="1"/>
          </p:cNvSpPr>
          <p:nvPr>
            <p:ph type="sldNum" sz="quarter" idx="10"/>
          </p:nvPr>
        </p:nvSpPr>
        <p:spPr/>
        <p:txBody>
          <a:bodyPr/>
          <a:lstStyle/>
          <a:p>
            <a:fld id="{74A9245D-5E7F-D44E-82F5-EDC4F432A4B0}" type="slidenum">
              <a:rPr lang="it-IT" smtClean="0"/>
              <a:pPr/>
              <a:t>4</a:t>
            </a:fld>
            <a:endParaRPr lang="it-IT"/>
          </a:p>
        </p:txBody>
      </p:sp>
    </p:spTree>
    <p:extLst>
      <p:ext uri="{BB962C8B-B14F-4D97-AF65-F5344CB8AC3E}">
        <p14:creationId xmlns:p14="http://schemas.microsoft.com/office/powerpoint/2010/main" val="330795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133D8-E6E5-2D15-6FE7-C8C1DF45745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4CE9C1F-A6E4-E5E1-494A-9136F55562F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094F1EE-3BD2-4C46-98A5-620A67967B5F}"/>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EU vs US divide: Europe mandates ESG; U.S. regulators curb it.</a:t>
            </a:r>
          </a:p>
          <a:p>
            <a:pPr marL="0" indent="0">
              <a:buNone/>
            </a:pPr>
            <a:endParaRPr lang="es-ES" dirty="0"/>
          </a:p>
        </p:txBody>
      </p:sp>
      <p:sp>
        <p:nvSpPr>
          <p:cNvPr id="4" name="Marcador de número de diapositiva 3">
            <a:extLst>
              <a:ext uri="{FF2B5EF4-FFF2-40B4-BE49-F238E27FC236}">
                <a16:creationId xmlns:a16="http://schemas.microsoft.com/office/drawing/2014/main" id="{5085F410-426B-A21E-F4F9-C8FB6D563887}"/>
              </a:ext>
            </a:extLst>
          </p:cNvPr>
          <p:cNvSpPr>
            <a:spLocks noGrp="1"/>
          </p:cNvSpPr>
          <p:nvPr>
            <p:ph type="sldNum" sz="quarter" idx="10"/>
          </p:nvPr>
        </p:nvSpPr>
        <p:spPr/>
        <p:txBody>
          <a:bodyPr/>
          <a:lstStyle/>
          <a:p>
            <a:fld id="{74A9245D-5E7F-D44E-82F5-EDC4F432A4B0}" type="slidenum">
              <a:rPr lang="it-IT" smtClean="0"/>
              <a:pPr/>
              <a:t>5</a:t>
            </a:fld>
            <a:endParaRPr lang="it-IT"/>
          </a:p>
        </p:txBody>
      </p:sp>
    </p:spTree>
    <p:extLst>
      <p:ext uri="{BB962C8B-B14F-4D97-AF65-F5344CB8AC3E}">
        <p14:creationId xmlns:p14="http://schemas.microsoft.com/office/powerpoint/2010/main" val="198856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A9245D-5E7F-D44E-82F5-EDC4F432A4B0}" type="slidenum">
              <a:rPr lang="it-IT" smtClean="0"/>
              <a:pPr/>
              <a:t>6</a:t>
            </a:fld>
            <a:endParaRPr lang="it-IT"/>
          </a:p>
        </p:txBody>
      </p:sp>
    </p:spTree>
    <p:extLst>
      <p:ext uri="{BB962C8B-B14F-4D97-AF65-F5344CB8AC3E}">
        <p14:creationId xmlns:p14="http://schemas.microsoft.com/office/powerpoint/2010/main" val="1094551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EDB72-EBFB-8D99-CD26-4853B57EE80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4C1C732-D93A-A41A-4C3E-4B970684BE0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6202FF3-58FF-206A-A1B2-6157AD34593F}"/>
              </a:ext>
            </a:extLst>
          </p:cNvPr>
          <p:cNvSpPr>
            <a:spLocks noGrp="1"/>
          </p:cNvSpPr>
          <p:nvPr>
            <p:ph type="body" idx="1"/>
          </p:nvPr>
        </p:nvSpPr>
        <p:spPr/>
        <p:txBody>
          <a:bodyPr/>
          <a:lstStyle/>
          <a:p>
            <a:r>
              <a:rPr lang="en-US" dirty="0"/>
              <a:t>The divergent ESG responses seen earlier — SEC restrictions in the U.S., renewed inflows in Europe, and contradictory reactions to the relaxation of ESG requirements and targets — may stem from different interpretations of fiduciary duty.</a:t>
            </a:r>
          </a:p>
          <a:p>
            <a:r>
              <a:rPr lang="en-US" dirty="0"/>
              <a:t>Traditionally, fiduciary duty has meant a narrow obligation to maximize financial returns for beneficiaries.</a:t>
            </a:r>
          </a:p>
          <a:p>
            <a:r>
              <a:rPr lang="en-US" dirty="0"/>
              <a:t>In sustainable and responsible investing, this duty is reinterpreted to include long-term value preservation and the management of systemic risks such as climate change and social instability.</a:t>
            </a:r>
          </a:p>
          <a:p>
            <a:r>
              <a:rPr lang="en-US" dirty="0"/>
              <a:t>These contrasting interpretations drive distinct investment behaviors:</a:t>
            </a:r>
          </a:p>
          <a:p>
            <a:pPr>
              <a:buFont typeface="Arial" panose="020B0604020202020204" pitchFamily="34" charset="0"/>
              <a:buChar char="•"/>
            </a:pPr>
            <a:r>
              <a:rPr lang="en-US" dirty="0"/>
              <a:t>Some investors treat ESG as a financial instrument — a tool for efficiency and risk mitigation.</a:t>
            </a:r>
          </a:p>
          <a:p>
            <a:pPr>
              <a:buFont typeface="Arial" panose="020B0604020202020204" pitchFamily="34" charset="0"/>
              <a:buChar char="•"/>
            </a:pPr>
            <a:r>
              <a:rPr lang="en-US" dirty="0"/>
              <a:t>Others see it as a responsibility — a commitment to align capital with broader sustainability outcomes.</a:t>
            </a:r>
          </a:p>
          <a:p>
            <a:r>
              <a:rPr lang="en-US" dirty="0"/>
              <a:t>The resulting tension explains the polarized ESG landscape we see today.</a:t>
            </a:r>
          </a:p>
        </p:txBody>
      </p:sp>
      <p:sp>
        <p:nvSpPr>
          <p:cNvPr id="4" name="Marcador de número de diapositiva 3">
            <a:extLst>
              <a:ext uri="{FF2B5EF4-FFF2-40B4-BE49-F238E27FC236}">
                <a16:creationId xmlns:a16="http://schemas.microsoft.com/office/drawing/2014/main" id="{AE717B91-B3DB-7F00-0511-2CF3422ECA4C}"/>
              </a:ext>
            </a:extLst>
          </p:cNvPr>
          <p:cNvSpPr>
            <a:spLocks noGrp="1"/>
          </p:cNvSpPr>
          <p:nvPr>
            <p:ph type="sldNum" sz="quarter" idx="10"/>
          </p:nvPr>
        </p:nvSpPr>
        <p:spPr/>
        <p:txBody>
          <a:bodyPr/>
          <a:lstStyle/>
          <a:p>
            <a:fld id="{74A9245D-5E7F-D44E-82F5-EDC4F432A4B0}" type="slidenum">
              <a:rPr lang="it-IT" smtClean="0"/>
              <a:pPr/>
              <a:t>7</a:t>
            </a:fld>
            <a:endParaRPr lang="it-IT"/>
          </a:p>
        </p:txBody>
      </p:sp>
    </p:spTree>
    <p:extLst>
      <p:ext uri="{BB962C8B-B14F-4D97-AF65-F5344CB8AC3E}">
        <p14:creationId xmlns:p14="http://schemas.microsoft.com/office/powerpoint/2010/main" val="269143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ESG less slogan and more risk management technique?</a:t>
            </a:r>
          </a:p>
        </p:txBody>
      </p:sp>
      <p:sp>
        <p:nvSpPr>
          <p:cNvPr id="4" name="Slide Number Placeholder 3"/>
          <p:cNvSpPr>
            <a:spLocks noGrp="1"/>
          </p:cNvSpPr>
          <p:nvPr>
            <p:ph type="sldNum" sz="quarter" idx="5"/>
          </p:nvPr>
        </p:nvSpPr>
        <p:spPr/>
        <p:txBody>
          <a:bodyPr/>
          <a:lstStyle/>
          <a:p>
            <a:fld id="{74A9245D-5E7F-D44E-82F5-EDC4F432A4B0}" type="slidenum">
              <a:rPr lang="it-IT" smtClean="0"/>
              <a:pPr/>
              <a:t>8</a:t>
            </a:fld>
            <a:endParaRPr lang="it-IT"/>
          </a:p>
        </p:txBody>
      </p:sp>
    </p:spTree>
    <p:extLst>
      <p:ext uri="{BB962C8B-B14F-4D97-AF65-F5344CB8AC3E}">
        <p14:creationId xmlns:p14="http://schemas.microsoft.com/office/powerpoint/2010/main" val="103175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41DA5-6917-BCD7-D850-3B8C83067CB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949730E-215C-752F-CFAF-C90416BA47E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8BA3174-014E-385C-7207-704BF891FF94}"/>
              </a:ext>
            </a:extLst>
          </p:cNvPr>
          <p:cNvSpPr>
            <a:spLocks noGrp="1"/>
          </p:cNvSpPr>
          <p:nvPr>
            <p:ph type="body" idx="1"/>
          </p:nvPr>
        </p:nvSpPr>
        <p:spPr/>
        <p:txBody>
          <a:bodyPr/>
          <a:lstStyle/>
          <a:p>
            <a:pPr marL="171450" indent="-171450">
              <a:buFont typeface="Arial" panose="020B0604020202020204" pitchFamily="34" charset="0"/>
              <a:buChar char="•"/>
            </a:pPr>
            <a:r>
              <a:rPr lang="en-US" b="0" dirty="0"/>
              <a:t>In private equity, investors don’t just </a:t>
            </a:r>
            <a:r>
              <a:rPr lang="en-US" b="0" i="1" dirty="0"/>
              <a:t>hold</a:t>
            </a:r>
            <a:r>
              <a:rPr lang="en-US" b="0" dirty="0"/>
              <a:t> shares — they actively manage portfolio companies.</a:t>
            </a:r>
            <a:br>
              <a:rPr lang="en-US" b="0" dirty="0"/>
            </a:br>
            <a:r>
              <a:rPr lang="en-US" b="0" dirty="0"/>
              <a:t>That means when they implement operational improvements or ESG initiatives, they can directly capture the financial benefits of those changes, rather than relying on the market to recognize them through share price movements.</a:t>
            </a:r>
          </a:p>
          <a:p>
            <a:pPr marL="171450" indent="-171450">
              <a:buFont typeface="Arial" panose="020B0604020202020204" pitchFamily="34" charset="0"/>
              <a:buChar char="•"/>
            </a:pPr>
            <a:r>
              <a:rPr lang="en-US" b="0" dirty="0"/>
              <a:t>In Practice</a:t>
            </a:r>
          </a:p>
          <a:p>
            <a:r>
              <a:rPr lang="en-US" b="0" dirty="0"/>
              <a:t>- A public investor (e.g., a mutual fund) can only </a:t>
            </a:r>
            <a:r>
              <a:rPr lang="en-US" b="0" i="1" dirty="0"/>
              <a:t>influence</a:t>
            </a:r>
            <a:r>
              <a:rPr lang="en-US" b="0" dirty="0"/>
              <a:t> ESG outcomes indirectly — mainly through voting or engagement. Their returns depend on how </a:t>
            </a:r>
            <a:r>
              <a:rPr lang="en-US" b="0" i="1" dirty="0"/>
              <a:t>markets</a:t>
            </a:r>
            <a:r>
              <a:rPr lang="en-US" b="0" dirty="0"/>
              <a:t> reprice the stock.</a:t>
            </a:r>
          </a:p>
          <a:p>
            <a:r>
              <a:rPr lang="en-US" b="0" dirty="0"/>
              <a:t>- A PE investor (as owner) can </a:t>
            </a:r>
            <a:r>
              <a:rPr lang="en-US" b="0" i="1" dirty="0"/>
              <a:t>directly</a:t>
            </a:r>
            <a:r>
              <a:rPr lang="en-US" b="0" dirty="0"/>
              <a:t> improve performance — for example, by: Reducing energy costs (efficiency gains → higher margins).</a:t>
            </a:r>
          </a:p>
          <a:p>
            <a:pPr lvl="1"/>
            <a:r>
              <a:rPr lang="en-US" b="0" dirty="0"/>
              <a:t>Strengthening governance (lower risk → higher valuation at exit).</a:t>
            </a:r>
          </a:p>
          <a:p>
            <a:pPr lvl="1"/>
            <a:r>
              <a:rPr lang="en-US" b="0" dirty="0"/>
              <a:t>Rebranding a cleaner, more responsible business (enhanced buyer interest at exit).</a:t>
            </a:r>
          </a:p>
          <a:p>
            <a:pPr marL="171450" indent="-171450">
              <a:buFont typeface="Arial" panose="020B0604020202020204" pitchFamily="34" charset="0"/>
              <a:buChar char="•"/>
            </a:pPr>
            <a:r>
              <a:rPr lang="en-US" b="0" dirty="0"/>
              <a:t>Because the PE fund controls strategy and operations, the value created by ESG actions flows directly into the firm’s cash flows and exit valuation, not mediated by market perception.</a:t>
            </a:r>
          </a:p>
          <a:p>
            <a:pPr marL="171450" indent="-171450">
              <a:buFont typeface="Arial" panose="020B0604020202020204" pitchFamily="34" charset="0"/>
              <a:buChar char="•"/>
            </a:pPr>
            <a:r>
              <a:rPr lang="en-US" b="0" dirty="0"/>
              <a:t>In Short:</a:t>
            </a:r>
          </a:p>
          <a:p>
            <a:r>
              <a:rPr lang="en-US" b="0" dirty="0"/>
              <a:t>Direct value capture means that private equity can </a:t>
            </a:r>
            <a:r>
              <a:rPr lang="en-US" b="0" i="1" dirty="0"/>
              <a:t>realize the financial benefits of ESG improvements internally</a:t>
            </a:r>
            <a:r>
              <a:rPr lang="en-US" b="0" dirty="0"/>
              <a:t> through operational control —</a:t>
            </a:r>
            <a:br>
              <a:rPr lang="en-US" b="0" dirty="0"/>
            </a:br>
            <a:r>
              <a:rPr lang="en-US" b="0" dirty="0"/>
              <a:t>rather than depending on external market recognition, as public investors do.</a:t>
            </a:r>
          </a:p>
          <a:p>
            <a:pPr marL="0" indent="0">
              <a:buNone/>
            </a:pPr>
            <a:endParaRPr lang="es-ES" dirty="0"/>
          </a:p>
        </p:txBody>
      </p:sp>
      <p:sp>
        <p:nvSpPr>
          <p:cNvPr id="4" name="Marcador de número de diapositiva 3">
            <a:extLst>
              <a:ext uri="{FF2B5EF4-FFF2-40B4-BE49-F238E27FC236}">
                <a16:creationId xmlns:a16="http://schemas.microsoft.com/office/drawing/2014/main" id="{C8B344F9-8A21-5577-CD2C-57A799BF296C}"/>
              </a:ext>
            </a:extLst>
          </p:cNvPr>
          <p:cNvSpPr>
            <a:spLocks noGrp="1"/>
          </p:cNvSpPr>
          <p:nvPr>
            <p:ph type="sldNum" sz="quarter" idx="10"/>
          </p:nvPr>
        </p:nvSpPr>
        <p:spPr/>
        <p:txBody>
          <a:bodyPr/>
          <a:lstStyle/>
          <a:p>
            <a:fld id="{74A9245D-5E7F-D44E-82F5-EDC4F432A4B0}" type="slidenum">
              <a:rPr lang="it-IT" smtClean="0"/>
              <a:pPr/>
              <a:t>9</a:t>
            </a:fld>
            <a:endParaRPr lang="it-IT"/>
          </a:p>
        </p:txBody>
      </p:sp>
    </p:spTree>
    <p:extLst>
      <p:ext uri="{BB962C8B-B14F-4D97-AF65-F5344CB8AC3E}">
        <p14:creationId xmlns:p14="http://schemas.microsoft.com/office/powerpoint/2010/main" val="1540809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Volumes/Archivio/Archivio_Graphicamente/BOCCONI/REBRANDING%202017/LOGHI%202017/BRAND%20NAME/PNG/BRAND%20NAME_RGB_pos.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localhost/Volumes/Archivio/Archivio_Graphicamente/BOCCONI/REBRANDING%202017/LOGHI%202017/BRAND%20NAME/PNG/BRAND%20NAME_White.png" TargetMode="Externa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Archivio/Archivio_Graphicamente/BOCCONI/REBRANDING%202017/LOGHI%202017/BRAND%20NAME/PNG/BRAND%20NAME_RGB_pos.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Rettangolo 4"/>
          <p:cNvSpPr/>
          <p:nvPr userDrawn="1"/>
        </p:nvSpPr>
        <p:spPr>
          <a:xfrm>
            <a:off x="0" y="4395019"/>
            <a:ext cx="9144000" cy="7484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le 1"/>
          <p:cNvSpPr>
            <a:spLocks noGrp="1"/>
          </p:cNvSpPr>
          <p:nvPr>
            <p:ph type="ctrTitle"/>
          </p:nvPr>
        </p:nvSpPr>
        <p:spPr>
          <a:xfrm>
            <a:off x="995363" y="2282205"/>
            <a:ext cx="7772400" cy="347531"/>
          </a:xfrm>
        </p:spPr>
        <p:txBody>
          <a:bodyPr lIns="0" tIns="0" rIns="0" bIns="0" anchor="b" anchorCtr="0">
            <a:spAutoFit/>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 y="4317467"/>
            <a:ext cx="1629054" cy="824400"/>
          </a:xfrm>
          <a:prstGeom prst="rect">
            <a:avLst/>
          </a:prstGeom>
        </p:spPr>
      </p:pic>
      <p:pic>
        <p:nvPicPr>
          <p:cNvPr id="11" name="Immagin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2047" y="4541943"/>
            <a:ext cx="1402274" cy="375447"/>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496441"/>
            <a:ext cx="8229600" cy="538609"/>
          </a:xfrm>
        </p:spPr>
        <p:txBody>
          <a:bodyPr/>
          <a:lstStyle>
            <a:lvl1pPr>
              <a:defRPr baseline="0"/>
            </a:lvl1pPr>
          </a:lstStyle>
          <a:p>
            <a:r>
              <a:rPr lang="it-IT" dirty="0"/>
              <a:t>Layout with </a:t>
            </a:r>
            <a:r>
              <a:rPr lang="it-IT" dirty="0" err="1"/>
              <a:t>Table</a:t>
            </a:r>
            <a:endParaRPr lang="it-IT" dirty="0"/>
          </a:p>
        </p:txBody>
      </p:sp>
      <p:sp>
        <p:nvSpPr>
          <p:cNvPr id="5" name="Segnaposto tabella 4"/>
          <p:cNvSpPr>
            <a:spLocks noGrp="1"/>
          </p:cNvSpPr>
          <p:nvPr userDrawn="1">
            <p:ph type="tbl" sz="quarter" idx="14"/>
          </p:nvPr>
        </p:nvSpPr>
        <p:spPr>
          <a:xfrm>
            <a:off x="712788" y="1298576"/>
            <a:ext cx="7700962" cy="2947988"/>
          </a:xfrm>
          <a:solidFill>
            <a:srgbClr val="D9D9D9"/>
          </a:solidFill>
        </p:spPr>
        <p:txBody>
          <a:bodyPr/>
          <a:lstStyle/>
          <a:p>
            <a:endParaRPr lang="it-IT" dirty="0"/>
          </a:p>
        </p:txBody>
      </p:sp>
      <p:sp>
        <p:nvSpPr>
          <p:cNvPr id="11" name="Rettangolo 10"/>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2" name="Rettangolo 11"/>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userDrawn="1"/>
        </p:nvSpPr>
        <p:spPr>
          <a:xfrm>
            <a:off x="8413750" y="122"/>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18"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22298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s">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ttangolo 6"/>
          <p:cNvSpPr/>
          <p:nvPr userDrawn="1"/>
        </p:nvSpPr>
        <p:spPr>
          <a:xfrm>
            <a:off x="0" y="4395019"/>
            <a:ext cx="9144000" cy="7484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le 1"/>
          <p:cNvSpPr>
            <a:spLocks noGrp="1"/>
          </p:cNvSpPr>
          <p:nvPr>
            <p:ph type="title" hasCustomPrompt="1"/>
          </p:nvPr>
        </p:nvSpPr>
        <p:spPr>
          <a:xfrm>
            <a:off x="996423" y="2281761"/>
            <a:ext cx="7772400" cy="353943"/>
          </a:xfrm>
        </p:spPr>
        <p:txBody>
          <a:bodyPr anchor="t"/>
          <a:lstStyle>
            <a:lvl1pPr algn="r">
              <a:defRPr sz="2300" b="1" cap="all" spc="100">
                <a:solidFill>
                  <a:srgbClr val="FFFFFF"/>
                </a:solidFill>
              </a:defRPr>
            </a:lvl1pPr>
          </a:lstStyle>
          <a:p>
            <a:r>
              <a:rPr lang="en-US" dirty="0"/>
              <a:t>THANKS.</a:t>
            </a:r>
          </a:p>
        </p:txBody>
      </p:sp>
      <p:pic>
        <p:nvPicPr>
          <p:cNvPr id="9" name="cover-brandname.png">
            <a:extLst>
              <a:ext uri="{FF2B5EF4-FFF2-40B4-BE49-F238E27FC236}">
                <a16:creationId xmlns:a16="http://schemas.microsoft.com/office/drawing/2014/main" id="{EA2ED363-BD2A-44C5-A5D6-88D6E2F88F6C}"/>
              </a:ext>
            </a:extLst>
          </p:cNvPr>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85725" y="4515781"/>
            <a:ext cx="1438275" cy="653588"/>
          </a:xfrm>
          <a:prstGeom prst="rect">
            <a:avLst/>
          </a:prstGeom>
        </p:spPr>
      </p:pic>
      <p:pic>
        <p:nvPicPr>
          <p:cNvPr id="10" name="Immagine 9">
            <a:extLst>
              <a:ext uri="{FF2B5EF4-FFF2-40B4-BE49-F238E27FC236}">
                <a16:creationId xmlns:a16="http://schemas.microsoft.com/office/drawing/2014/main" id="{D064F626-E97E-48D4-867F-49F2C56A63F1}"/>
              </a:ext>
            </a:extLst>
          </p:cNvPr>
          <p:cNvPicPr>
            <a:picLocks noChangeAspect="1"/>
          </p:cNvPicPr>
          <p:nvPr userDrawn="1"/>
        </p:nvPicPr>
        <p:blipFill>
          <a:blip r:embed="rId4"/>
          <a:stretch>
            <a:fillRect/>
          </a:stretch>
        </p:blipFill>
        <p:spPr>
          <a:xfrm>
            <a:off x="7851778" y="4713187"/>
            <a:ext cx="990600" cy="258775"/>
          </a:xfrm>
          <a:prstGeom prst="rect">
            <a:avLst/>
          </a:prstGeom>
        </p:spPr>
      </p:pic>
    </p:spTree>
    <p:extLst>
      <p:ext uri="{BB962C8B-B14F-4D97-AF65-F5344CB8AC3E}">
        <p14:creationId xmlns:p14="http://schemas.microsoft.com/office/powerpoint/2010/main" val="317832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425210"/>
            <a:ext cx="7584138" cy="463802"/>
          </a:xfrm>
        </p:spPr>
        <p:txBody>
          <a:bodyPr anchor="t" anchorCtr="0"/>
          <a:lstStyle>
            <a:lvl1pPr>
              <a:lnSpc>
                <a:spcPts val="3500"/>
              </a:lnSpc>
              <a:defRPr sz="30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1333591"/>
            <a:ext cx="7584138" cy="1246495"/>
          </a:xfrm>
        </p:spPr>
        <p:txBody>
          <a:bodyPr wrap="square" lIns="0" tIns="0" rIns="0" bIns="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egnaposto testo 5"/>
          <p:cNvSpPr>
            <a:spLocks noGrp="1"/>
          </p:cNvSpPr>
          <p:nvPr>
            <p:ph type="body" sz="quarter" idx="11" hasCustomPrompt="1"/>
          </p:nvPr>
        </p:nvSpPr>
        <p:spPr>
          <a:xfrm>
            <a:off x="708025" y="902763"/>
            <a:ext cx="7584138" cy="276999"/>
          </a:xfrm>
        </p:spPr>
        <p:txBody>
          <a:bodyPr/>
          <a:lstStyle>
            <a:lvl1pPr marL="0" indent="0">
              <a:buNone/>
              <a:defRPr sz="1800" baseline="0">
                <a:solidFill>
                  <a:schemeClr val="tx2"/>
                </a:solidFill>
                <a:latin typeface="Open Sans"/>
                <a:cs typeface="Open Sans"/>
              </a:defRPr>
            </a:lvl1pPr>
            <a:lvl2pPr marL="457200" indent="0">
              <a:buNone/>
              <a:defRPr sz="2400">
                <a:solidFill>
                  <a:schemeClr val="tx2"/>
                </a:solidFill>
                <a:latin typeface="Open Sans"/>
                <a:cs typeface="Open Sans"/>
              </a:defRPr>
            </a:lvl2pPr>
            <a:lvl3pPr marL="850900" indent="0">
              <a:buNone/>
              <a:defRPr sz="2400">
                <a:solidFill>
                  <a:schemeClr val="tx2"/>
                </a:solidFill>
                <a:latin typeface="Open Sans"/>
                <a:cs typeface="Open Sans"/>
              </a:defRPr>
            </a:lvl3pPr>
            <a:lvl4pPr marL="1371600" indent="0">
              <a:buNone/>
              <a:defRPr sz="2400">
                <a:solidFill>
                  <a:schemeClr val="tx2"/>
                </a:solidFill>
                <a:latin typeface="Open Sans"/>
                <a:cs typeface="Open Sans"/>
              </a:defRPr>
            </a:lvl4pPr>
            <a:lvl5pPr marL="1828800" indent="0">
              <a:buNone/>
              <a:defRPr sz="2400">
                <a:solidFill>
                  <a:schemeClr val="tx2"/>
                </a:solidFill>
                <a:latin typeface="Open Sans"/>
                <a:cs typeface="Open Sans"/>
              </a:defRPr>
            </a:lvl5pPr>
          </a:lstStyle>
          <a:p>
            <a:pPr lvl="0"/>
            <a:r>
              <a:rPr lang="it-IT" dirty="0"/>
              <a:t>CLICK TO EDIT SUBTITLE</a:t>
            </a:r>
          </a:p>
        </p:txBody>
      </p:sp>
      <p:sp>
        <p:nvSpPr>
          <p:cNvPr id="17" name="Rettangolo 1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8" name="Rettangolo 1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223499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hite">
    <p:bg>
      <p:bgPr>
        <a:solidFill>
          <a:schemeClr val="bg1"/>
        </a:solidFill>
        <a:effectLst/>
      </p:bgPr>
    </p:bg>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9BA9D13C-3B13-422E-A136-0B03B71B50F0}"/>
              </a:ext>
            </a:extLst>
          </p:cNvPr>
          <p:cNvPicPr>
            <a:picLocks noChangeAspect="1"/>
          </p:cNvPicPr>
          <p:nvPr userDrawn="1"/>
        </p:nvPicPr>
        <p:blipFill>
          <a:blip r:embed="rId2"/>
          <a:stretch>
            <a:fillRect/>
          </a:stretch>
        </p:blipFill>
        <p:spPr>
          <a:xfrm>
            <a:off x="0" y="0"/>
            <a:ext cx="9144000" cy="5143499"/>
          </a:xfrm>
          <a:prstGeom prst="rect">
            <a:avLst/>
          </a:prstGeom>
        </p:spPr>
      </p:pic>
      <p:sp>
        <p:nvSpPr>
          <p:cNvPr id="2" name="Title 1"/>
          <p:cNvSpPr>
            <a:spLocks noGrp="1"/>
          </p:cNvSpPr>
          <p:nvPr>
            <p:ph type="ctrTitle"/>
          </p:nvPr>
        </p:nvSpPr>
        <p:spPr>
          <a:xfrm>
            <a:off x="985520" y="2282205"/>
            <a:ext cx="7772400" cy="347531"/>
          </a:xfrm>
        </p:spPr>
        <p:txBody>
          <a:bodyPr lIns="0" tIns="0" rIns="0" bIns="0" anchor="b" anchorCtr="0">
            <a:spAutoFit/>
          </a:bodyPr>
          <a:lstStyle>
            <a:lvl1pPr algn="r">
              <a:lnSpc>
                <a:spcPts val="2700"/>
              </a:lnSpc>
              <a:defRPr sz="2300" b="1" i="0" cap="all" spc="100">
                <a:solidFill>
                  <a:srgbClr val="0046AD"/>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0046AD"/>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Immagine 9">
            <a:extLst>
              <a:ext uri="{FF2B5EF4-FFF2-40B4-BE49-F238E27FC236}">
                <a16:creationId xmlns:a16="http://schemas.microsoft.com/office/drawing/2014/main" id="{8B1AC0CE-7F29-45E0-A87A-EA94D56B594C}"/>
              </a:ext>
            </a:extLst>
          </p:cNvPr>
          <p:cNvPicPr>
            <a:picLocks noChangeAspect="1"/>
          </p:cNvPicPr>
          <p:nvPr userDrawn="1"/>
        </p:nvPicPr>
        <p:blipFill>
          <a:blip r:embed="rId3">
            <a:clrChange>
              <a:clrFrom>
                <a:srgbClr val="000000"/>
              </a:clrFrom>
              <a:clrTo>
                <a:srgbClr val="000000">
                  <a:alpha val="0"/>
                </a:srgbClr>
              </a:clrTo>
            </a:clrChange>
          </a:blip>
          <a:stretch>
            <a:fillRect/>
          </a:stretch>
        </p:blipFill>
        <p:spPr>
          <a:xfrm>
            <a:off x="7012932" y="272428"/>
            <a:ext cx="1837343" cy="479970"/>
          </a:xfrm>
          <a:prstGeom prst="rect">
            <a:avLst/>
          </a:prstGeom>
        </p:spPr>
      </p:pic>
      <p:pic>
        <p:nvPicPr>
          <p:cNvPr id="11" name="cover-brandname.png">
            <a:extLst>
              <a:ext uri="{FF2B5EF4-FFF2-40B4-BE49-F238E27FC236}">
                <a16:creationId xmlns:a16="http://schemas.microsoft.com/office/drawing/2014/main" id="{359DFF54-1DDB-4BBC-A31E-218FDE6770F5}"/>
              </a:ext>
            </a:extLst>
          </p:cNvPr>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9468" y="-43069"/>
            <a:ext cx="2444769" cy="1110964"/>
          </a:xfrm>
          <a:prstGeom prst="rect">
            <a:avLst/>
          </a:prstGeom>
        </p:spPr>
      </p:pic>
    </p:spTree>
    <p:extLst>
      <p:ext uri="{BB962C8B-B14F-4D97-AF65-F5344CB8AC3E}">
        <p14:creationId xmlns:p14="http://schemas.microsoft.com/office/powerpoint/2010/main" val="286502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20" y="2282205"/>
            <a:ext cx="7772400" cy="347531"/>
          </a:xfrm>
        </p:spPr>
        <p:txBody>
          <a:bodyPr lIns="0" tIns="0" rIns="0" bIns="0" anchor="b" anchorCtr="0">
            <a:spAutoFit/>
          </a:bodyPr>
          <a:lstStyle>
            <a:lvl1pPr algn="r">
              <a:lnSpc>
                <a:spcPts val="2700"/>
              </a:lnSpc>
              <a:defRPr sz="2300" b="1" i="0" cap="all" spc="100">
                <a:solidFill>
                  <a:srgbClr val="0046AD"/>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0046AD"/>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cover-brandnam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50291" y="-168833"/>
            <a:ext cx="3478963" cy="1580929"/>
          </a:xfrm>
          <a:prstGeom prst="rect">
            <a:avLst/>
          </a:prstGeom>
        </p:spPr>
      </p:pic>
    </p:spTree>
    <p:extLst>
      <p:ext uri="{BB962C8B-B14F-4D97-AF65-F5344CB8AC3E}">
        <p14:creationId xmlns:p14="http://schemas.microsoft.com/office/powerpoint/2010/main" val="41435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425210"/>
            <a:ext cx="7584138" cy="463802"/>
          </a:xfrm>
        </p:spPr>
        <p:txBody>
          <a:bodyPr anchor="t" anchorCtr="0"/>
          <a:lstStyle>
            <a:lvl1pPr>
              <a:lnSpc>
                <a:spcPts val="3500"/>
              </a:lnSpc>
              <a:defRPr sz="30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1659336"/>
            <a:ext cx="7584138" cy="1246495"/>
          </a:xfrm>
        </p:spPr>
        <p:txBody>
          <a:bodyPr wrap="square" lIns="0" tIns="0" rIns="0" bIns="0">
            <a:sp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egnaposto testo 5"/>
          <p:cNvSpPr>
            <a:spLocks noGrp="1"/>
          </p:cNvSpPr>
          <p:nvPr>
            <p:ph type="body" sz="quarter" idx="11" hasCustomPrompt="1"/>
          </p:nvPr>
        </p:nvSpPr>
        <p:spPr>
          <a:xfrm>
            <a:off x="708025" y="902763"/>
            <a:ext cx="7584138" cy="276999"/>
          </a:xfrm>
        </p:spPr>
        <p:txBody>
          <a:bodyPr/>
          <a:lstStyle>
            <a:lvl1pPr marL="0" indent="0">
              <a:buNone/>
              <a:defRPr sz="1800" baseline="0">
                <a:solidFill>
                  <a:schemeClr val="tx2"/>
                </a:solidFill>
                <a:latin typeface="Open Sans"/>
                <a:cs typeface="Open Sans"/>
              </a:defRPr>
            </a:lvl1pPr>
            <a:lvl2pPr marL="457200" indent="0">
              <a:buNone/>
              <a:defRPr sz="2400">
                <a:solidFill>
                  <a:schemeClr val="tx2"/>
                </a:solidFill>
                <a:latin typeface="Open Sans"/>
                <a:cs typeface="Open Sans"/>
              </a:defRPr>
            </a:lvl2pPr>
            <a:lvl3pPr marL="850900" indent="0">
              <a:buNone/>
              <a:defRPr sz="2400">
                <a:solidFill>
                  <a:schemeClr val="tx2"/>
                </a:solidFill>
                <a:latin typeface="Open Sans"/>
                <a:cs typeface="Open Sans"/>
              </a:defRPr>
            </a:lvl3pPr>
            <a:lvl4pPr marL="1371600" indent="0">
              <a:buNone/>
              <a:defRPr sz="2400">
                <a:solidFill>
                  <a:schemeClr val="tx2"/>
                </a:solidFill>
                <a:latin typeface="Open Sans"/>
                <a:cs typeface="Open Sans"/>
              </a:defRPr>
            </a:lvl4pPr>
            <a:lvl5pPr marL="1828800" indent="0">
              <a:buNone/>
              <a:defRPr sz="2400">
                <a:solidFill>
                  <a:schemeClr val="tx2"/>
                </a:solidFill>
                <a:latin typeface="Open Sans"/>
                <a:cs typeface="Open Sans"/>
              </a:defRPr>
            </a:lvl5pPr>
          </a:lstStyle>
          <a:p>
            <a:pPr lvl="0"/>
            <a:r>
              <a:rPr lang="it-IT" dirty="0"/>
              <a:t>CLICK TO EDIT SUBTITLE</a:t>
            </a:r>
          </a:p>
        </p:txBody>
      </p:sp>
      <p:sp>
        <p:nvSpPr>
          <p:cNvPr id="13" name="Segnaposto testo 12"/>
          <p:cNvSpPr>
            <a:spLocks noGrp="1"/>
          </p:cNvSpPr>
          <p:nvPr>
            <p:ph type="body" sz="quarter" idx="12" hasCustomPrompt="1"/>
          </p:nvPr>
        </p:nvSpPr>
        <p:spPr>
          <a:xfrm>
            <a:off x="708025" y="1302147"/>
            <a:ext cx="3100388" cy="200055"/>
          </a:xfrm>
        </p:spPr>
        <p:txBody>
          <a:bodyPr/>
          <a:lstStyle>
            <a:lvl1pPr marL="0" indent="0">
              <a:lnSpc>
                <a:spcPct val="100000"/>
              </a:lnSpc>
              <a:buNone/>
              <a:defRPr sz="1300" b="1">
                <a:solidFill>
                  <a:schemeClr val="tx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TITLE PARAGRAPH</a:t>
            </a:r>
          </a:p>
        </p:txBody>
      </p:sp>
      <p:sp>
        <p:nvSpPr>
          <p:cNvPr id="17" name="Rettangolo 1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8" name="Rettangolo 1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endParaRPr lang="it-IT" dirty="0"/>
          </a:p>
        </p:txBody>
      </p:sp>
    </p:spTree>
    <p:extLst>
      <p:ext uri="{BB962C8B-B14F-4D97-AF65-F5344CB8AC3E}">
        <p14:creationId xmlns:p14="http://schemas.microsoft.com/office/powerpoint/2010/main" val="35827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ex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90" y="575957"/>
            <a:ext cx="5552545" cy="463802"/>
          </a:xfrm>
        </p:spPr>
        <p:txBody>
          <a:bodyPr/>
          <a:lstStyle>
            <a:lvl1pPr>
              <a:lnSpc>
                <a:spcPts val="3500"/>
              </a:lnSpc>
              <a:defRPr sz="3000">
                <a:solidFill>
                  <a:srgbClr val="0046AD"/>
                </a:solidFill>
              </a:defRPr>
            </a:lvl1pPr>
          </a:lstStyle>
          <a:p>
            <a:r>
              <a:rPr lang="en-US" dirty="0"/>
              <a:t>Index Layout 1</a:t>
            </a:r>
          </a:p>
        </p:txBody>
      </p:sp>
      <p:sp>
        <p:nvSpPr>
          <p:cNvPr id="19" name="Segnaposto testo 18"/>
          <p:cNvSpPr>
            <a:spLocks noGrp="1"/>
          </p:cNvSpPr>
          <p:nvPr userDrawn="1">
            <p:ph type="body" sz="quarter" idx="11" hasCustomPrompt="1"/>
          </p:nvPr>
        </p:nvSpPr>
        <p:spPr>
          <a:xfrm>
            <a:off x="708028" y="1309758"/>
            <a:ext cx="3432175" cy="1261884"/>
          </a:xfrm>
        </p:spPr>
        <p:txBody>
          <a:bodyPr/>
          <a:lstStyle>
            <a:lvl1pPr marL="0" indent="0">
              <a:buNone/>
              <a:defRPr sz="1300" b="1">
                <a:latin typeface="Open Sans"/>
                <a:cs typeface="Open Sans"/>
              </a:defRPr>
            </a:lvl1pPr>
            <a:lvl2pPr marL="93663" indent="-93663">
              <a:spcAft>
                <a:spcPts val="1200"/>
              </a:spcAft>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testo 18"/>
          <p:cNvSpPr>
            <a:spLocks noGrp="1"/>
          </p:cNvSpPr>
          <p:nvPr userDrawn="1">
            <p:ph type="body" sz="quarter" idx="12" hasCustomPrompt="1"/>
          </p:nvPr>
        </p:nvSpPr>
        <p:spPr>
          <a:xfrm>
            <a:off x="4897441" y="1309758"/>
            <a:ext cx="3432175" cy="1184940"/>
          </a:xfrm>
        </p:spPr>
        <p:txBody>
          <a:bodyPr/>
          <a:lstStyle>
            <a:lvl1pPr marL="0" indent="0">
              <a:buNone/>
              <a:defRPr sz="1300" b="1">
                <a:latin typeface="Open Sans"/>
                <a:cs typeface="Open Sans"/>
              </a:defRPr>
            </a:lvl1pPr>
            <a:lvl2pPr marL="93663" indent="-93663">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Rettangolo 9"/>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2" name="Rettangolo 11"/>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CasellaDiTesto 17"/>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22632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Picture">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27723A0-90D7-479B-B37A-16BC6DBEBF01}"/>
              </a:ext>
            </a:extLst>
          </p:cNvPr>
          <p:cNvPicPr>
            <a:picLocks noChangeAspect="1"/>
          </p:cNvPicPr>
          <p:nvPr userDrawn="1"/>
        </p:nvPicPr>
        <p:blipFill rotWithShape="1">
          <a:blip r:embed="rId2"/>
          <a:srcRect b="14741"/>
          <a:stretch/>
        </p:blipFill>
        <p:spPr>
          <a:xfrm>
            <a:off x="-1" y="-46389"/>
            <a:ext cx="9144001" cy="4385307"/>
          </a:xfrm>
          <a:prstGeom prst="rect">
            <a:avLst/>
          </a:prstGeom>
        </p:spPr>
      </p:pic>
      <p:sp>
        <p:nvSpPr>
          <p:cNvPr id="2" name="Title 1"/>
          <p:cNvSpPr>
            <a:spLocks noGrp="1"/>
          </p:cNvSpPr>
          <p:nvPr>
            <p:ph type="title"/>
          </p:nvPr>
        </p:nvSpPr>
        <p:spPr>
          <a:xfrm>
            <a:off x="996423" y="2281761"/>
            <a:ext cx="7772400" cy="353943"/>
          </a:xfrm>
        </p:spPr>
        <p:txBody>
          <a:bodyPr anchor="t"/>
          <a:lstStyle>
            <a:lvl1pPr algn="r">
              <a:defRPr sz="2300" b="1" cap="all" spc="1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4995643" y="1036150"/>
            <a:ext cx="3772119" cy="1231106"/>
          </a:xfrm>
        </p:spPr>
        <p:txBody>
          <a:bodyPr wrap="square" lIns="0" tIns="0" rIns="0" bIns="0" anchor="b" anchorCtr="0">
            <a:spAutoFit/>
          </a:bodyPr>
          <a:lstStyle>
            <a:lvl1pPr marL="0" indent="0" algn="r">
              <a:buNone/>
              <a:defRPr sz="8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339876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12792" y="1893175"/>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3" name="Titolo 22"/>
          <p:cNvSpPr>
            <a:spLocks noGrp="1"/>
          </p:cNvSpPr>
          <p:nvPr userDrawn="1">
            <p:ph type="title" hasCustomPrompt="1"/>
          </p:nvPr>
        </p:nvSpPr>
        <p:spPr>
          <a:xfrm>
            <a:off x="712788" y="498533"/>
            <a:ext cx="8229600" cy="538609"/>
          </a:xfrm>
        </p:spPr>
        <p:txBody>
          <a:bodyPr/>
          <a:lstStyle/>
          <a:p>
            <a:r>
              <a:rPr lang="it-IT" dirty="0"/>
              <a:t>Layout List</a:t>
            </a:r>
          </a:p>
        </p:txBody>
      </p:sp>
      <p:sp>
        <p:nvSpPr>
          <p:cNvPr id="11" name="Segnaposto testo 8"/>
          <p:cNvSpPr>
            <a:spLocks noGrp="1"/>
          </p:cNvSpPr>
          <p:nvPr userDrawn="1">
            <p:ph type="body" sz="quarter" idx="13" hasCustomPrompt="1"/>
          </p:nvPr>
        </p:nvSpPr>
        <p:spPr>
          <a:xfrm>
            <a:off x="717553" y="1298575"/>
            <a:ext cx="7351183"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2" name="Content Placeholder 2"/>
          <p:cNvSpPr>
            <a:spLocks noGrp="1"/>
          </p:cNvSpPr>
          <p:nvPr userDrawn="1">
            <p:ph sz="half" idx="14" hasCustomPrompt="1"/>
          </p:nvPr>
        </p:nvSpPr>
        <p:spPr>
          <a:xfrm>
            <a:off x="4894266" y="1893175"/>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Rettangolo 17"/>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9" name="Rettangolo 18"/>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asellaDiTesto 19"/>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1"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9989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497582"/>
            <a:ext cx="8229600" cy="538609"/>
          </a:xfrm>
        </p:spPr>
        <p:txBody>
          <a:bodyPr/>
          <a:lstStyle>
            <a:lvl1pPr>
              <a:defRPr baseline="0"/>
            </a:lvl1pPr>
          </a:lstStyle>
          <a:p>
            <a:r>
              <a:rPr lang="it-IT" dirty="0"/>
              <a:t>Layout with image 1</a:t>
            </a:r>
          </a:p>
        </p:txBody>
      </p:sp>
      <p:sp>
        <p:nvSpPr>
          <p:cNvPr id="3" name="Segnaposto testo 2"/>
          <p:cNvSpPr>
            <a:spLocks noGrp="1"/>
          </p:cNvSpPr>
          <p:nvPr>
            <p:ph type="body" idx="1" hasCustomPrompt="1"/>
          </p:nvPr>
        </p:nvSpPr>
        <p:spPr>
          <a:xfrm>
            <a:off x="7146662" y="2742111"/>
            <a:ext cx="1267091" cy="769441"/>
          </a:xfrm>
        </p:spPr>
        <p:txBody>
          <a:bodyPr anchor="b" anchorCtr="0"/>
          <a:lstStyle>
            <a:lvl1pPr marL="0" indent="0">
              <a:buNone/>
              <a:defRPr sz="5000" b="0" baseline="0">
                <a:solidFill>
                  <a:srgbClr val="0046AD"/>
                </a:solidFill>
                <a:latin typeface="Roboto Slab Light"/>
                <a:cs typeface="Roboto Slab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00</a:t>
            </a:r>
          </a:p>
        </p:txBody>
      </p:sp>
      <p:sp>
        <p:nvSpPr>
          <p:cNvPr id="4" name="Segnaposto contenuto 3"/>
          <p:cNvSpPr>
            <a:spLocks noGrp="1"/>
          </p:cNvSpPr>
          <p:nvPr>
            <p:ph sz="half" idx="2"/>
          </p:nvPr>
        </p:nvSpPr>
        <p:spPr>
          <a:xfrm>
            <a:off x="7146662" y="3638552"/>
            <a:ext cx="1267091" cy="615553"/>
          </a:xfrm>
        </p:spPr>
        <p:txBody>
          <a:bodyPr anchor="b" anchorCtr="0"/>
          <a:lstStyle>
            <a:lvl1pPr marL="0" indent="0">
              <a:buNone/>
              <a:defRPr sz="1000"/>
            </a:lvl1pPr>
            <a:lvl2pPr marL="457200" indent="0">
              <a:buNone/>
              <a:defRPr sz="1000"/>
            </a:lvl2pPr>
            <a:lvl3pPr marL="850900" indent="0">
              <a:buNone/>
              <a:defRPr sz="10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9" name="Segnaposto testo 8"/>
          <p:cNvSpPr>
            <a:spLocks noGrp="1"/>
          </p:cNvSpPr>
          <p:nvPr userDrawn="1">
            <p:ph type="body" sz="quarter" idx="13" hasCustomPrompt="1"/>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8" name="Segnaposto immagine 7"/>
          <p:cNvSpPr>
            <a:spLocks noGrp="1"/>
          </p:cNvSpPr>
          <p:nvPr userDrawn="1">
            <p:ph type="pic" sz="quarter" idx="14"/>
          </p:nvPr>
        </p:nvSpPr>
        <p:spPr>
          <a:xfrm>
            <a:off x="717550" y="1736725"/>
            <a:ext cx="6089650" cy="2509838"/>
          </a:xfrm>
          <a:solidFill>
            <a:srgbClr val="D9D9D9"/>
          </a:solidFill>
        </p:spPr>
        <p:txBody>
          <a:bodyPr>
            <a:noAutofit/>
          </a:bodyPr>
          <a:lstStyle/>
          <a:p>
            <a:endParaRPr lang="it-IT"/>
          </a:p>
        </p:txBody>
      </p:sp>
      <p:sp>
        <p:nvSpPr>
          <p:cNvPr id="17" name="Rettangolo 1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8" name="Rettangolo 1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33343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501045"/>
            <a:ext cx="8229600" cy="538609"/>
          </a:xfrm>
        </p:spPr>
        <p:txBody>
          <a:bodyPr/>
          <a:lstStyle>
            <a:lvl1pPr>
              <a:defRPr baseline="0"/>
            </a:lvl1pPr>
          </a:lstStyle>
          <a:p>
            <a:r>
              <a:rPr lang="it-IT" dirty="0"/>
              <a:t>Layout with Chart</a:t>
            </a:r>
          </a:p>
        </p:txBody>
      </p:sp>
      <p:sp>
        <p:nvSpPr>
          <p:cNvPr id="9" name="Segnaposto testo 8"/>
          <p:cNvSpPr>
            <a:spLocks noGrp="1"/>
          </p:cNvSpPr>
          <p:nvPr userDrawn="1">
            <p:ph type="body" sz="quarter" idx="13" hasCustomPrompt="1"/>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7" name="Segnaposto testo 2"/>
          <p:cNvSpPr>
            <a:spLocks noGrp="1"/>
          </p:cNvSpPr>
          <p:nvPr userDrawn="1">
            <p:ph type="body" idx="1" hasCustomPrompt="1"/>
          </p:nvPr>
        </p:nvSpPr>
        <p:spPr>
          <a:xfrm>
            <a:off x="6798736" y="3030471"/>
            <a:ext cx="1615017" cy="446276"/>
          </a:xfrm>
        </p:spPr>
        <p:txBody>
          <a:bodyPr anchor="t" anchorCtr="0"/>
          <a:lstStyle>
            <a:lvl1pPr marL="0" indent="0">
              <a:buNone/>
              <a:defRPr sz="12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18" name="Segnaposto contenuto 3"/>
          <p:cNvSpPr>
            <a:spLocks noGrp="1"/>
          </p:cNvSpPr>
          <p:nvPr userDrawn="1">
            <p:ph sz="half" idx="2"/>
          </p:nvPr>
        </p:nvSpPr>
        <p:spPr>
          <a:xfrm>
            <a:off x="6798736" y="3692565"/>
            <a:ext cx="1615017" cy="553998"/>
          </a:xfrm>
        </p:spPr>
        <p:txBody>
          <a:bodyPr/>
          <a:lstStyle>
            <a:lvl1pPr marL="0" indent="0">
              <a:buNone/>
              <a:defRPr sz="1200"/>
            </a:lvl1pPr>
            <a:lvl2pPr marL="457200" indent="0">
              <a:buNone/>
              <a:defRPr sz="1200"/>
            </a:lvl2pPr>
            <a:lvl3pPr marL="850900" indent="0">
              <a:buNone/>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4" name="Segnaposto grafico 3"/>
          <p:cNvSpPr>
            <a:spLocks noGrp="1"/>
          </p:cNvSpPr>
          <p:nvPr userDrawn="1">
            <p:ph type="chart" sz="quarter" idx="14"/>
          </p:nvPr>
        </p:nvSpPr>
        <p:spPr>
          <a:xfrm>
            <a:off x="717550" y="1714500"/>
            <a:ext cx="5734050" cy="2532063"/>
          </a:xfrm>
          <a:solidFill>
            <a:srgbClr val="D9D9D9"/>
          </a:solidFill>
        </p:spPr>
        <p:txBody>
          <a:bodyPr>
            <a:noAutofit/>
          </a:bodyPr>
          <a:lstStyle/>
          <a:p>
            <a:endParaRPr lang="it-IT"/>
          </a:p>
        </p:txBody>
      </p:sp>
      <p:sp>
        <p:nvSpPr>
          <p:cNvPr id="19" name="Rettangolo 18"/>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20" name="Rettangolo 19"/>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20"/>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2"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85139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localhost/Volumes/Archivio/Archivio_Graphicamente/BOCCONI/REBRANDING%202017/LOGHI%202017/BRAND%20NAME/PNG/BRAND%20NAME_RGB_pos.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553" y="573385"/>
            <a:ext cx="8229600" cy="461665"/>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712792" y="1298575"/>
            <a:ext cx="7523547" cy="1246495"/>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cover-brandname.png">
            <a:extLst>
              <a:ext uri="{FF2B5EF4-FFF2-40B4-BE49-F238E27FC236}">
                <a16:creationId xmlns:a16="http://schemas.microsoft.com/office/drawing/2014/main" id="{D72ECAEC-41E1-476F-B929-8B5A540B7251}"/>
              </a:ext>
            </a:extLst>
          </p:cNvPr>
          <p:cNvPicPr>
            <a:picLocks noChangeAspect="1"/>
          </p:cNvPicPr>
          <p:nvPr userDrawn="1"/>
        </p:nvPicPr>
        <p:blipFill>
          <a:blip r:embed="rId14" r:link="rId15">
            <a:extLst>
              <a:ext uri="{28A0092B-C50C-407E-A947-70E740481C1C}">
                <a14:useLocalDpi xmlns:a14="http://schemas.microsoft.com/office/drawing/2010/main" val="0"/>
              </a:ext>
            </a:extLst>
          </a:blip>
          <a:stretch>
            <a:fillRect/>
          </a:stretch>
        </p:blipFill>
        <p:spPr>
          <a:xfrm>
            <a:off x="85725" y="4523311"/>
            <a:ext cx="1327439" cy="603221"/>
          </a:xfrm>
          <a:prstGeom prst="rect">
            <a:avLst/>
          </a:prstGeom>
        </p:spPr>
      </p:pic>
      <p:pic>
        <p:nvPicPr>
          <p:cNvPr id="8" name="Immagine 7">
            <a:extLst>
              <a:ext uri="{FF2B5EF4-FFF2-40B4-BE49-F238E27FC236}">
                <a16:creationId xmlns:a16="http://schemas.microsoft.com/office/drawing/2014/main" id="{44D1DD6B-2B18-437B-BD07-224EB17EDB44}"/>
              </a:ext>
            </a:extLst>
          </p:cNvPr>
          <p:cNvPicPr>
            <a:picLocks noChangeAspect="1"/>
          </p:cNvPicPr>
          <p:nvPr userDrawn="1"/>
        </p:nvPicPr>
        <p:blipFill>
          <a:blip r:embed="rId16"/>
          <a:stretch>
            <a:fillRect/>
          </a:stretch>
        </p:blipFill>
        <p:spPr>
          <a:xfrm>
            <a:off x="7851778" y="4713187"/>
            <a:ext cx="990600" cy="258775"/>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82" r:id="rId2"/>
    <p:sldLayoutId id="2147493461" r:id="rId3"/>
    <p:sldLayoutId id="2147493480" r:id="rId4"/>
    <p:sldLayoutId id="2147493470" r:id="rId5"/>
    <p:sldLayoutId id="2147493460" r:id="rId6"/>
    <p:sldLayoutId id="2147493475" r:id="rId7"/>
    <p:sldLayoutId id="2147493472" r:id="rId8"/>
    <p:sldLayoutId id="2147493476" r:id="rId9"/>
    <p:sldLayoutId id="2147493477" r:id="rId10"/>
    <p:sldLayoutId id="2147493478" r:id="rId11"/>
    <p:sldLayoutId id="2147493481" r:id="rId12"/>
  </p:sldLayoutIdLst>
  <p:txStyles>
    <p:titleStyle>
      <a:lvl1pPr algn="l" defTabSz="457200" rtl="0" eaLnBrk="1" latinLnBrk="0" hangingPunct="1">
        <a:spcBef>
          <a:spcPct val="0"/>
        </a:spcBef>
        <a:buNone/>
        <a:defRPr sz="3000" kern="1200">
          <a:solidFill>
            <a:schemeClr val="tx2"/>
          </a:solidFill>
          <a:latin typeface="Open Sans"/>
          <a:ea typeface="+mj-ea"/>
          <a:cs typeface="Open Sans"/>
        </a:defRPr>
      </a:lvl1pPr>
    </p:titleStyle>
    <p:bodyStyle>
      <a:lvl1pPr marL="268288" indent="-268288" algn="l" defTabSz="457200" rtl="0" eaLnBrk="1" latinLnBrk="0" hangingPunct="1">
        <a:spcBef>
          <a:spcPts val="0"/>
        </a:spcBef>
        <a:spcAft>
          <a:spcPts val="600"/>
        </a:spcAft>
        <a:buClr>
          <a:schemeClr val="tx2"/>
        </a:buClr>
        <a:buSzPct val="110000"/>
        <a:buFont typeface="Lucida Grande"/>
        <a:buChar char="—"/>
        <a:defRPr sz="1300" kern="1200">
          <a:solidFill>
            <a:schemeClr val="tx1"/>
          </a:solidFill>
          <a:latin typeface="Roboto Slab Light"/>
          <a:ea typeface="+mn-ea"/>
          <a:cs typeface="Roboto Slab Light"/>
        </a:defRPr>
      </a:lvl1pPr>
      <a:lvl2pPr marL="630238" indent="-173038" algn="l" defTabSz="457200" rtl="0" eaLnBrk="1" latinLnBrk="0" hangingPunct="1">
        <a:spcBef>
          <a:spcPts val="0"/>
        </a:spcBef>
        <a:spcAft>
          <a:spcPts val="600"/>
        </a:spcAft>
        <a:buClr>
          <a:schemeClr val="tx2"/>
        </a:buClr>
        <a:buSzPct val="110000"/>
        <a:buFont typeface="Arial"/>
        <a:buChar char="•"/>
        <a:defRPr sz="1200" kern="1200">
          <a:solidFill>
            <a:schemeClr val="tx1"/>
          </a:solidFill>
          <a:latin typeface="Roboto Slab Light"/>
          <a:ea typeface="+mn-ea"/>
          <a:cs typeface="Roboto Slab Light"/>
        </a:defRPr>
      </a:lvl2pPr>
      <a:lvl3pPr marL="987425" indent="-136525" algn="l" defTabSz="457200" rtl="0" eaLnBrk="1" latinLnBrk="0" hangingPunct="1">
        <a:spcBef>
          <a:spcPts val="0"/>
        </a:spcBef>
        <a:spcAft>
          <a:spcPts val="600"/>
        </a:spcAft>
        <a:buFont typeface="Lucida Grande"/>
        <a:buChar char="‑"/>
        <a:defRPr sz="1200" kern="1200">
          <a:solidFill>
            <a:schemeClr val="tx1"/>
          </a:solidFill>
          <a:latin typeface="Roboto Slab Light"/>
          <a:ea typeface="+mn-ea"/>
          <a:cs typeface="Roboto Slab Light"/>
        </a:defRPr>
      </a:lvl3pPr>
      <a:lvl4pPr marL="1525588" indent="-153988"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4pPr>
      <a:lvl5pPr marL="1973263" indent="-144463"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8800" y="2152800"/>
            <a:ext cx="7772400" cy="672172"/>
          </a:xfrm>
        </p:spPr>
        <p:txBody>
          <a:bodyPr/>
          <a:lstStyle/>
          <a:p>
            <a:pPr algn="l"/>
            <a:r>
              <a:rPr lang="en-GB" sz="2000" dirty="0">
                <a:solidFill>
                  <a:schemeClr val="bg1"/>
                </a:solidFill>
              </a:rPr>
              <a:t>Sustainable investing and fiduciary duty: Evidence from private equity (PART I)</a:t>
            </a:r>
            <a:endParaRPr lang="en-US" sz="2000" dirty="0">
              <a:solidFill>
                <a:schemeClr val="bg1"/>
              </a:solidFill>
            </a:endParaRPr>
          </a:p>
        </p:txBody>
      </p:sp>
      <p:sp>
        <p:nvSpPr>
          <p:cNvPr id="6" name="CasellaDiTesto 5"/>
          <p:cNvSpPr txBox="1"/>
          <p:nvPr/>
        </p:nvSpPr>
        <p:spPr>
          <a:xfrm>
            <a:off x="490013" y="4619775"/>
            <a:ext cx="0" cy="276999"/>
          </a:xfrm>
          <a:prstGeom prst="rect">
            <a:avLst/>
          </a:prstGeom>
        </p:spPr>
        <p:txBody>
          <a:bodyPr vert="horz" wrap="none" lIns="0" tIns="0" rIns="0" bIns="0" rtlCol="0" anchor="b" anchorCtr="0">
            <a:spAutoFit/>
          </a:bodyPr>
          <a:lstStyle/>
          <a:p>
            <a:endParaRPr lang="it-IT" dirty="0"/>
          </a:p>
        </p:txBody>
      </p:sp>
      <p:sp>
        <p:nvSpPr>
          <p:cNvPr id="7" name="Rettangolo 6">
            <a:extLst>
              <a:ext uri="{FF2B5EF4-FFF2-40B4-BE49-F238E27FC236}">
                <a16:creationId xmlns:a16="http://schemas.microsoft.com/office/drawing/2014/main" id="{5C97FF18-7687-4BEF-9470-DF20AB69C932}"/>
              </a:ext>
            </a:extLst>
          </p:cNvPr>
          <p:cNvSpPr/>
          <p:nvPr/>
        </p:nvSpPr>
        <p:spPr>
          <a:xfrm>
            <a:off x="724966" y="3471512"/>
            <a:ext cx="8028308" cy="1086708"/>
          </a:xfrm>
          <a:prstGeom prst="rect">
            <a:avLst/>
          </a:prstGeom>
        </p:spPr>
        <p:txBody>
          <a:bodyPr wrap="square">
            <a:spAutoFit/>
          </a:bodyPr>
          <a:lstStyle/>
          <a:p>
            <a:r>
              <a:rPr lang="it-IT" sz="1400" b="1" dirty="0">
                <a:solidFill>
                  <a:srgbClr val="FFFFFF"/>
                </a:solidFill>
                <a:cs typeface="Open Sans"/>
              </a:rPr>
              <a:t>Brunella Bruno</a:t>
            </a:r>
          </a:p>
          <a:p>
            <a:r>
              <a:rPr lang="it-IT" sz="1100" dirty="0">
                <a:solidFill>
                  <a:srgbClr val="FFFFFF"/>
                </a:solidFill>
              </a:rPr>
              <a:t>Bocconi University</a:t>
            </a:r>
          </a:p>
          <a:p>
            <a:endParaRPr lang="it-IT" sz="1100" dirty="0">
              <a:solidFill>
                <a:srgbClr val="FFFFFF"/>
              </a:solidFill>
              <a:latin typeface="Open Sans"/>
              <a:cs typeface="Open Sans"/>
            </a:endParaRPr>
          </a:p>
          <a:p>
            <a:pPr algn="r">
              <a:lnSpc>
                <a:spcPts val="1780"/>
              </a:lnSpc>
            </a:pPr>
            <a:endParaRPr lang="it-IT" sz="1100" dirty="0">
              <a:solidFill>
                <a:srgbClr val="FFFFFF"/>
              </a:solidFill>
              <a:latin typeface="Open Sans"/>
              <a:cs typeface="Open Sans"/>
            </a:endParaRPr>
          </a:p>
          <a:p>
            <a:pPr algn="r">
              <a:lnSpc>
                <a:spcPts val="1780"/>
              </a:lnSpc>
            </a:pPr>
            <a:r>
              <a:rPr lang="it-IT" sz="1100" dirty="0">
                <a:solidFill>
                  <a:srgbClr val="FFFFFF"/>
                </a:solidFill>
                <a:latin typeface="Open Sans"/>
                <a:cs typeface="Open Sans"/>
              </a:rPr>
              <a:t>13 NOVEMBER 2025</a:t>
            </a:r>
          </a:p>
        </p:txBody>
      </p:sp>
    </p:spTree>
    <p:extLst>
      <p:ext uri="{BB962C8B-B14F-4D97-AF65-F5344CB8AC3E}">
        <p14:creationId xmlns:p14="http://schemas.microsoft.com/office/powerpoint/2010/main" val="1799768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1FAF8BA5-80A2-D701-0A64-9C9C50E28033}"/>
              </a:ext>
            </a:extLst>
          </p:cNvPr>
          <p:cNvSpPr>
            <a:spLocks noGrp="1"/>
          </p:cNvSpPr>
          <p:nvPr>
            <p:ph type="pic" sz="quarter" idx="4294967295"/>
          </p:nvPr>
        </p:nvSpPr>
        <p:spPr>
          <a:xfrm>
            <a:off x="0" y="0"/>
            <a:ext cx="9144000" cy="4395019"/>
          </a:xfrm>
        </p:spPr>
        <p:txBody>
          <a:bodyPr/>
          <a:lstStyle/>
          <a:p>
            <a:endParaRPr lang="it-IT" dirty="0"/>
          </a:p>
        </p:txBody>
      </p:sp>
      <p:sp>
        <p:nvSpPr>
          <p:cNvPr id="3" name="Titolo 2"/>
          <p:cNvSpPr>
            <a:spLocks noGrp="1"/>
          </p:cNvSpPr>
          <p:nvPr>
            <p:ph type="title"/>
          </p:nvPr>
        </p:nvSpPr>
        <p:spPr>
          <a:xfrm>
            <a:off x="996423" y="2281761"/>
            <a:ext cx="7772400" cy="2462213"/>
          </a:xfrm>
        </p:spPr>
        <p:txBody>
          <a:bodyPr/>
          <a:lstStyle/>
          <a:p>
            <a:r>
              <a:rPr lang="en-US" dirty="0"/>
              <a:t>Studies on </a:t>
            </a:r>
            <a:br>
              <a:rPr lang="en-US" dirty="0"/>
            </a:br>
            <a:r>
              <a:rPr lang="en-US" dirty="0"/>
              <a:t>Pe and </a:t>
            </a:r>
            <a:r>
              <a:rPr lang="en-US" dirty="0" err="1"/>
              <a:t>esg</a:t>
            </a:r>
            <a:r>
              <a:rPr lang="en-US" dirty="0"/>
              <a:t> investing </a:t>
            </a:r>
            <a:br>
              <a:rPr lang="en-US" dirty="0"/>
            </a:br>
            <a:br>
              <a:rPr lang="en-US" sz="4400" dirty="0"/>
            </a:br>
            <a:br>
              <a:rPr lang="en-US" sz="2400" dirty="0">
                <a:solidFill>
                  <a:srgbClr val="0046AD"/>
                </a:solidFill>
              </a:rPr>
            </a:br>
            <a:br>
              <a:rPr lang="en-US" dirty="0"/>
            </a:br>
            <a:endParaRPr lang="it-IT" dirty="0"/>
          </a:p>
        </p:txBody>
      </p:sp>
      <p:sp>
        <p:nvSpPr>
          <p:cNvPr id="4" name="Segnaposto testo 3"/>
          <p:cNvSpPr>
            <a:spLocks noGrp="1"/>
          </p:cNvSpPr>
          <p:nvPr>
            <p:ph type="body" idx="1"/>
          </p:nvPr>
        </p:nvSpPr>
        <p:spPr>
          <a:xfrm>
            <a:off x="5280869" y="1036150"/>
            <a:ext cx="3486893" cy="1231106"/>
          </a:xfrm>
        </p:spPr>
        <p:txBody>
          <a:bodyPr/>
          <a:lstStyle/>
          <a:p>
            <a:r>
              <a:rPr lang="it-IT" dirty="0"/>
              <a:t>3.0</a:t>
            </a:r>
          </a:p>
        </p:txBody>
      </p:sp>
    </p:spTree>
    <p:extLst>
      <p:ext uri="{BB962C8B-B14F-4D97-AF65-F5344CB8AC3E}">
        <p14:creationId xmlns:p14="http://schemas.microsoft.com/office/powerpoint/2010/main" val="210827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D86B9-CDC8-82E7-D616-0B0B0FABFE77}"/>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EB1FFE90-1C04-71DD-3D9A-6D3D6D5E48DE}"/>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2B452838-4FE7-CED8-38C9-3CA3D697C33E}"/>
              </a:ext>
            </a:extLst>
          </p:cNvPr>
          <p:cNvSpPr>
            <a:spLocks noGrp="1"/>
          </p:cNvSpPr>
          <p:nvPr>
            <p:ph type="title"/>
          </p:nvPr>
        </p:nvSpPr>
        <p:spPr/>
        <p:txBody>
          <a:bodyPr/>
          <a:lstStyle/>
          <a:p>
            <a:r>
              <a:rPr lang="it-IT" dirty="0"/>
              <a:t>Studies on PE and ESG </a:t>
            </a:r>
            <a:r>
              <a:rPr lang="it-IT" dirty="0" err="1"/>
              <a:t>investing</a:t>
            </a:r>
            <a:endParaRPr lang="it-IT" dirty="0"/>
          </a:p>
        </p:txBody>
      </p:sp>
      <p:sp>
        <p:nvSpPr>
          <p:cNvPr id="6" name="Marcador de texto 5">
            <a:extLst>
              <a:ext uri="{FF2B5EF4-FFF2-40B4-BE49-F238E27FC236}">
                <a16:creationId xmlns:a16="http://schemas.microsoft.com/office/drawing/2014/main" id="{7E8CB7CB-562A-F5E0-5340-AB2936FE5AC6}"/>
              </a:ext>
            </a:extLst>
          </p:cNvPr>
          <p:cNvSpPr>
            <a:spLocks noGrp="1"/>
          </p:cNvSpPr>
          <p:nvPr>
            <p:ph type="body" sz="quarter" idx="11"/>
          </p:nvPr>
        </p:nvSpPr>
        <p:spPr>
          <a:xfrm>
            <a:off x="708024" y="902763"/>
            <a:ext cx="7991359" cy="276999"/>
          </a:xfrm>
        </p:spPr>
        <p:txBody>
          <a:bodyPr/>
          <a:lstStyle/>
          <a:p>
            <a:r>
              <a:rPr lang="it-IT" dirty="0"/>
              <a:t>IS ESG INVESTING IN PE CONSISTENT WITH FIDUCIARY DUTY?</a:t>
            </a:r>
          </a:p>
        </p:txBody>
      </p:sp>
      <p:sp>
        <p:nvSpPr>
          <p:cNvPr id="7" name="Marcador de texto 6">
            <a:extLst>
              <a:ext uri="{FF2B5EF4-FFF2-40B4-BE49-F238E27FC236}">
                <a16:creationId xmlns:a16="http://schemas.microsoft.com/office/drawing/2014/main" id="{68026B5A-9D9D-C06E-770F-0817C2BA32A6}"/>
              </a:ext>
            </a:extLst>
          </p:cNvPr>
          <p:cNvSpPr>
            <a:spLocks noGrp="1"/>
          </p:cNvSpPr>
          <p:nvPr>
            <p:ph type="body" sz="quarter" idx="12"/>
          </p:nvPr>
        </p:nvSpPr>
        <p:spPr>
          <a:xfrm>
            <a:off x="708024" y="1302147"/>
            <a:ext cx="4571111" cy="200055"/>
          </a:xfrm>
        </p:spPr>
        <p:txBody>
          <a:bodyPr/>
          <a:lstStyle/>
          <a:p>
            <a:r>
              <a:rPr lang="it-IT" dirty="0" err="1"/>
              <a:t>Where</a:t>
            </a:r>
            <a:r>
              <a:rPr lang="it-IT" dirty="0"/>
              <a:t> </a:t>
            </a:r>
            <a:r>
              <a:rPr lang="it-IT" dirty="0" err="1"/>
              <a:t>we</a:t>
            </a:r>
            <a:r>
              <a:rPr lang="it-IT" dirty="0"/>
              <a:t> stand in the literature</a:t>
            </a:r>
          </a:p>
        </p:txBody>
      </p:sp>
      <p:sp>
        <p:nvSpPr>
          <p:cNvPr id="8" name="Marcador de contenido 7">
            <a:extLst>
              <a:ext uri="{FF2B5EF4-FFF2-40B4-BE49-F238E27FC236}">
                <a16:creationId xmlns:a16="http://schemas.microsoft.com/office/drawing/2014/main" id="{7AED80B6-30E5-B26D-252B-8246F1045206}"/>
              </a:ext>
            </a:extLst>
          </p:cNvPr>
          <p:cNvSpPr>
            <a:spLocks noGrp="1"/>
          </p:cNvSpPr>
          <p:nvPr>
            <p:ph idx="1"/>
          </p:nvPr>
        </p:nvSpPr>
        <p:spPr>
          <a:xfrm>
            <a:off x="712788" y="1659336"/>
            <a:ext cx="7584138" cy="1815882"/>
          </a:xfrm>
        </p:spPr>
        <p:txBody>
          <a:bodyPr/>
          <a:lstStyle/>
          <a:p>
            <a:pPr>
              <a:buFont typeface="+mj-lt"/>
              <a:buAutoNum type="arabicPeriod"/>
            </a:pPr>
            <a:r>
              <a:rPr lang="en-US" sz="1200" dirty="0"/>
              <a:t>Sustainability is still a </a:t>
            </a:r>
            <a:r>
              <a:rPr lang="en-US" sz="1200" b="1" dirty="0"/>
              <a:t>niche topic</a:t>
            </a:r>
            <a:r>
              <a:rPr lang="en-US" sz="1200" dirty="0"/>
              <a:t> in the PE literature</a:t>
            </a:r>
          </a:p>
          <a:p>
            <a:pPr>
              <a:buFont typeface="+mj-lt"/>
              <a:buAutoNum type="arabicPeriod"/>
            </a:pPr>
            <a:r>
              <a:rPr lang="en-US" sz="1200" dirty="0"/>
              <a:t>Empirical evidence remains </a:t>
            </a:r>
            <a:r>
              <a:rPr lang="en-US" sz="1200" b="1" dirty="0"/>
              <a:t>mixed</a:t>
            </a:r>
            <a:r>
              <a:rPr lang="en-US" sz="1200" dirty="0"/>
              <a:t>, especially in private markets, where ESG can be both strategic (</a:t>
            </a:r>
            <a:r>
              <a:rPr lang="en-US" sz="1200" dirty="0">
                <a:sym typeface="Wingdings" panose="05000000000000000000" pitchFamily="2" charset="2"/>
              </a:rPr>
              <a:t> increase value, reduce risk, attract investors)</a:t>
            </a:r>
            <a:r>
              <a:rPr lang="en-US" sz="1200" dirty="0"/>
              <a:t> and ethical value driven  (</a:t>
            </a:r>
            <a:r>
              <a:rPr lang="en-US" sz="1200" dirty="0">
                <a:sym typeface="Wingdings" panose="05000000000000000000" pitchFamily="2" charset="2"/>
              </a:rPr>
              <a:t> </a:t>
            </a:r>
            <a:r>
              <a:rPr lang="en-US" sz="1200" dirty="0"/>
              <a:t>meet social or reputational expectations)</a:t>
            </a:r>
          </a:p>
          <a:p>
            <a:pPr>
              <a:buFont typeface="+mj-lt"/>
              <a:buAutoNum type="arabicPeriod"/>
            </a:pPr>
            <a:endParaRPr lang="en-US" sz="1200" dirty="0"/>
          </a:p>
          <a:p>
            <a:pPr>
              <a:buFont typeface="+mj-lt"/>
              <a:buAutoNum type="arabicPeriod"/>
            </a:pPr>
            <a:endParaRPr lang="en-US" sz="1200" dirty="0"/>
          </a:p>
          <a:p>
            <a:pPr marL="742950" lvl="1" indent="-285750">
              <a:spcAft>
                <a:spcPts val="0"/>
              </a:spcAft>
              <a:buFont typeface="+mj-lt"/>
              <a:buAutoNum type="romanUcPeriod" startAt="4"/>
            </a:pPr>
            <a:endParaRPr lang="en-US" sz="1100" dirty="0"/>
          </a:p>
          <a:p>
            <a:endParaRPr lang="it-IT" dirty="0"/>
          </a:p>
        </p:txBody>
      </p:sp>
      <p:graphicFrame>
        <p:nvGraphicFramePr>
          <p:cNvPr id="5" name="Table 4">
            <a:extLst>
              <a:ext uri="{FF2B5EF4-FFF2-40B4-BE49-F238E27FC236}">
                <a16:creationId xmlns:a16="http://schemas.microsoft.com/office/drawing/2014/main" id="{4A210376-7A30-4B2A-BF95-A235A90C25ED}"/>
              </a:ext>
            </a:extLst>
          </p:cNvPr>
          <p:cNvGraphicFramePr>
            <a:graphicFrameLocks noGrp="1"/>
          </p:cNvGraphicFramePr>
          <p:nvPr/>
        </p:nvGraphicFramePr>
        <p:xfrm>
          <a:off x="1336573" y="2676595"/>
          <a:ext cx="6336568" cy="2361171"/>
        </p:xfrm>
        <a:graphic>
          <a:graphicData uri="http://schemas.openxmlformats.org/drawingml/2006/table">
            <a:tbl>
              <a:tblPr firstRow="1" firstCol="1" bandRow="1">
                <a:tableStyleId>{5C22544A-7EE6-4342-B048-85BDC9FD1C3A}</a:tableStyleId>
              </a:tblPr>
              <a:tblGrid>
                <a:gridCol w="1584142">
                  <a:extLst>
                    <a:ext uri="{9D8B030D-6E8A-4147-A177-3AD203B41FA5}">
                      <a16:colId xmlns:a16="http://schemas.microsoft.com/office/drawing/2014/main" val="3662276020"/>
                    </a:ext>
                  </a:extLst>
                </a:gridCol>
                <a:gridCol w="1584142">
                  <a:extLst>
                    <a:ext uri="{9D8B030D-6E8A-4147-A177-3AD203B41FA5}">
                      <a16:colId xmlns:a16="http://schemas.microsoft.com/office/drawing/2014/main" val="120404220"/>
                    </a:ext>
                  </a:extLst>
                </a:gridCol>
                <a:gridCol w="1584142">
                  <a:extLst>
                    <a:ext uri="{9D8B030D-6E8A-4147-A177-3AD203B41FA5}">
                      <a16:colId xmlns:a16="http://schemas.microsoft.com/office/drawing/2014/main" val="2687955588"/>
                    </a:ext>
                  </a:extLst>
                </a:gridCol>
                <a:gridCol w="1584142">
                  <a:extLst>
                    <a:ext uri="{9D8B030D-6E8A-4147-A177-3AD203B41FA5}">
                      <a16:colId xmlns:a16="http://schemas.microsoft.com/office/drawing/2014/main" val="1119612"/>
                    </a:ext>
                  </a:extLst>
                </a:gridCol>
              </a:tblGrid>
              <a:tr h="160453">
                <a:tc>
                  <a:txBody>
                    <a:bodyPr/>
                    <a:lstStyle/>
                    <a:p>
                      <a:pPr marL="0" marR="0" algn="ctr" defTabSz="457200" rtl="0" eaLnBrk="1" latinLnBrk="0" hangingPunct="1">
                        <a:lnSpc>
                          <a:spcPct val="107000"/>
                        </a:lnSpc>
                        <a:spcBef>
                          <a:spcPts val="0"/>
                        </a:spcBef>
                        <a:spcAft>
                          <a:spcPts val="800"/>
                        </a:spcAft>
                      </a:pPr>
                      <a:r>
                        <a:rPr lang="en-US" sz="1100" b="1" kern="1200" dirty="0">
                          <a:solidFill>
                            <a:schemeClr val="tx1"/>
                          </a:solidFill>
                          <a:latin typeface="+mn-lt"/>
                          <a:ea typeface="+mn-ea"/>
                          <a:cs typeface="+mn-cs"/>
                        </a:rPr>
                        <a:t>View</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1" kern="1200" dirty="0">
                          <a:solidFill>
                            <a:schemeClr val="tx1"/>
                          </a:solidFill>
                          <a:latin typeface="+mn-lt"/>
                          <a:ea typeface="+mn-ea"/>
                          <a:cs typeface="+mn-cs"/>
                        </a:rPr>
                        <a:t>Core Argument</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1" kern="1200" dirty="0">
                          <a:solidFill>
                            <a:schemeClr val="tx1"/>
                          </a:solidFill>
                          <a:latin typeface="+mn-lt"/>
                          <a:ea typeface="+mn-ea"/>
                          <a:cs typeface="+mn-cs"/>
                        </a:rPr>
                        <a:t>Investor Approach</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1" kern="1200" dirty="0">
                          <a:solidFill>
                            <a:schemeClr val="tx1"/>
                          </a:solidFill>
                          <a:latin typeface="+mn-lt"/>
                          <a:ea typeface="+mn-ea"/>
                          <a:cs typeface="+mn-cs"/>
                        </a:rPr>
                        <a:t>Main Studies</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285443"/>
                  </a:ext>
                </a:extLst>
              </a:tr>
              <a:tr h="462640">
                <a:tc>
                  <a:txBody>
                    <a:bodyPr/>
                    <a:lstStyle/>
                    <a:p>
                      <a:pPr marL="0" marR="0" algn="ctr" defTabSz="457200" rtl="0" eaLnBrk="1" latinLnBrk="0" hangingPunct="1">
                        <a:lnSpc>
                          <a:spcPct val="107000"/>
                        </a:lnSpc>
                        <a:spcBef>
                          <a:spcPts val="0"/>
                        </a:spcBef>
                        <a:spcAft>
                          <a:spcPts val="800"/>
                        </a:spcAft>
                      </a:pPr>
                      <a:r>
                        <a:rPr lang="en-US" sz="1100" b="0" i="1" kern="1200" dirty="0">
                          <a:solidFill>
                            <a:schemeClr val="tx1"/>
                          </a:solidFill>
                          <a:latin typeface="+mn-lt"/>
                          <a:ea typeface="+mn-ea"/>
                          <a:cs typeface="+mn-cs"/>
                        </a:rPr>
                        <a:t>Compatibility View</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0" kern="1200" dirty="0">
                          <a:solidFill>
                            <a:schemeClr val="tx1"/>
                          </a:solidFill>
                          <a:latin typeface="+mn-lt"/>
                          <a:ea typeface="+mn-ea"/>
                          <a:cs typeface="+mn-cs"/>
                        </a:rPr>
                        <a:t>ESG improves long-term risk-adjusted returns → </a:t>
                      </a:r>
                      <a:r>
                        <a:rPr lang="en-US" sz="1100" b="0" i="0" kern="1200" dirty="0">
                          <a:solidFill>
                            <a:srgbClr val="FF0000"/>
                          </a:solidFill>
                          <a:latin typeface="+mn-lt"/>
                          <a:ea typeface="+mn-ea"/>
                          <a:cs typeface="+mn-cs"/>
                        </a:rPr>
                        <a:t>consistent with fiduciary duty</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0" kern="1200" dirty="0">
                          <a:solidFill>
                            <a:schemeClr val="tx1"/>
                          </a:solidFill>
                          <a:latin typeface="+mn-lt"/>
                          <a:ea typeface="+mn-ea"/>
                          <a:cs typeface="+mn-cs"/>
                        </a:rPr>
                        <a:t>Risk-focused</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0" kern="1200">
                          <a:solidFill>
                            <a:schemeClr val="tx1"/>
                          </a:solidFill>
                          <a:latin typeface="+mn-lt"/>
                          <a:ea typeface="+mn-ea"/>
                          <a:cs typeface="+mn-cs"/>
                        </a:rPr>
                        <a:t>Lins et al. (2017); Chava (2014); Barber et al. (2021)</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995340"/>
                  </a:ext>
                </a:extLst>
              </a:tr>
              <a:tr h="311547">
                <a:tc>
                  <a:txBody>
                    <a:bodyPr/>
                    <a:lstStyle/>
                    <a:p>
                      <a:pPr marL="0" marR="0" algn="ctr" defTabSz="457200" rtl="0" eaLnBrk="1" latinLnBrk="0" hangingPunct="1">
                        <a:lnSpc>
                          <a:spcPct val="107000"/>
                        </a:lnSpc>
                        <a:spcBef>
                          <a:spcPts val="0"/>
                        </a:spcBef>
                        <a:spcAft>
                          <a:spcPts val="800"/>
                        </a:spcAft>
                      </a:pPr>
                      <a:r>
                        <a:rPr lang="en-US" sz="1100" b="0" i="1" kern="1200" dirty="0">
                          <a:solidFill>
                            <a:schemeClr val="tx1"/>
                          </a:solidFill>
                          <a:latin typeface="+mn-lt"/>
                          <a:ea typeface="+mn-ea"/>
                          <a:cs typeface="+mn-cs"/>
                        </a:rPr>
                        <a:t>Conflict View</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0" kern="1200" dirty="0">
                          <a:solidFill>
                            <a:schemeClr val="tx1"/>
                          </a:solidFill>
                          <a:latin typeface="+mn-lt"/>
                          <a:ea typeface="+mn-ea"/>
                          <a:cs typeface="+mn-cs"/>
                        </a:rPr>
                        <a:t>ESG sacrifices returns for social aims → </a:t>
                      </a:r>
                      <a:r>
                        <a:rPr lang="en-US" sz="1100" b="0" kern="1200" dirty="0">
                          <a:solidFill>
                            <a:srgbClr val="FF0000"/>
                          </a:solidFill>
                          <a:latin typeface="+mn-lt"/>
                          <a:ea typeface="+mn-ea"/>
                          <a:cs typeface="+mn-cs"/>
                        </a:rPr>
                        <a:t>breaches fiduciary duty</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0" kern="1200">
                          <a:solidFill>
                            <a:schemeClr val="tx1"/>
                          </a:solidFill>
                          <a:latin typeface="+mn-lt"/>
                          <a:ea typeface="+mn-ea"/>
                          <a:cs typeface="+mn-cs"/>
                        </a:rPr>
                        <a:t>Return-maximizing</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0" kern="1200" dirty="0" err="1">
                          <a:solidFill>
                            <a:schemeClr val="tx1"/>
                          </a:solidFill>
                          <a:latin typeface="+mn-lt"/>
                          <a:ea typeface="+mn-ea"/>
                          <a:cs typeface="+mn-cs"/>
                        </a:rPr>
                        <a:t>Gillan</a:t>
                      </a:r>
                      <a:r>
                        <a:rPr lang="en-US" sz="1100" b="0" kern="1200" dirty="0">
                          <a:solidFill>
                            <a:schemeClr val="tx1"/>
                          </a:solidFill>
                          <a:latin typeface="+mn-lt"/>
                          <a:ea typeface="+mn-ea"/>
                          <a:cs typeface="+mn-cs"/>
                        </a:rPr>
                        <a:t> et al. (2021); classical finance theory</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431897"/>
                  </a:ext>
                </a:extLst>
              </a:tr>
              <a:tr h="187122">
                <a:tc>
                  <a:txBody>
                    <a:bodyPr/>
                    <a:lstStyle/>
                    <a:p>
                      <a:pPr marL="0" marR="0" algn="ctr" defTabSz="457200" rtl="0" eaLnBrk="1" latinLnBrk="0" hangingPunct="1">
                        <a:lnSpc>
                          <a:spcPct val="107000"/>
                        </a:lnSpc>
                        <a:spcBef>
                          <a:spcPts val="0"/>
                        </a:spcBef>
                        <a:spcAft>
                          <a:spcPts val="800"/>
                        </a:spcAft>
                      </a:pPr>
                      <a:r>
                        <a:rPr lang="en-US" sz="1100" b="0" i="1" kern="1200" dirty="0">
                          <a:solidFill>
                            <a:schemeClr val="tx1"/>
                          </a:solidFill>
                          <a:latin typeface="+mn-lt"/>
                          <a:ea typeface="+mn-ea"/>
                          <a:cs typeface="+mn-cs"/>
                        </a:rPr>
                        <a:t>Private Markets Perspective</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0" kern="1200" dirty="0">
                          <a:solidFill>
                            <a:schemeClr val="tx1"/>
                          </a:solidFill>
                          <a:latin typeface="+mn-lt"/>
                          <a:ea typeface="+mn-ea"/>
                          <a:cs typeface="+mn-cs"/>
                        </a:rPr>
                        <a:t>Active ownership allows ESG to enhance firm value </a:t>
                      </a:r>
                      <a:r>
                        <a:rPr lang="en-US" sz="1100" b="0" kern="1200" dirty="0">
                          <a:solidFill>
                            <a:schemeClr val="tx1"/>
                          </a:solidFill>
                          <a:latin typeface="+mn-lt"/>
                          <a:ea typeface="+mn-ea"/>
                          <a:cs typeface="+mn-cs"/>
                          <a:sym typeface="Wingdings" panose="05000000000000000000" pitchFamily="2" charset="2"/>
                        </a:rPr>
                        <a:t> </a:t>
                      </a:r>
                      <a:r>
                        <a:rPr lang="en-US" sz="1100" b="0" kern="1200" dirty="0">
                          <a:solidFill>
                            <a:srgbClr val="FF0000"/>
                          </a:solidFill>
                          <a:latin typeface="+mn-lt"/>
                          <a:ea typeface="+mn-ea"/>
                          <a:cs typeface="+mn-cs"/>
                          <a:sym typeface="Wingdings" panose="05000000000000000000" pitchFamily="2" charset="2"/>
                        </a:rPr>
                        <a:t>non pecuniary utility to compensate lower return</a:t>
                      </a:r>
                      <a:endParaRPr lang="en-US" sz="1100" b="0" kern="1200" dirty="0">
                        <a:solidFill>
                          <a:srgbClr val="FF0000"/>
                        </a:solidFill>
                        <a:latin typeface="+mn-lt"/>
                        <a:ea typeface="+mn-ea"/>
                        <a:cs typeface="+mn-cs"/>
                      </a:endParaRP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0" kern="1200" dirty="0">
                          <a:solidFill>
                            <a:schemeClr val="tx1"/>
                          </a:solidFill>
                          <a:latin typeface="+mn-lt"/>
                          <a:ea typeface="+mn-ea"/>
                          <a:cs typeface="+mn-cs"/>
                        </a:rPr>
                        <a:t>Hybrid</a:t>
                      </a: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1100" b="0" kern="1200" dirty="0">
                          <a:solidFill>
                            <a:schemeClr val="tx1"/>
                          </a:solidFill>
                          <a:latin typeface="+mn-lt"/>
                          <a:ea typeface="+mn-ea"/>
                          <a:cs typeface="+mn-cs"/>
                        </a:rPr>
                        <a:t>(impact investing)</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200" rtl="0" eaLnBrk="1" latinLnBrk="0" hangingPunct="1">
                        <a:lnSpc>
                          <a:spcPct val="107000"/>
                        </a:lnSpc>
                        <a:spcBef>
                          <a:spcPts val="0"/>
                        </a:spcBef>
                        <a:spcAft>
                          <a:spcPts val="800"/>
                        </a:spcAft>
                      </a:pPr>
                      <a:r>
                        <a:rPr lang="en-US" sz="1100" b="0" kern="1200" dirty="0">
                          <a:solidFill>
                            <a:schemeClr val="tx1"/>
                          </a:solidFill>
                          <a:latin typeface="+mn-lt"/>
                          <a:ea typeface="+mn-ea"/>
                          <a:cs typeface="+mn-cs"/>
                        </a:rPr>
                        <a:t>Barber et al. (2021); </a:t>
                      </a:r>
                      <a:r>
                        <a:rPr lang="en-US" sz="1100" b="0" kern="1200" dirty="0" err="1">
                          <a:solidFill>
                            <a:schemeClr val="tx1"/>
                          </a:solidFill>
                          <a:latin typeface="+mn-lt"/>
                          <a:ea typeface="+mn-ea"/>
                          <a:cs typeface="+mn-cs"/>
                        </a:rPr>
                        <a:t>Gryglewicz</a:t>
                      </a:r>
                      <a:r>
                        <a:rPr lang="en-US" sz="1100" b="0" kern="1200" dirty="0">
                          <a:solidFill>
                            <a:schemeClr val="tx1"/>
                          </a:solidFill>
                          <a:latin typeface="+mn-lt"/>
                          <a:ea typeface="+mn-ea"/>
                          <a:cs typeface="+mn-cs"/>
                        </a:rPr>
                        <a:t> et al. (2025)</a:t>
                      </a:r>
                    </a:p>
                  </a:txBody>
                  <a:tcPr marL="8023" marR="8023" marT="8023" marB="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7333531"/>
                  </a:ext>
                </a:extLst>
              </a:tr>
            </a:tbl>
          </a:graphicData>
        </a:graphic>
      </p:graphicFrame>
    </p:spTree>
    <p:extLst>
      <p:ext uri="{BB962C8B-B14F-4D97-AF65-F5344CB8AC3E}">
        <p14:creationId xmlns:p14="http://schemas.microsoft.com/office/powerpoint/2010/main" val="405432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D86B9-CDC8-82E7-D616-0B0B0FABFE77}"/>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EB1FFE90-1C04-71DD-3D9A-6D3D6D5E48DE}"/>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2B452838-4FE7-CED8-38C9-3CA3D697C33E}"/>
              </a:ext>
            </a:extLst>
          </p:cNvPr>
          <p:cNvSpPr>
            <a:spLocks noGrp="1"/>
          </p:cNvSpPr>
          <p:nvPr>
            <p:ph type="title"/>
          </p:nvPr>
        </p:nvSpPr>
        <p:spPr/>
        <p:txBody>
          <a:bodyPr/>
          <a:lstStyle/>
          <a:p>
            <a:r>
              <a:rPr lang="it-IT" dirty="0"/>
              <a:t>Studies on PE and ESG </a:t>
            </a:r>
            <a:r>
              <a:rPr lang="it-IT" dirty="0" err="1"/>
              <a:t>investing</a:t>
            </a:r>
            <a:endParaRPr lang="it-IT" dirty="0"/>
          </a:p>
        </p:txBody>
      </p:sp>
      <p:sp>
        <p:nvSpPr>
          <p:cNvPr id="6" name="Marcador de texto 5">
            <a:extLst>
              <a:ext uri="{FF2B5EF4-FFF2-40B4-BE49-F238E27FC236}">
                <a16:creationId xmlns:a16="http://schemas.microsoft.com/office/drawing/2014/main" id="{7E8CB7CB-562A-F5E0-5340-AB2936FE5AC6}"/>
              </a:ext>
            </a:extLst>
          </p:cNvPr>
          <p:cNvSpPr>
            <a:spLocks noGrp="1"/>
          </p:cNvSpPr>
          <p:nvPr>
            <p:ph type="body" sz="quarter" idx="11"/>
          </p:nvPr>
        </p:nvSpPr>
        <p:spPr>
          <a:xfrm>
            <a:off x="708024" y="902763"/>
            <a:ext cx="7988300" cy="276999"/>
          </a:xfrm>
        </p:spPr>
        <p:txBody>
          <a:bodyPr/>
          <a:lstStyle/>
          <a:p>
            <a:r>
              <a:rPr lang="it-IT" dirty="0"/>
              <a:t>IS ESG INVESTING IN PE CONSISTENT WITH FIDUCIARY DUTY?</a:t>
            </a:r>
          </a:p>
        </p:txBody>
      </p:sp>
      <p:sp>
        <p:nvSpPr>
          <p:cNvPr id="7" name="Marcador de texto 6">
            <a:extLst>
              <a:ext uri="{FF2B5EF4-FFF2-40B4-BE49-F238E27FC236}">
                <a16:creationId xmlns:a16="http://schemas.microsoft.com/office/drawing/2014/main" id="{68026B5A-9D9D-C06E-770F-0817C2BA32A6}"/>
              </a:ext>
            </a:extLst>
          </p:cNvPr>
          <p:cNvSpPr>
            <a:spLocks noGrp="1"/>
          </p:cNvSpPr>
          <p:nvPr>
            <p:ph type="body" sz="quarter" idx="12"/>
          </p:nvPr>
        </p:nvSpPr>
        <p:spPr>
          <a:xfrm>
            <a:off x="708024" y="1302147"/>
            <a:ext cx="4571111" cy="200055"/>
          </a:xfrm>
        </p:spPr>
        <p:txBody>
          <a:bodyPr/>
          <a:lstStyle/>
          <a:p>
            <a:r>
              <a:rPr lang="it-IT" dirty="0" err="1"/>
              <a:t>Our</a:t>
            </a:r>
            <a:r>
              <a:rPr lang="it-IT" dirty="0"/>
              <a:t> research </a:t>
            </a:r>
            <a:r>
              <a:rPr lang="it-IT" dirty="0" err="1"/>
              <a:t>questions</a:t>
            </a:r>
            <a:r>
              <a:rPr lang="it-IT" dirty="0"/>
              <a:t> and </a:t>
            </a:r>
            <a:r>
              <a:rPr lang="it-IT" dirty="0" err="1"/>
              <a:t>hypotheses</a:t>
            </a:r>
            <a:endParaRPr lang="it-IT" dirty="0"/>
          </a:p>
        </p:txBody>
      </p:sp>
      <p:sp>
        <p:nvSpPr>
          <p:cNvPr id="8" name="Marcador de contenido 7">
            <a:extLst>
              <a:ext uri="{FF2B5EF4-FFF2-40B4-BE49-F238E27FC236}">
                <a16:creationId xmlns:a16="http://schemas.microsoft.com/office/drawing/2014/main" id="{7AED80B6-30E5-B26D-252B-8246F1045206}"/>
              </a:ext>
            </a:extLst>
          </p:cNvPr>
          <p:cNvSpPr>
            <a:spLocks noGrp="1"/>
          </p:cNvSpPr>
          <p:nvPr>
            <p:ph idx="1"/>
          </p:nvPr>
        </p:nvSpPr>
        <p:spPr>
          <a:xfrm>
            <a:off x="708023" y="1785702"/>
            <a:ext cx="7988301" cy="2839564"/>
          </a:xfrm>
        </p:spPr>
        <p:txBody>
          <a:bodyPr/>
          <a:lstStyle/>
          <a:p>
            <a:pPr marL="0" indent="0">
              <a:buNone/>
            </a:pPr>
            <a:r>
              <a:rPr lang="en-US" sz="1400" dirty="0">
                <a:solidFill>
                  <a:schemeClr val="tx2"/>
                </a:solidFill>
                <a:latin typeface="Open Sans"/>
                <a:cs typeface="Open Sans"/>
              </a:rPr>
              <a:t>RQ1</a:t>
            </a:r>
            <a:r>
              <a:rPr lang="en-US" sz="1400" dirty="0"/>
              <a:t>: What is the </a:t>
            </a:r>
            <a:r>
              <a:rPr lang="en-US" sz="1400" b="1" dirty="0"/>
              <a:t>role of PE ownership</a:t>
            </a:r>
            <a:r>
              <a:rPr lang="en-US" sz="1400" dirty="0"/>
              <a:t> in shaping ESG performance at portfolio companies?</a:t>
            </a:r>
          </a:p>
          <a:p>
            <a:pPr marL="0" indent="0">
              <a:buNone/>
            </a:pPr>
            <a:r>
              <a:rPr lang="en-US" sz="1400" dirty="0">
                <a:solidFill>
                  <a:schemeClr val="tx2"/>
                </a:solidFill>
                <a:latin typeface="Open Sans"/>
                <a:cs typeface="Open Sans"/>
              </a:rPr>
              <a:t>RQ2: </a:t>
            </a:r>
            <a:r>
              <a:rPr lang="en-US" sz="1400" dirty="0"/>
              <a:t>Does </a:t>
            </a:r>
            <a:r>
              <a:rPr lang="en-US" sz="1400" b="1" dirty="0"/>
              <a:t>activist PE ownership</a:t>
            </a:r>
            <a:r>
              <a:rPr lang="en-US" sz="1400" dirty="0"/>
              <a:t> improve ESG performance at portfolio companies? </a:t>
            </a:r>
          </a:p>
          <a:p>
            <a:pPr marL="0" indent="0">
              <a:buNone/>
            </a:pPr>
            <a:r>
              <a:rPr lang="en-US" sz="1400" dirty="0">
                <a:solidFill>
                  <a:schemeClr val="tx2"/>
                </a:solidFill>
                <a:latin typeface="Open Sans"/>
                <a:cs typeface="Open Sans"/>
              </a:rPr>
              <a:t>RQ3: </a:t>
            </a:r>
            <a:r>
              <a:rPr lang="en-US" sz="1400" dirty="0"/>
              <a:t>What is the </a:t>
            </a:r>
            <a:r>
              <a:rPr lang="en-US" sz="1400" b="1" dirty="0"/>
              <a:t>role of fiduciary duty</a:t>
            </a:r>
            <a:r>
              <a:rPr lang="en-US" sz="1400" dirty="0"/>
              <a:t> in shaping ESG performance in PE-backed firms?</a:t>
            </a:r>
          </a:p>
          <a:p>
            <a:pPr marL="0" indent="0">
              <a:buNone/>
            </a:pPr>
            <a:endParaRPr lang="en-US" sz="1400" dirty="0"/>
          </a:p>
          <a:p>
            <a:pPr>
              <a:buFont typeface="Arial" panose="020B0604020202020204" pitchFamily="34" charset="0"/>
              <a:buChar char="•"/>
            </a:pPr>
            <a:r>
              <a:rPr lang="en-US" sz="1400" dirty="0"/>
              <a:t>H1: Portfolio companies improve ESG performance under PE ownership. </a:t>
            </a:r>
          </a:p>
          <a:p>
            <a:pPr>
              <a:buFont typeface="Arial" panose="020B0604020202020204" pitchFamily="34" charset="0"/>
              <a:buChar char="•"/>
            </a:pPr>
            <a:r>
              <a:rPr lang="en-US" sz="1400" dirty="0"/>
              <a:t>H2: Activist PE firms drive stronger ESG gains by committing more resources and oversight, reflecting a deeper fiduciary engagement to sustainability.</a:t>
            </a:r>
          </a:p>
          <a:p>
            <a:pPr>
              <a:buFont typeface="Arial" panose="020B0604020202020204" pitchFamily="34" charset="0"/>
              <a:buChar char="•"/>
            </a:pPr>
            <a:r>
              <a:rPr lang="en-US" sz="1400" dirty="0"/>
              <a:t>H3:  Political, regulatory, or climate shocks that heighten investors’ attention to fiduciary duty, reshape ESG priorities and influence portfolio outcomes of PE investors</a:t>
            </a:r>
            <a:r>
              <a:rPr lang="en-US" sz="1200" dirty="0"/>
              <a:t>.</a:t>
            </a:r>
          </a:p>
          <a:p>
            <a:pPr marL="742950" lvl="1" indent="-285750">
              <a:spcAft>
                <a:spcPts val="0"/>
              </a:spcAft>
              <a:buFont typeface="+mj-lt"/>
              <a:buAutoNum type="romanUcPeriod" startAt="4"/>
            </a:pPr>
            <a:endParaRPr lang="en-US" sz="1100" dirty="0"/>
          </a:p>
          <a:p>
            <a:endParaRPr lang="it-IT" dirty="0"/>
          </a:p>
        </p:txBody>
      </p:sp>
    </p:spTree>
    <p:extLst>
      <p:ext uri="{BB962C8B-B14F-4D97-AF65-F5344CB8AC3E}">
        <p14:creationId xmlns:p14="http://schemas.microsoft.com/office/powerpoint/2010/main" val="2763149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THANKS.</a:t>
            </a:r>
            <a:endParaRPr lang="it-IT" dirty="0"/>
          </a:p>
        </p:txBody>
      </p:sp>
    </p:spTree>
    <p:extLst>
      <p:ext uri="{BB962C8B-B14F-4D97-AF65-F5344CB8AC3E}">
        <p14:creationId xmlns:p14="http://schemas.microsoft.com/office/powerpoint/2010/main" val="1081350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8800" y="2152800"/>
            <a:ext cx="7772400" cy="672172"/>
          </a:xfrm>
        </p:spPr>
        <p:txBody>
          <a:bodyPr/>
          <a:lstStyle/>
          <a:p>
            <a:pPr algn="l"/>
            <a:r>
              <a:rPr lang="en-GB" sz="2000" dirty="0">
                <a:solidFill>
                  <a:schemeClr val="bg1"/>
                </a:solidFill>
              </a:rPr>
              <a:t>Sustainable investing and fiduciary duty: Evidence from private equity (</a:t>
            </a:r>
            <a:r>
              <a:rPr lang="en-GB" sz="2000">
                <a:solidFill>
                  <a:schemeClr val="bg1"/>
                </a:solidFill>
              </a:rPr>
              <a:t>Part ii)</a:t>
            </a:r>
            <a:endParaRPr lang="en-US" sz="2000" dirty="0">
              <a:solidFill>
                <a:schemeClr val="bg1"/>
              </a:solidFill>
            </a:endParaRPr>
          </a:p>
        </p:txBody>
      </p:sp>
      <p:sp>
        <p:nvSpPr>
          <p:cNvPr id="6" name="CasellaDiTesto 5"/>
          <p:cNvSpPr txBox="1"/>
          <p:nvPr/>
        </p:nvSpPr>
        <p:spPr>
          <a:xfrm>
            <a:off x="490013" y="4619775"/>
            <a:ext cx="0" cy="276999"/>
          </a:xfrm>
          <a:prstGeom prst="rect">
            <a:avLst/>
          </a:prstGeom>
        </p:spPr>
        <p:txBody>
          <a:bodyPr vert="horz" wrap="none" lIns="0" tIns="0" rIns="0" bIns="0" rtlCol="0" anchor="b" anchorCtr="0">
            <a:spAutoFit/>
          </a:bodyPr>
          <a:lstStyle/>
          <a:p>
            <a:endParaRPr lang="it-IT" dirty="0"/>
          </a:p>
        </p:txBody>
      </p:sp>
      <p:sp>
        <p:nvSpPr>
          <p:cNvPr id="7" name="Rettangolo 6">
            <a:extLst>
              <a:ext uri="{FF2B5EF4-FFF2-40B4-BE49-F238E27FC236}">
                <a16:creationId xmlns:a16="http://schemas.microsoft.com/office/drawing/2014/main" id="{5C97FF18-7687-4BEF-9470-DF20AB69C932}"/>
              </a:ext>
            </a:extLst>
          </p:cNvPr>
          <p:cNvSpPr/>
          <p:nvPr/>
        </p:nvSpPr>
        <p:spPr>
          <a:xfrm>
            <a:off x="724966" y="3471512"/>
            <a:ext cx="8028308" cy="1086708"/>
          </a:xfrm>
          <a:prstGeom prst="rect">
            <a:avLst/>
          </a:prstGeom>
        </p:spPr>
        <p:txBody>
          <a:bodyPr wrap="square">
            <a:spAutoFit/>
          </a:bodyPr>
          <a:lstStyle/>
          <a:p>
            <a:r>
              <a:rPr lang="it-IT" sz="1400" b="1" dirty="0">
                <a:solidFill>
                  <a:srgbClr val="FFFFFF"/>
                </a:solidFill>
                <a:cs typeface="Open Sans"/>
              </a:rPr>
              <a:t>Carlo Chiarella</a:t>
            </a:r>
          </a:p>
          <a:p>
            <a:r>
              <a:rPr lang="it-IT" sz="1100" dirty="0">
                <a:solidFill>
                  <a:srgbClr val="FFFFFF"/>
                </a:solidFill>
              </a:rPr>
              <a:t>CUNEF </a:t>
            </a:r>
            <a:r>
              <a:rPr lang="it-IT" sz="1100" dirty="0" err="1">
                <a:solidFill>
                  <a:srgbClr val="FFFFFF"/>
                </a:solidFill>
              </a:rPr>
              <a:t>Universidad</a:t>
            </a:r>
            <a:r>
              <a:rPr lang="it-IT" sz="1100" dirty="0">
                <a:solidFill>
                  <a:srgbClr val="FFFFFF"/>
                </a:solidFill>
              </a:rPr>
              <a:t> and Bocconi University</a:t>
            </a:r>
          </a:p>
          <a:p>
            <a:endParaRPr lang="it-IT" sz="1100" dirty="0">
              <a:solidFill>
                <a:srgbClr val="FFFFFF"/>
              </a:solidFill>
              <a:latin typeface="Open Sans"/>
              <a:cs typeface="Open Sans"/>
            </a:endParaRPr>
          </a:p>
          <a:p>
            <a:pPr algn="r">
              <a:lnSpc>
                <a:spcPts val="1780"/>
              </a:lnSpc>
            </a:pPr>
            <a:endParaRPr lang="it-IT" sz="1100" dirty="0">
              <a:solidFill>
                <a:srgbClr val="FFFFFF"/>
              </a:solidFill>
              <a:latin typeface="Open Sans"/>
              <a:cs typeface="Open Sans"/>
            </a:endParaRPr>
          </a:p>
          <a:p>
            <a:pPr algn="r">
              <a:lnSpc>
                <a:spcPts val="1780"/>
              </a:lnSpc>
            </a:pPr>
            <a:r>
              <a:rPr lang="it-IT" sz="1100" dirty="0">
                <a:solidFill>
                  <a:srgbClr val="FFFFFF"/>
                </a:solidFill>
                <a:latin typeface="Open Sans"/>
                <a:cs typeface="Open Sans"/>
              </a:rPr>
              <a:t>13 NOVEMBER 2025</a:t>
            </a:r>
          </a:p>
        </p:txBody>
      </p:sp>
    </p:spTree>
    <p:extLst>
      <p:ext uri="{BB962C8B-B14F-4D97-AF65-F5344CB8AC3E}">
        <p14:creationId xmlns:p14="http://schemas.microsoft.com/office/powerpoint/2010/main" val="150906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8">
            <a:extLst>
              <a:ext uri="{FF2B5EF4-FFF2-40B4-BE49-F238E27FC236}">
                <a16:creationId xmlns:a16="http://schemas.microsoft.com/office/drawing/2014/main" id="{DFFF3A83-3944-49E7-A2E6-B5FE6A2343EA}"/>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p:cNvSpPr>
            <a:spLocks noGrp="1"/>
          </p:cNvSpPr>
          <p:nvPr>
            <p:ph type="title"/>
          </p:nvPr>
        </p:nvSpPr>
        <p:spPr/>
        <p:txBody>
          <a:bodyPr/>
          <a:lstStyle/>
          <a:p>
            <a:r>
              <a:rPr lang="it-IT" dirty="0"/>
              <a:t>Agenda</a:t>
            </a:r>
          </a:p>
        </p:txBody>
      </p:sp>
      <p:sp>
        <p:nvSpPr>
          <p:cNvPr id="5" name="Marcador de contenido 4">
            <a:extLst>
              <a:ext uri="{FF2B5EF4-FFF2-40B4-BE49-F238E27FC236}">
                <a16:creationId xmlns:a16="http://schemas.microsoft.com/office/drawing/2014/main" id="{DB9D6E71-66D5-6512-B4B3-70C76AC12728}"/>
              </a:ext>
            </a:extLst>
          </p:cNvPr>
          <p:cNvSpPr>
            <a:spLocks noGrp="1"/>
          </p:cNvSpPr>
          <p:nvPr>
            <p:ph idx="1"/>
          </p:nvPr>
        </p:nvSpPr>
        <p:spPr>
          <a:xfrm>
            <a:off x="712788" y="1659336"/>
            <a:ext cx="7584138" cy="2785378"/>
          </a:xfrm>
        </p:spPr>
        <p:txBody>
          <a:bodyPr/>
          <a:lstStyle/>
          <a:p>
            <a:pPr marL="0" lvl="1" indent="0">
              <a:spcAft>
                <a:spcPts val="0"/>
              </a:spcAft>
              <a:buNone/>
            </a:pPr>
            <a:r>
              <a:rPr lang="en-US" sz="1400" dirty="0">
                <a:solidFill>
                  <a:srgbClr val="0046AD"/>
                </a:solidFill>
                <a:latin typeface="+mn-lt"/>
              </a:rPr>
              <a:t>1.0</a:t>
            </a:r>
            <a:r>
              <a:rPr lang="en-US" sz="1400" b="1" dirty="0">
                <a:latin typeface="+mn-lt"/>
              </a:rPr>
              <a:t>  </a:t>
            </a:r>
            <a:r>
              <a:rPr lang="en-US" b="1" dirty="0">
                <a:latin typeface="+mn-lt"/>
              </a:rPr>
              <a:t>Database</a:t>
            </a:r>
          </a:p>
          <a:p>
            <a:pPr lvl="2"/>
            <a:r>
              <a:rPr lang="en-US" sz="1100" dirty="0">
                <a:latin typeface="+mn-lt"/>
              </a:rPr>
              <a:t>Data sourcing, cleaning, panel creation and integration of private equity (PE) ownership and ESG information</a:t>
            </a:r>
          </a:p>
          <a:p>
            <a:pPr lvl="2"/>
            <a:r>
              <a:rPr lang="en-US" sz="1100" dirty="0">
                <a:latin typeface="+mn-lt"/>
              </a:rPr>
              <a:t>Sample descriptive statistics</a:t>
            </a:r>
          </a:p>
          <a:p>
            <a:pPr lvl="2"/>
            <a:r>
              <a:rPr lang="en-US" sz="1100" dirty="0">
                <a:latin typeface="+mn-lt"/>
              </a:rPr>
              <a:t>Summary of ESG variables description</a:t>
            </a:r>
          </a:p>
          <a:p>
            <a:pPr lvl="2"/>
            <a:r>
              <a:rPr lang="en-US" sz="1100" dirty="0">
                <a:latin typeface="+mn-lt"/>
              </a:rPr>
              <a:t>Descriptive Evidence: distribution of reputational risk ratings, and summary comparisons of environmental incidents and reputational risk measures across PE ownership status</a:t>
            </a:r>
          </a:p>
          <a:p>
            <a:pPr marL="0" lvl="1" indent="0">
              <a:spcAft>
                <a:spcPts val="0"/>
              </a:spcAft>
              <a:buNone/>
            </a:pPr>
            <a:r>
              <a:rPr lang="it-IT" sz="1400" dirty="0">
                <a:solidFill>
                  <a:srgbClr val="0046AD"/>
                </a:solidFill>
                <a:latin typeface="+mn-lt"/>
              </a:rPr>
              <a:t>2</a:t>
            </a:r>
            <a:r>
              <a:rPr lang="it-IT" sz="1400" b="0" dirty="0">
                <a:solidFill>
                  <a:srgbClr val="0046AD"/>
                </a:solidFill>
                <a:latin typeface="+mn-lt"/>
                <a:cs typeface="Roboto Slab Light"/>
              </a:rPr>
              <a:t>.0 </a:t>
            </a:r>
            <a:r>
              <a:rPr lang="es-ES" b="1" dirty="0" err="1">
                <a:latin typeface="+mn-lt"/>
              </a:rPr>
              <a:t>Empirical</a:t>
            </a:r>
            <a:r>
              <a:rPr lang="es-ES" b="1" dirty="0">
                <a:latin typeface="+mn-lt"/>
              </a:rPr>
              <a:t> </a:t>
            </a:r>
            <a:r>
              <a:rPr lang="es-ES" b="1" dirty="0" err="1">
                <a:latin typeface="+mn-lt"/>
              </a:rPr>
              <a:t>Analyses</a:t>
            </a:r>
            <a:endParaRPr lang="en-US" dirty="0">
              <a:latin typeface="+mn-lt"/>
            </a:endParaRPr>
          </a:p>
          <a:p>
            <a:pPr lvl="2"/>
            <a:r>
              <a:rPr lang="en-US" sz="1100" dirty="0">
                <a:latin typeface="+mn-lt"/>
              </a:rPr>
              <a:t>Two-way  fixed effects OLS regression to identify association of PE ownership status and </a:t>
            </a:r>
            <a:r>
              <a:rPr lang="en-US" sz="1100" dirty="0"/>
              <a:t>Socially Responsible Investment (SRI) activism, w</a:t>
            </a:r>
            <a:r>
              <a:rPr lang="en-US" sz="1100" dirty="0">
                <a:latin typeface="+mn-lt"/>
              </a:rPr>
              <a:t>ith environmental incidents and reputational risk measures</a:t>
            </a:r>
          </a:p>
          <a:p>
            <a:pPr lvl="2"/>
            <a:r>
              <a:rPr lang="en-US" sz="1100" dirty="0">
                <a:latin typeface="+mn-lt"/>
              </a:rPr>
              <a:t>Event study regression to identify dynamic effects around PE or SRI PE acquisitions and distinguish selection (pre-entry dynamics) vs. ownership effects (post-entry outcomes)</a:t>
            </a:r>
          </a:p>
          <a:p>
            <a:pPr marL="0" indent="0">
              <a:buNone/>
            </a:pPr>
            <a:endParaRPr lang="it-IT" dirty="0"/>
          </a:p>
        </p:txBody>
      </p:sp>
      <p:sp>
        <p:nvSpPr>
          <p:cNvPr id="6" name="Marcador de texto 5">
            <a:extLst>
              <a:ext uri="{FF2B5EF4-FFF2-40B4-BE49-F238E27FC236}">
                <a16:creationId xmlns:a16="http://schemas.microsoft.com/office/drawing/2014/main" id="{D87B1BEA-D048-5FF7-53B5-265A440C9F86}"/>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5B720E22-9A11-4239-4722-3566C0E638E4}"/>
              </a:ext>
            </a:extLst>
          </p:cNvPr>
          <p:cNvSpPr>
            <a:spLocks noGrp="1"/>
          </p:cNvSpPr>
          <p:nvPr>
            <p:ph type="body" sz="quarter" idx="12"/>
          </p:nvPr>
        </p:nvSpPr>
        <p:spPr>
          <a:xfrm>
            <a:off x="708024" y="1302147"/>
            <a:ext cx="4571111" cy="400110"/>
          </a:xfrm>
        </p:spPr>
        <p:txBody>
          <a:bodyPr/>
          <a:lstStyle/>
          <a:p>
            <a:r>
              <a:rPr lang="it-IT" dirty="0"/>
              <a:t>A FIRST LOOK INTO THE EVIDENCE FROM OUR STUDY</a:t>
            </a:r>
          </a:p>
        </p:txBody>
      </p:sp>
    </p:spTree>
    <p:extLst>
      <p:ext uri="{BB962C8B-B14F-4D97-AF65-F5344CB8AC3E}">
        <p14:creationId xmlns:p14="http://schemas.microsoft.com/office/powerpoint/2010/main" val="300670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1FAF8BA5-80A2-D701-0A64-9C9C50E28033}"/>
              </a:ext>
            </a:extLst>
          </p:cNvPr>
          <p:cNvSpPr>
            <a:spLocks noGrp="1"/>
          </p:cNvSpPr>
          <p:nvPr>
            <p:ph type="pic" sz="quarter" idx="4294967295"/>
          </p:nvPr>
        </p:nvSpPr>
        <p:spPr>
          <a:xfrm>
            <a:off x="0" y="0"/>
            <a:ext cx="9144000" cy="4395019"/>
          </a:xfrm>
        </p:spPr>
        <p:txBody>
          <a:bodyPr/>
          <a:lstStyle/>
          <a:p>
            <a:endParaRPr lang="it-IT" dirty="0"/>
          </a:p>
        </p:txBody>
      </p:sp>
      <p:sp>
        <p:nvSpPr>
          <p:cNvPr id="3" name="Titolo 2"/>
          <p:cNvSpPr>
            <a:spLocks noGrp="1"/>
          </p:cNvSpPr>
          <p:nvPr>
            <p:ph type="title"/>
          </p:nvPr>
        </p:nvSpPr>
        <p:spPr>
          <a:xfrm>
            <a:off x="996423" y="2281761"/>
            <a:ext cx="7772400" cy="707886"/>
          </a:xfrm>
        </p:spPr>
        <p:txBody>
          <a:bodyPr/>
          <a:lstStyle/>
          <a:p>
            <a:r>
              <a:rPr lang="es-ES" dirty="0" err="1"/>
              <a:t>database</a:t>
            </a:r>
            <a:br>
              <a:rPr lang="en-US" dirty="0"/>
            </a:br>
            <a:endParaRPr lang="it-IT" dirty="0"/>
          </a:p>
        </p:txBody>
      </p:sp>
      <p:sp>
        <p:nvSpPr>
          <p:cNvPr id="4" name="Segnaposto testo 3"/>
          <p:cNvSpPr>
            <a:spLocks noGrp="1"/>
          </p:cNvSpPr>
          <p:nvPr>
            <p:ph type="body" idx="1"/>
          </p:nvPr>
        </p:nvSpPr>
        <p:spPr>
          <a:xfrm>
            <a:off x="5280869" y="1036150"/>
            <a:ext cx="3486893" cy="1231106"/>
          </a:xfrm>
        </p:spPr>
        <p:txBody>
          <a:bodyPr/>
          <a:lstStyle/>
          <a:p>
            <a:r>
              <a:rPr lang="it-IT" dirty="0"/>
              <a:t>1.0</a:t>
            </a:r>
          </a:p>
        </p:txBody>
      </p:sp>
    </p:spTree>
    <p:extLst>
      <p:ext uri="{BB962C8B-B14F-4D97-AF65-F5344CB8AC3E}">
        <p14:creationId xmlns:p14="http://schemas.microsoft.com/office/powerpoint/2010/main" val="152842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72D9-EADC-0FBF-2F4D-19CF5181AC03}"/>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9CE4432D-A686-3378-8E46-E988B79B1D34}"/>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77A157D5-BEF9-3D63-EBC1-70A06DD94C87}"/>
              </a:ext>
            </a:extLst>
          </p:cNvPr>
          <p:cNvSpPr>
            <a:spLocks noGrp="1"/>
          </p:cNvSpPr>
          <p:nvPr>
            <p:ph type="title"/>
          </p:nvPr>
        </p:nvSpPr>
        <p:spPr/>
        <p:txBody>
          <a:bodyPr/>
          <a:lstStyle/>
          <a:p>
            <a:r>
              <a:rPr lang="it-IT" dirty="0"/>
              <a:t>Database</a:t>
            </a:r>
          </a:p>
        </p:txBody>
      </p:sp>
      <p:sp>
        <p:nvSpPr>
          <p:cNvPr id="6" name="Marcador de texto 5">
            <a:extLst>
              <a:ext uri="{FF2B5EF4-FFF2-40B4-BE49-F238E27FC236}">
                <a16:creationId xmlns:a16="http://schemas.microsoft.com/office/drawing/2014/main" id="{0FBD295F-B2EA-5D27-F6E3-9B58A0872D43}"/>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53ACE416-5EEA-B25E-1F57-DF31844A863D}"/>
              </a:ext>
            </a:extLst>
          </p:cNvPr>
          <p:cNvSpPr>
            <a:spLocks noGrp="1"/>
          </p:cNvSpPr>
          <p:nvPr>
            <p:ph type="body" sz="quarter" idx="12"/>
          </p:nvPr>
        </p:nvSpPr>
        <p:spPr>
          <a:xfrm>
            <a:off x="708024" y="1302147"/>
            <a:ext cx="4571111" cy="200055"/>
          </a:xfrm>
        </p:spPr>
        <p:txBody>
          <a:bodyPr/>
          <a:lstStyle/>
          <a:p>
            <a:r>
              <a:rPr lang="it-IT" dirty="0"/>
              <a:t>SAMPLE CONSTRUCTION AND DESCRIPTIVE STATISTICS</a:t>
            </a:r>
          </a:p>
        </p:txBody>
      </p:sp>
      <p:sp>
        <p:nvSpPr>
          <p:cNvPr id="9" name="Segnaposto contenuto 2">
            <a:extLst>
              <a:ext uri="{FF2B5EF4-FFF2-40B4-BE49-F238E27FC236}">
                <a16:creationId xmlns:a16="http://schemas.microsoft.com/office/drawing/2014/main" id="{717910FE-254D-23A7-DD64-3DAA72EB61FB}"/>
              </a:ext>
            </a:extLst>
          </p:cNvPr>
          <p:cNvSpPr>
            <a:spLocks noGrp="1"/>
          </p:cNvSpPr>
          <p:nvPr>
            <p:ph idx="1"/>
          </p:nvPr>
        </p:nvSpPr>
        <p:spPr>
          <a:xfrm>
            <a:off x="712788" y="1658938"/>
            <a:ext cx="7583487" cy="2769989"/>
          </a:xfrm>
        </p:spPr>
        <p:txBody>
          <a:bodyPr/>
          <a:lstStyle/>
          <a:p>
            <a:pPr>
              <a:buFont typeface="+mj-lt"/>
              <a:buAutoNum type="arabicPeriod"/>
            </a:pPr>
            <a:r>
              <a:rPr lang="en-US" sz="1200" dirty="0"/>
              <a:t>Data sourcing, cleaning, panel creation and integration of PE ownership and ESG information</a:t>
            </a:r>
          </a:p>
          <a:p>
            <a:pPr marL="742950" lvl="1" indent="-285750">
              <a:spcAft>
                <a:spcPts val="0"/>
              </a:spcAft>
              <a:buFont typeface="+mj-lt"/>
              <a:buAutoNum type="romanUcPeriod"/>
            </a:pPr>
            <a:r>
              <a:rPr lang="en-US" sz="1100" dirty="0"/>
              <a:t>US Company Universe (S&amp;P Capital IQ)</a:t>
            </a:r>
          </a:p>
          <a:p>
            <a:pPr marL="742950" lvl="1" indent="-285750">
              <a:spcAft>
                <a:spcPts val="0"/>
              </a:spcAft>
              <a:buFont typeface="+mj-lt"/>
              <a:buAutoNum type="romanUcPeriod"/>
            </a:pPr>
            <a:r>
              <a:rPr lang="en-US" sz="1100" dirty="0"/>
              <a:t>PE Entry/Exit (</a:t>
            </a:r>
            <a:r>
              <a:rPr lang="it-IT" sz="1100" dirty="0"/>
              <a:t>constructed from </a:t>
            </a:r>
            <a:r>
              <a:rPr lang="en-US" sz="1100" dirty="0"/>
              <a:t>S&amp;P Capital IQ</a:t>
            </a:r>
            <a:r>
              <a:rPr lang="it-IT" sz="1100" dirty="0"/>
              <a:t> transaction-level data by tracking ownership timelines</a:t>
            </a:r>
            <a:r>
              <a:rPr lang="en-US" sz="1100" dirty="0"/>
              <a:t>)</a:t>
            </a:r>
          </a:p>
          <a:p>
            <a:pPr marL="742950" lvl="1" indent="-285750">
              <a:spcAft>
                <a:spcPts val="0"/>
              </a:spcAft>
              <a:buFont typeface="+mj-lt"/>
              <a:buAutoNum type="romanUcPeriod"/>
            </a:pPr>
            <a:r>
              <a:rPr lang="en-US" sz="1100" dirty="0"/>
              <a:t>PE Sustainable and Responsible Investment Activism (UN PRI signatory status) </a:t>
            </a:r>
          </a:p>
          <a:p>
            <a:pPr marL="742950" lvl="1" indent="-285750">
              <a:spcAft>
                <a:spcPts val="0"/>
              </a:spcAft>
              <a:buFont typeface="+mj-lt"/>
              <a:buAutoNum type="romanUcPeriod"/>
            </a:pPr>
            <a:r>
              <a:rPr lang="en-US" sz="1100" dirty="0"/>
              <a:t>Company ESG Reputational Risk Measures (</a:t>
            </a:r>
            <a:r>
              <a:rPr lang="en-US" sz="1100" dirty="0" err="1"/>
              <a:t>RepRisk</a:t>
            </a:r>
            <a:r>
              <a:rPr lang="en-US" sz="1100" dirty="0"/>
              <a:t>)</a:t>
            </a:r>
          </a:p>
          <a:p>
            <a:pPr marL="457200" lvl="1" indent="0">
              <a:spcAft>
                <a:spcPts val="0"/>
              </a:spcAft>
              <a:buNone/>
            </a:pPr>
            <a:endParaRPr lang="en-US" sz="1100" dirty="0"/>
          </a:p>
          <a:p>
            <a:pPr marL="457200" lvl="1" indent="0">
              <a:spcAft>
                <a:spcPts val="0"/>
              </a:spcAft>
              <a:buNone/>
            </a:pPr>
            <a:r>
              <a:rPr lang="en-US" sz="1100" dirty="0"/>
              <a:t>Data Caveats and ESG Reporting Limitations:</a:t>
            </a:r>
            <a:br>
              <a:rPr lang="en-US" sz="1100" dirty="0"/>
            </a:br>
            <a:endParaRPr lang="en-US" sz="1100" dirty="0"/>
          </a:p>
          <a:p>
            <a:pPr lvl="1">
              <a:spcAft>
                <a:spcPts val="0"/>
              </a:spcAft>
            </a:pPr>
            <a:r>
              <a:rPr lang="en-US" sz="1050" dirty="0"/>
              <a:t>Coverage of private companies in standard databases is limited, reducing the sample size</a:t>
            </a:r>
          </a:p>
          <a:p>
            <a:pPr lvl="1">
              <a:spcAft>
                <a:spcPts val="0"/>
              </a:spcAft>
            </a:pPr>
            <a:r>
              <a:rPr lang="en-US" sz="1050" dirty="0"/>
              <a:t>Database construction required extensive matching across sources based on company and PE names, introducing some classification uncertainty</a:t>
            </a:r>
          </a:p>
          <a:p>
            <a:pPr lvl="1">
              <a:spcAft>
                <a:spcPts val="0"/>
              </a:spcAft>
            </a:pPr>
            <a:r>
              <a:rPr lang="en-US" sz="1050" dirty="0"/>
              <a:t>ESG data reflects disclosure and visibility patterns as well as underlying ESG trends</a:t>
            </a:r>
          </a:p>
          <a:p>
            <a:pPr lvl="1">
              <a:spcAft>
                <a:spcPts val="0"/>
              </a:spcAft>
            </a:pPr>
            <a:r>
              <a:rPr lang="en-US" sz="1050" dirty="0"/>
              <a:t>Classification of PE firms by SRI orientation involves simplifications, posing limitations for benchmarking ESG delivery across peers</a:t>
            </a:r>
          </a:p>
          <a:p>
            <a:pPr marL="457200" lvl="1" indent="0">
              <a:spcAft>
                <a:spcPts val="0"/>
              </a:spcAft>
              <a:buNone/>
            </a:pPr>
            <a:endParaRPr lang="en-US" sz="1000" dirty="0"/>
          </a:p>
          <a:p>
            <a:pPr marL="0" indent="0">
              <a:spcAft>
                <a:spcPts val="0"/>
              </a:spcAft>
              <a:buClr>
                <a:srgbClr val="0046AD"/>
              </a:buClr>
              <a:buNone/>
              <a:defRPr/>
            </a:pPr>
            <a:endParaRPr lang="en-US" dirty="0">
              <a:solidFill>
                <a:prstClr val="black"/>
              </a:solidFill>
            </a:endParaRPr>
          </a:p>
        </p:txBody>
      </p:sp>
    </p:spTree>
    <p:extLst>
      <p:ext uri="{BB962C8B-B14F-4D97-AF65-F5344CB8AC3E}">
        <p14:creationId xmlns:p14="http://schemas.microsoft.com/office/powerpoint/2010/main" val="767670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9374D-D6DA-B278-D729-C90637D511B9}"/>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864DFB11-5953-BAD2-6FFB-657AF16B9F30}"/>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DAFA7CB6-B947-5B7F-1D2E-2AEA38D63C31}"/>
              </a:ext>
            </a:extLst>
          </p:cNvPr>
          <p:cNvSpPr>
            <a:spLocks noGrp="1"/>
          </p:cNvSpPr>
          <p:nvPr>
            <p:ph type="title"/>
          </p:nvPr>
        </p:nvSpPr>
        <p:spPr/>
        <p:txBody>
          <a:bodyPr/>
          <a:lstStyle/>
          <a:p>
            <a:r>
              <a:rPr lang="it-IT" dirty="0"/>
              <a:t>Database</a:t>
            </a:r>
          </a:p>
        </p:txBody>
      </p:sp>
      <p:sp>
        <p:nvSpPr>
          <p:cNvPr id="6" name="Marcador de texto 5">
            <a:extLst>
              <a:ext uri="{FF2B5EF4-FFF2-40B4-BE49-F238E27FC236}">
                <a16:creationId xmlns:a16="http://schemas.microsoft.com/office/drawing/2014/main" id="{79CDB22B-02F6-9AD8-B323-3B28DD807BB3}"/>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21C39F7F-2882-549E-615A-86174BF009B3}"/>
              </a:ext>
            </a:extLst>
          </p:cNvPr>
          <p:cNvSpPr>
            <a:spLocks noGrp="1"/>
          </p:cNvSpPr>
          <p:nvPr>
            <p:ph type="body" sz="quarter" idx="12"/>
          </p:nvPr>
        </p:nvSpPr>
        <p:spPr>
          <a:xfrm>
            <a:off x="708024" y="1302147"/>
            <a:ext cx="4571111" cy="200055"/>
          </a:xfrm>
        </p:spPr>
        <p:txBody>
          <a:bodyPr/>
          <a:lstStyle/>
          <a:p>
            <a:r>
              <a:rPr lang="it-IT" dirty="0"/>
              <a:t>SAMPLE CONSTRUCTION AND DESCRIPTIVE STATISTICS</a:t>
            </a:r>
          </a:p>
        </p:txBody>
      </p:sp>
      <p:sp>
        <p:nvSpPr>
          <p:cNvPr id="9" name="Segnaposto contenuto 2">
            <a:extLst>
              <a:ext uri="{FF2B5EF4-FFF2-40B4-BE49-F238E27FC236}">
                <a16:creationId xmlns:a16="http://schemas.microsoft.com/office/drawing/2014/main" id="{3E7F7927-E454-DE72-4D39-85C84984109D}"/>
              </a:ext>
            </a:extLst>
          </p:cNvPr>
          <p:cNvSpPr>
            <a:spLocks noGrp="1"/>
          </p:cNvSpPr>
          <p:nvPr>
            <p:ph idx="1"/>
          </p:nvPr>
        </p:nvSpPr>
        <p:spPr>
          <a:xfrm>
            <a:off x="712788" y="1658938"/>
            <a:ext cx="7583487" cy="1738938"/>
          </a:xfrm>
        </p:spPr>
        <p:txBody>
          <a:bodyPr/>
          <a:lstStyle/>
          <a:p>
            <a:pPr>
              <a:buFont typeface="+mj-lt"/>
              <a:buAutoNum type="arabicPeriod" startAt="2"/>
            </a:pPr>
            <a:r>
              <a:rPr lang="en-US" sz="1200" dirty="0"/>
              <a:t>Sample description</a:t>
            </a:r>
          </a:p>
          <a:p>
            <a:pPr marL="742950" lvl="1" indent="-285750">
              <a:spcAft>
                <a:spcPts val="0"/>
              </a:spcAft>
              <a:buFont typeface="+mj-lt"/>
              <a:buAutoNum type="romanUcPeriod"/>
            </a:pPr>
            <a:r>
              <a:rPr lang="en-US" sz="1100" dirty="0"/>
              <a:t>The dataset contains 3,872 unique companies observed for 18 years between 2007 and 2024: totaling 69,264 company-year observations</a:t>
            </a:r>
          </a:p>
          <a:p>
            <a:pPr marL="742950" lvl="1" indent="-285750">
              <a:spcAft>
                <a:spcPts val="0"/>
              </a:spcAft>
              <a:buFont typeface="+mj-lt"/>
              <a:buAutoNum type="romanUcPeriod"/>
            </a:pPr>
            <a:r>
              <a:rPr lang="en-US" sz="1100" dirty="0"/>
              <a:t>3,353 companies are private and 494 public</a:t>
            </a:r>
          </a:p>
          <a:p>
            <a:pPr marL="742950" lvl="1" indent="-285750">
              <a:spcAft>
                <a:spcPts val="0"/>
              </a:spcAft>
              <a:buFont typeface="+mj-lt"/>
              <a:buAutoNum type="romanUcPeriod"/>
            </a:pPr>
            <a:endParaRPr lang="en-US" sz="1000" dirty="0"/>
          </a:p>
          <a:p>
            <a:pPr marL="742950" lvl="1" indent="-285750">
              <a:spcAft>
                <a:spcPts val="0"/>
              </a:spcAft>
              <a:buFont typeface="+mj-lt"/>
              <a:buAutoNum type="romanUcPeriod"/>
            </a:pPr>
            <a:endParaRPr lang="en-US" sz="1000" dirty="0"/>
          </a:p>
          <a:p>
            <a:pPr marL="742950" lvl="1" indent="-285750">
              <a:spcAft>
                <a:spcPts val="0"/>
              </a:spcAft>
              <a:buFont typeface="+mj-lt"/>
              <a:buAutoNum type="romanUcPeriod"/>
            </a:pPr>
            <a:endParaRPr lang="en-US" sz="1000" dirty="0"/>
          </a:p>
          <a:p>
            <a:pPr marL="457200" lvl="1" indent="0">
              <a:spcAft>
                <a:spcPts val="0"/>
              </a:spcAft>
              <a:buNone/>
            </a:pPr>
            <a:endParaRPr lang="en-US" sz="1000" dirty="0"/>
          </a:p>
          <a:p>
            <a:pPr marL="457200" lvl="1" indent="0">
              <a:spcAft>
                <a:spcPts val="0"/>
              </a:spcAft>
              <a:buNone/>
            </a:pPr>
            <a:endParaRPr lang="en-US" sz="1000" dirty="0"/>
          </a:p>
          <a:p>
            <a:pPr marL="0" indent="0">
              <a:spcAft>
                <a:spcPts val="0"/>
              </a:spcAft>
              <a:buClr>
                <a:srgbClr val="0046AD"/>
              </a:buClr>
              <a:buNone/>
              <a:defRPr/>
            </a:pPr>
            <a:endParaRPr lang="en-US" dirty="0">
              <a:solidFill>
                <a:prstClr val="black"/>
              </a:solidFill>
            </a:endParaRPr>
          </a:p>
        </p:txBody>
      </p:sp>
      <p:graphicFrame>
        <p:nvGraphicFramePr>
          <p:cNvPr id="12" name="Tabella 3">
            <a:extLst>
              <a:ext uri="{FF2B5EF4-FFF2-40B4-BE49-F238E27FC236}">
                <a16:creationId xmlns:a16="http://schemas.microsoft.com/office/drawing/2014/main" id="{7AAC8624-CE0A-7DB6-8381-0C6F1176FC58}"/>
              </a:ext>
            </a:extLst>
          </p:cNvPr>
          <p:cNvGraphicFramePr>
            <a:graphicFrameLocks noGrp="1"/>
          </p:cNvGraphicFramePr>
          <p:nvPr>
            <p:extLst>
              <p:ext uri="{D42A27DB-BD31-4B8C-83A1-F6EECF244321}">
                <p14:modId xmlns:p14="http://schemas.microsoft.com/office/powerpoint/2010/main" val="2069315286"/>
              </p:ext>
            </p:extLst>
          </p:nvPr>
        </p:nvGraphicFramePr>
        <p:xfrm>
          <a:off x="1934201" y="2571750"/>
          <a:ext cx="5386212" cy="1065697"/>
        </p:xfrm>
        <a:graphic>
          <a:graphicData uri="http://schemas.openxmlformats.org/drawingml/2006/table">
            <a:tbl>
              <a:tblPr>
                <a:tableStyleId>{793D81CF-94F2-401A-BA57-92F5A7B2D0C5}</a:tableStyleId>
              </a:tblPr>
              <a:tblGrid>
                <a:gridCol w="1459740">
                  <a:extLst>
                    <a:ext uri="{9D8B030D-6E8A-4147-A177-3AD203B41FA5}">
                      <a16:colId xmlns:a16="http://schemas.microsoft.com/office/drawing/2014/main" val="2941386374"/>
                    </a:ext>
                  </a:extLst>
                </a:gridCol>
                <a:gridCol w="981618">
                  <a:extLst>
                    <a:ext uri="{9D8B030D-6E8A-4147-A177-3AD203B41FA5}">
                      <a16:colId xmlns:a16="http://schemas.microsoft.com/office/drawing/2014/main" val="1942609133"/>
                    </a:ext>
                  </a:extLst>
                </a:gridCol>
                <a:gridCol w="981618">
                  <a:extLst>
                    <a:ext uri="{9D8B030D-6E8A-4147-A177-3AD203B41FA5}">
                      <a16:colId xmlns:a16="http://schemas.microsoft.com/office/drawing/2014/main" val="2961680073"/>
                    </a:ext>
                  </a:extLst>
                </a:gridCol>
                <a:gridCol w="981618">
                  <a:extLst>
                    <a:ext uri="{9D8B030D-6E8A-4147-A177-3AD203B41FA5}">
                      <a16:colId xmlns:a16="http://schemas.microsoft.com/office/drawing/2014/main" val="689748193"/>
                    </a:ext>
                  </a:extLst>
                </a:gridCol>
                <a:gridCol w="981618">
                  <a:extLst>
                    <a:ext uri="{9D8B030D-6E8A-4147-A177-3AD203B41FA5}">
                      <a16:colId xmlns:a16="http://schemas.microsoft.com/office/drawing/2014/main" val="2871013299"/>
                    </a:ext>
                  </a:extLst>
                </a:gridCol>
              </a:tblGrid>
              <a:tr h="314261">
                <a:tc>
                  <a:txBody>
                    <a:bodyPr/>
                    <a:lstStyle/>
                    <a:p>
                      <a:pPr algn="l" fontAlgn="b"/>
                      <a:endParaRPr lang="it-ES" sz="1100" b="0" i="0" u="none" strike="noStrike" dirty="0">
                        <a:solidFill>
                          <a:srgbClr val="000000"/>
                        </a:solidFill>
                        <a:effectLst/>
                        <a:latin typeface="+mn-lt"/>
                      </a:endParaRPr>
                    </a:p>
                  </a:txBody>
                  <a:tcPr marL="9525" marR="9525" marT="9525" marB="0"/>
                </a:tc>
                <a:tc>
                  <a:txBody>
                    <a:bodyPr/>
                    <a:lstStyle/>
                    <a:p>
                      <a:pPr algn="l" fontAlgn="b"/>
                      <a:r>
                        <a:rPr lang="it-IT" sz="1100" b="0" i="0" u="none" strike="noStrike" dirty="0">
                          <a:solidFill>
                            <a:srgbClr val="000000"/>
                          </a:solidFill>
                          <a:effectLst/>
                          <a:latin typeface="+mn-lt"/>
                        </a:rPr>
                        <a:t>Full sample</a:t>
                      </a:r>
                    </a:p>
                  </a:txBody>
                  <a:tcPr marL="9525" marR="9525" marT="9525" marB="0"/>
                </a:tc>
                <a:tc>
                  <a:txBody>
                    <a:bodyPr/>
                    <a:lstStyle/>
                    <a:p>
                      <a:pPr algn="l" fontAlgn="b"/>
                      <a:r>
                        <a:rPr lang="it-IT" sz="1100" b="0" i="0" u="none" strike="noStrike" dirty="0" err="1">
                          <a:solidFill>
                            <a:srgbClr val="000000"/>
                          </a:solidFill>
                          <a:effectLst/>
                          <a:latin typeface="+mn-lt"/>
                        </a:rPr>
                        <a:t>w</a:t>
                      </a:r>
                      <a:r>
                        <a:rPr lang="it-IT" sz="1100" b="0" i="0" u="none" strike="noStrike" dirty="0">
                          <a:solidFill>
                            <a:srgbClr val="000000"/>
                          </a:solidFill>
                          <a:effectLst/>
                          <a:latin typeface="+mn-lt"/>
                        </a:rPr>
                        <a:t>/</a:t>
                      </a:r>
                      <a:r>
                        <a:rPr lang="it-IT" sz="1100" b="0" i="0" u="none" strike="noStrike" dirty="0" err="1">
                          <a:solidFill>
                            <a:srgbClr val="000000"/>
                          </a:solidFill>
                          <a:effectLst/>
                          <a:latin typeface="+mn-lt"/>
                        </a:rPr>
                        <a:t>incident</a:t>
                      </a:r>
                      <a:r>
                        <a:rPr lang="it-IT" sz="1100" b="0" i="0" u="none" strike="noStrike" dirty="0">
                          <a:solidFill>
                            <a:srgbClr val="000000"/>
                          </a:solidFill>
                          <a:effectLst/>
                          <a:latin typeface="+mn-lt"/>
                        </a:rPr>
                        <a:t> </a:t>
                      </a:r>
                    </a:p>
                    <a:p>
                      <a:pPr algn="l" fontAlgn="b"/>
                      <a:r>
                        <a:rPr lang="it-IT" sz="1100" b="0" i="0" u="none" strike="noStrike" dirty="0">
                          <a:solidFill>
                            <a:srgbClr val="000000"/>
                          </a:solidFill>
                          <a:effectLst/>
                          <a:latin typeface="+mn-lt"/>
                        </a:rPr>
                        <a:t>(</a:t>
                      </a:r>
                      <a:r>
                        <a:rPr lang="it-IT" sz="1100" b="0" i="0" u="none" strike="noStrike" dirty="0" err="1">
                          <a:solidFill>
                            <a:srgbClr val="000000"/>
                          </a:solidFill>
                          <a:effectLst/>
                          <a:latin typeface="+mn-lt"/>
                        </a:rPr>
                        <a:t>env</a:t>
                      </a:r>
                      <a:r>
                        <a:rPr lang="it-IT" sz="1100" b="0" i="0" u="none" strike="noStrike" dirty="0">
                          <a:solidFill>
                            <a:srgbClr val="000000"/>
                          </a:solidFill>
                          <a:effectLst/>
                          <a:latin typeface="+mn-lt"/>
                        </a:rPr>
                        <a:t>.)</a:t>
                      </a:r>
                    </a:p>
                  </a:txBody>
                  <a:tcPr marL="9525" marR="9525" marT="9525" marB="0"/>
                </a:tc>
                <a:tc>
                  <a:txBody>
                    <a:bodyPr/>
                    <a:lstStyle/>
                    <a:p>
                      <a:pPr algn="l" fontAlgn="b"/>
                      <a:r>
                        <a:rPr lang="it-IT" sz="1100" b="0" i="0" u="none" strike="noStrike" dirty="0">
                          <a:solidFill>
                            <a:srgbClr val="000000"/>
                          </a:solidFill>
                          <a:effectLst/>
                          <a:latin typeface="+mn-lt"/>
                        </a:rPr>
                        <a:t>Ex.-</a:t>
                      </a:r>
                      <a:r>
                        <a:rPr lang="it-IT" sz="1100" b="0" i="0" u="none" strike="noStrike" dirty="0" err="1">
                          <a:solidFill>
                            <a:srgbClr val="000000"/>
                          </a:solidFill>
                          <a:effectLst/>
                          <a:latin typeface="+mn-lt"/>
                        </a:rPr>
                        <a:t>Financials</a:t>
                      </a:r>
                      <a:endParaRPr lang="it-IT" sz="1100" b="0" i="0" u="none" strike="noStrike" dirty="0">
                        <a:solidFill>
                          <a:srgbClr val="000000"/>
                        </a:solidFill>
                        <a:effectLst/>
                        <a:latin typeface="+mn-lt"/>
                      </a:endParaRPr>
                    </a:p>
                  </a:txBody>
                  <a:tcPr marL="9525" marR="9525" marT="9525" marB="0"/>
                </a:tc>
                <a:tc>
                  <a:txBody>
                    <a:bodyPr/>
                    <a:lstStyle/>
                    <a:p>
                      <a:pPr algn="l" fontAlgn="b"/>
                      <a:r>
                        <a:rPr lang="it-IT" sz="1100" b="0" i="0" u="none" strike="noStrike" dirty="0" err="1">
                          <a:solidFill>
                            <a:srgbClr val="000000"/>
                          </a:solidFill>
                          <a:effectLst/>
                          <a:latin typeface="+mn-lt"/>
                        </a:rPr>
                        <a:t>w</a:t>
                      </a:r>
                      <a:r>
                        <a:rPr lang="it-IT" sz="1100" b="0" i="0" u="none" strike="noStrike" dirty="0">
                          <a:solidFill>
                            <a:srgbClr val="000000"/>
                          </a:solidFill>
                          <a:effectLst/>
                          <a:latin typeface="+mn-lt"/>
                        </a:rPr>
                        <a:t>/</a:t>
                      </a:r>
                      <a:r>
                        <a:rPr lang="it-IT" sz="1100" b="0" i="0" u="none" strike="noStrike" dirty="0" err="1">
                          <a:solidFill>
                            <a:srgbClr val="000000"/>
                          </a:solidFill>
                          <a:effectLst/>
                          <a:latin typeface="+mn-lt"/>
                        </a:rPr>
                        <a:t>incident</a:t>
                      </a:r>
                      <a:r>
                        <a:rPr lang="it-IT" sz="1100" b="0" i="0" u="none" strike="noStrike" dirty="0">
                          <a:solidFill>
                            <a:srgbClr val="000000"/>
                          </a:solidFill>
                          <a:effectLst/>
                          <a:latin typeface="+mn-lt"/>
                        </a:rPr>
                        <a:t> </a:t>
                      </a:r>
                    </a:p>
                    <a:p>
                      <a:pPr algn="l" fontAlgn="b"/>
                      <a:r>
                        <a:rPr lang="it-IT" sz="1100" b="0" i="0" u="none" strike="noStrike" dirty="0">
                          <a:solidFill>
                            <a:srgbClr val="000000"/>
                          </a:solidFill>
                          <a:effectLst/>
                          <a:latin typeface="+mn-lt"/>
                        </a:rPr>
                        <a:t>(</a:t>
                      </a:r>
                      <a:r>
                        <a:rPr lang="it-IT" sz="1100" b="0" i="0" u="none" strike="noStrike" dirty="0" err="1">
                          <a:solidFill>
                            <a:srgbClr val="000000"/>
                          </a:solidFill>
                          <a:effectLst/>
                          <a:latin typeface="+mn-lt"/>
                        </a:rPr>
                        <a:t>env</a:t>
                      </a:r>
                      <a:r>
                        <a:rPr lang="it-IT" sz="1100" b="0" i="0" u="none" strike="noStrike" dirty="0">
                          <a:solidFill>
                            <a:srgbClr val="000000"/>
                          </a:solidFill>
                          <a:effectLst/>
                          <a:latin typeface="+mn-lt"/>
                        </a:rPr>
                        <a:t>.)</a:t>
                      </a:r>
                    </a:p>
                  </a:txBody>
                  <a:tcPr marL="9525" marR="9525" marT="9525" marB="0"/>
                </a:tc>
                <a:extLst>
                  <a:ext uri="{0D108BD9-81ED-4DB2-BD59-A6C34878D82A}">
                    <a16:rowId xmlns:a16="http://schemas.microsoft.com/office/drawing/2014/main" val="2246109476"/>
                  </a:ext>
                </a:extLst>
              </a:tr>
              <a:tr h="314398">
                <a:tc>
                  <a:txBody>
                    <a:bodyPr/>
                    <a:lstStyle/>
                    <a:p>
                      <a:pPr algn="l" fontAlgn="b"/>
                      <a:r>
                        <a:rPr lang="it-IT" sz="1100" b="0" u="none" strike="noStrike" dirty="0" err="1">
                          <a:effectLst/>
                        </a:rPr>
                        <a:t>Unique</a:t>
                      </a:r>
                      <a:r>
                        <a:rPr lang="it-IT" sz="1100" b="0" u="none" strike="noStrike" dirty="0">
                          <a:effectLst/>
                        </a:rPr>
                        <a:t> </a:t>
                      </a:r>
                      <a:r>
                        <a:rPr lang="it-IT" sz="1100" b="0" u="none" strike="noStrike" dirty="0" err="1">
                          <a:effectLst/>
                        </a:rPr>
                        <a:t>firms</a:t>
                      </a:r>
                      <a:endParaRPr lang="it-IT" sz="1100" b="0" i="0" u="none" strike="noStrike" dirty="0">
                        <a:solidFill>
                          <a:srgbClr val="000000"/>
                        </a:solidFill>
                        <a:effectLst/>
                        <a:latin typeface="+mn-lt"/>
                      </a:endParaRPr>
                    </a:p>
                  </a:txBody>
                  <a:tcPr marL="9525" marR="9525" marT="9525" marB="0" anchor="ctr"/>
                </a:tc>
                <a:tc>
                  <a:txBody>
                    <a:bodyPr/>
                    <a:lstStyle/>
                    <a:p>
                      <a:pPr algn="ctr" fontAlgn="b"/>
                      <a:r>
                        <a:rPr lang="it-ES" sz="1100" b="0" i="0" u="none" strike="noStrike" dirty="0">
                          <a:solidFill>
                            <a:srgbClr val="000000"/>
                          </a:solidFill>
                          <a:effectLst/>
                          <a:latin typeface="+mn-lt"/>
                        </a:rPr>
                        <a:t>3,874</a:t>
                      </a:r>
                    </a:p>
                  </a:txBody>
                  <a:tcPr marL="9525" marR="9525" marT="9525" marB="0" anchor="ctr"/>
                </a:tc>
                <a:tc>
                  <a:txBody>
                    <a:bodyPr/>
                    <a:lstStyle/>
                    <a:p>
                      <a:pPr algn="l" fontAlgn="b"/>
                      <a:r>
                        <a:rPr lang="it-ES" sz="1100" b="0" u="none" strike="noStrike" dirty="0">
                          <a:effectLst/>
                        </a:rPr>
                        <a:t>(358)</a:t>
                      </a:r>
                      <a:endParaRPr lang="it-ES" sz="1100" b="0" i="0" u="none" strike="noStrike" dirty="0">
                        <a:solidFill>
                          <a:srgbClr val="000000"/>
                        </a:solidFill>
                        <a:effectLst/>
                        <a:latin typeface="+mn-lt"/>
                      </a:endParaRPr>
                    </a:p>
                  </a:txBody>
                  <a:tcPr marL="9525" marR="9525" marT="9525" marB="0" anchor="ctr"/>
                </a:tc>
                <a:tc>
                  <a:txBody>
                    <a:bodyPr/>
                    <a:lstStyle/>
                    <a:p>
                      <a:pPr algn="ctr" fontAlgn="b"/>
                      <a:r>
                        <a:rPr lang="it-ES" sz="1100" b="0" i="0" u="none" strike="noStrike" dirty="0">
                          <a:solidFill>
                            <a:srgbClr val="000000"/>
                          </a:solidFill>
                          <a:effectLst/>
                          <a:latin typeface="+mn-lt"/>
                        </a:rPr>
                        <a:t>1,487</a:t>
                      </a:r>
                    </a:p>
                  </a:txBody>
                  <a:tcPr marL="9525" marR="9525" marT="9525" marB="0" anchor="ctr"/>
                </a:tc>
                <a:tc>
                  <a:txBody>
                    <a:bodyPr/>
                    <a:lstStyle/>
                    <a:p>
                      <a:pPr algn="l" fontAlgn="b"/>
                      <a:r>
                        <a:rPr lang="it-ES" sz="1100" b="0" i="0" u="none" strike="noStrike" dirty="0">
                          <a:solidFill>
                            <a:srgbClr val="000000"/>
                          </a:solidFill>
                          <a:effectLst/>
                          <a:latin typeface="+mn-lt"/>
                        </a:rPr>
                        <a:t>(179)</a:t>
                      </a:r>
                    </a:p>
                  </a:txBody>
                  <a:tcPr marL="9525" marR="9525" marT="9525" marB="0" anchor="ctr"/>
                </a:tc>
                <a:extLst>
                  <a:ext uri="{0D108BD9-81ED-4DB2-BD59-A6C34878D82A}">
                    <a16:rowId xmlns:a16="http://schemas.microsoft.com/office/drawing/2014/main" val="1730743997"/>
                  </a:ext>
                </a:extLst>
              </a:tr>
              <a:tr h="203247">
                <a:tc>
                  <a:txBody>
                    <a:bodyPr/>
                    <a:lstStyle/>
                    <a:p>
                      <a:pPr algn="l" fontAlgn="b"/>
                      <a:r>
                        <a:rPr lang="it-IT" sz="1100" b="0" u="none" strike="noStrike" dirty="0">
                          <a:effectLst/>
                        </a:rPr>
                        <a:t>PE-</a:t>
                      </a:r>
                      <a:r>
                        <a:rPr lang="it-IT" sz="1100" b="0" u="none" strike="noStrike" dirty="0" err="1">
                          <a:effectLst/>
                        </a:rPr>
                        <a:t>Backed</a:t>
                      </a:r>
                      <a:r>
                        <a:rPr lang="it-IT" sz="1100" b="0" u="none" strike="noStrike" dirty="0">
                          <a:effectLst/>
                        </a:rPr>
                        <a:t> </a:t>
                      </a:r>
                      <a:r>
                        <a:rPr lang="it-IT" sz="1100" b="0" u="none" strike="noStrike" dirty="0" err="1">
                          <a:effectLst/>
                        </a:rPr>
                        <a:t>firms</a:t>
                      </a:r>
                      <a:endParaRPr lang="it-IT" sz="1100" b="0" i="0" u="none" strike="noStrike" dirty="0">
                        <a:solidFill>
                          <a:srgbClr val="000000"/>
                        </a:solidFill>
                        <a:effectLst/>
                        <a:latin typeface="+mn-lt"/>
                      </a:endParaRPr>
                    </a:p>
                  </a:txBody>
                  <a:tcPr marL="9525" marR="9525" marT="9525" marB="0" anchor="ctr"/>
                </a:tc>
                <a:tc>
                  <a:txBody>
                    <a:bodyPr/>
                    <a:lstStyle/>
                    <a:p>
                      <a:pPr algn="ctr" fontAlgn="b"/>
                      <a:r>
                        <a:rPr lang="it-ES" sz="1100" b="0" i="0" u="none" strike="noStrike" dirty="0">
                          <a:solidFill>
                            <a:srgbClr val="000000"/>
                          </a:solidFill>
                          <a:effectLst/>
                          <a:latin typeface="+mn-lt"/>
                        </a:rPr>
                        <a:t>711</a:t>
                      </a:r>
                    </a:p>
                  </a:txBody>
                  <a:tcPr marL="9525" marR="9525" marT="9525" marB="0" anchor="ctr"/>
                </a:tc>
                <a:tc>
                  <a:txBody>
                    <a:bodyPr/>
                    <a:lstStyle/>
                    <a:p>
                      <a:pPr algn="l" fontAlgn="b"/>
                      <a:r>
                        <a:rPr lang="it-ES" sz="1100" b="0" u="none" strike="noStrike" dirty="0">
                          <a:effectLst/>
                        </a:rPr>
                        <a:t>(50)</a:t>
                      </a:r>
                      <a:endParaRPr lang="it-ES" sz="1100" b="0" i="0" u="none" strike="noStrike" dirty="0">
                        <a:solidFill>
                          <a:srgbClr val="000000"/>
                        </a:solidFill>
                        <a:effectLst/>
                        <a:latin typeface="+mn-lt"/>
                      </a:endParaRPr>
                    </a:p>
                  </a:txBody>
                  <a:tcPr marL="9525" marR="9525" marT="9525" marB="0" anchor="ctr"/>
                </a:tc>
                <a:tc>
                  <a:txBody>
                    <a:bodyPr/>
                    <a:lstStyle/>
                    <a:p>
                      <a:pPr algn="ctr" fontAlgn="b"/>
                      <a:r>
                        <a:rPr lang="it-ES" sz="1100" b="0" i="0" u="none" strike="noStrike" dirty="0">
                          <a:solidFill>
                            <a:srgbClr val="000000"/>
                          </a:solidFill>
                          <a:effectLst/>
                          <a:latin typeface="+mn-lt"/>
                        </a:rPr>
                        <a:t>569</a:t>
                      </a:r>
                    </a:p>
                  </a:txBody>
                  <a:tcPr marL="9525" marR="9525" marT="9525" marB="0" anchor="ctr"/>
                </a:tc>
                <a:tc>
                  <a:txBody>
                    <a:bodyPr/>
                    <a:lstStyle/>
                    <a:p>
                      <a:pPr algn="l" fontAlgn="b"/>
                      <a:r>
                        <a:rPr lang="it-ES" sz="1100" b="0" u="none" strike="noStrike" dirty="0">
                          <a:effectLst/>
                        </a:rPr>
                        <a:t>(44)</a:t>
                      </a:r>
                      <a:endParaRPr lang="it-ES" sz="11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009310264"/>
                  </a:ext>
                </a:extLst>
              </a:tr>
              <a:tr h="203247">
                <a:tc>
                  <a:txBody>
                    <a:bodyPr/>
                    <a:lstStyle/>
                    <a:p>
                      <a:pPr algn="l" fontAlgn="b"/>
                      <a:r>
                        <a:rPr lang="it-IT" sz="1100" b="0" i="0" u="none" strike="noStrike" dirty="0">
                          <a:solidFill>
                            <a:srgbClr val="000000"/>
                          </a:solidFill>
                          <a:effectLst/>
                          <a:latin typeface="+mn-lt"/>
                        </a:rPr>
                        <a:t>SRI PE-Backed firms </a:t>
                      </a:r>
                    </a:p>
                  </a:txBody>
                  <a:tcPr marL="9525" marR="9525" marT="9525" marB="0" anchor="ctr"/>
                </a:tc>
                <a:tc>
                  <a:txBody>
                    <a:bodyPr/>
                    <a:lstStyle/>
                    <a:p>
                      <a:pPr algn="ctr" fontAlgn="b"/>
                      <a:r>
                        <a:rPr lang="it-ES" sz="1100" b="0" i="0" u="none" strike="noStrike" dirty="0">
                          <a:solidFill>
                            <a:srgbClr val="000000"/>
                          </a:solidFill>
                          <a:effectLst/>
                          <a:latin typeface="+mn-lt"/>
                        </a:rPr>
                        <a:t>87</a:t>
                      </a:r>
                    </a:p>
                  </a:txBody>
                  <a:tcPr marL="9525" marR="9525" marT="9525" marB="0" anchor="ctr"/>
                </a:tc>
                <a:tc>
                  <a:txBody>
                    <a:bodyPr/>
                    <a:lstStyle/>
                    <a:p>
                      <a:pPr algn="l" fontAlgn="b"/>
                      <a:r>
                        <a:rPr lang="it-ES" sz="1100" b="0" u="none" strike="noStrike" dirty="0">
                          <a:effectLst/>
                        </a:rPr>
                        <a:t>(7)</a:t>
                      </a:r>
                      <a:endParaRPr lang="it-ES" sz="1100" b="0" i="0" u="none" strike="noStrike" dirty="0">
                        <a:solidFill>
                          <a:srgbClr val="000000"/>
                        </a:solidFill>
                        <a:effectLst/>
                        <a:latin typeface="+mn-lt"/>
                      </a:endParaRPr>
                    </a:p>
                  </a:txBody>
                  <a:tcPr marL="9525" marR="9525" marT="9525" marB="0" anchor="ctr"/>
                </a:tc>
                <a:tc>
                  <a:txBody>
                    <a:bodyPr/>
                    <a:lstStyle/>
                    <a:p>
                      <a:pPr algn="ctr" fontAlgn="b"/>
                      <a:r>
                        <a:rPr lang="it-ES" sz="1100" b="0" i="0" u="none" strike="noStrike" dirty="0">
                          <a:solidFill>
                            <a:srgbClr val="000000"/>
                          </a:solidFill>
                          <a:effectLst/>
                          <a:latin typeface="+mn-lt"/>
                        </a:rPr>
                        <a:t>72</a:t>
                      </a:r>
                    </a:p>
                  </a:txBody>
                  <a:tcPr marL="9525" marR="9525" marT="9525" marB="0" anchor="ctr"/>
                </a:tc>
                <a:tc>
                  <a:txBody>
                    <a:bodyPr/>
                    <a:lstStyle/>
                    <a:p>
                      <a:pPr algn="l" fontAlgn="b"/>
                      <a:r>
                        <a:rPr lang="it-ES" sz="1100" b="0" u="none" strike="noStrike" dirty="0">
                          <a:effectLst/>
                        </a:rPr>
                        <a:t>(7)</a:t>
                      </a:r>
                      <a:endParaRPr lang="it-ES" sz="11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562637373"/>
                  </a:ext>
                </a:extLst>
              </a:tr>
            </a:tbl>
          </a:graphicData>
        </a:graphic>
      </p:graphicFrame>
      <p:sp>
        <p:nvSpPr>
          <p:cNvPr id="3" name="Rectángulo 2">
            <a:extLst>
              <a:ext uri="{FF2B5EF4-FFF2-40B4-BE49-F238E27FC236}">
                <a16:creationId xmlns:a16="http://schemas.microsoft.com/office/drawing/2014/main" id="{F32AB3D9-7869-6044-B64C-C18BF65F1B38}"/>
              </a:ext>
            </a:extLst>
          </p:cNvPr>
          <p:cNvSpPr/>
          <p:nvPr/>
        </p:nvSpPr>
        <p:spPr>
          <a:xfrm>
            <a:off x="5279135" y="2394857"/>
            <a:ext cx="1930664" cy="1436914"/>
          </a:xfrm>
          <a:prstGeom prst="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1035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27E41-0242-1455-D41D-F2A8A0743E78}"/>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2E4AEC09-D1B4-E9FF-84D4-F6A4461B9804}"/>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E3539D29-32D1-D9BF-9D3B-1A2239AE270F}"/>
              </a:ext>
            </a:extLst>
          </p:cNvPr>
          <p:cNvSpPr>
            <a:spLocks noGrp="1"/>
          </p:cNvSpPr>
          <p:nvPr>
            <p:ph type="title"/>
          </p:nvPr>
        </p:nvSpPr>
        <p:spPr/>
        <p:txBody>
          <a:bodyPr/>
          <a:lstStyle/>
          <a:p>
            <a:r>
              <a:rPr lang="it-IT" dirty="0"/>
              <a:t>Database</a:t>
            </a:r>
          </a:p>
        </p:txBody>
      </p:sp>
      <p:sp>
        <p:nvSpPr>
          <p:cNvPr id="6" name="Marcador de texto 5">
            <a:extLst>
              <a:ext uri="{FF2B5EF4-FFF2-40B4-BE49-F238E27FC236}">
                <a16:creationId xmlns:a16="http://schemas.microsoft.com/office/drawing/2014/main" id="{E4A73AFF-E6DA-BE30-935B-8E69A5EB75D4}"/>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97AEE5E1-7FA4-7B36-1916-FAEC5DB806F6}"/>
              </a:ext>
            </a:extLst>
          </p:cNvPr>
          <p:cNvSpPr>
            <a:spLocks noGrp="1"/>
          </p:cNvSpPr>
          <p:nvPr>
            <p:ph type="body" sz="quarter" idx="12"/>
          </p:nvPr>
        </p:nvSpPr>
        <p:spPr>
          <a:xfrm>
            <a:off x="708024" y="1302147"/>
            <a:ext cx="4571111" cy="200055"/>
          </a:xfrm>
        </p:spPr>
        <p:txBody>
          <a:bodyPr/>
          <a:lstStyle/>
          <a:p>
            <a:r>
              <a:rPr lang="it-IT" dirty="0"/>
              <a:t>SAMPLE CONSTRUCTION AND DESCRIPTIVE STATISTICS</a:t>
            </a:r>
          </a:p>
        </p:txBody>
      </p:sp>
      <p:sp>
        <p:nvSpPr>
          <p:cNvPr id="8" name="Marcador de contenido 7">
            <a:extLst>
              <a:ext uri="{FF2B5EF4-FFF2-40B4-BE49-F238E27FC236}">
                <a16:creationId xmlns:a16="http://schemas.microsoft.com/office/drawing/2014/main" id="{29348C8B-F9CD-AADB-CFAE-D8C263F1F9FD}"/>
              </a:ext>
            </a:extLst>
          </p:cNvPr>
          <p:cNvSpPr>
            <a:spLocks noGrp="1"/>
          </p:cNvSpPr>
          <p:nvPr>
            <p:ph idx="1"/>
          </p:nvPr>
        </p:nvSpPr>
        <p:spPr>
          <a:xfrm>
            <a:off x="712788" y="1659336"/>
            <a:ext cx="7584138" cy="969496"/>
          </a:xfrm>
        </p:spPr>
        <p:txBody>
          <a:bodyPr/>
          <a:lstStyle/>
          <a:p>
            <a:pPr>
              <a:buFont typeface="+mj-lt"/>
              <a:buAutoNum type="arabicPeriod" startAt="2"/>
            </a:pPr>
            <a:r>
              <a:rPr lang="en-US" sz="1200" dirty="0"/>
              <a:t>Sample distribution across environmentally relevant industry groups</a:t>
            </a:r>
          </a:p>
          <a:p>
            <a:pPr marL="742950" lvl="1" indent="-285750">
              <a:spcAft>
                <a:spcPts val="0"/>
              </a:spcAft>
              <a:buFont typeface="+mj-lt"/>
              <a:buAutoNum type="romanUcPeriod" startAt="3"/>
            </a:pPr>
            <a:r>
              <a:rPr lang="en-US" sz="1100" dirty="0"/>
              <a:t>About 18% of all companies are in environmentally intensive sectors</a:t>
            </a:r>
          </a:p>
          <a:p>
            <a:pPr marL="742950" lvl="1" indent="-285750">
              <a:spcAft>
                <a:spcPts val="0"/>
              </a:spcAft>
              <a:buFont typeface="+mj-lt"/>
              <a:buAutoNum type="romanUcPeriod" startAt="3"/>
            </a:pPr>
            <a:r>
              <a:rPr lang="en-US" sz="1100" dirty="0"/>
              <a:t>Among PE and SRI PE-backed companies the share of these sectors drops to 12% and 15%, respectively, suggesting underweighting</a:t>
            </a:r>
          </a:p>
          <a:p>
            <a:endParaRPr lang="it-IT" dirty="0"/>
          </a:p>
        </p:txBody>
      </p:sp>
      <p:graphicFrame>
        <p:nvGraphicFramePr>
          <p:cNvPr id="9" name="Tabla 8">
            <a:extLst>
              <a:ext uri="{FF2B5EF4-FFF2-40B4-BE49-F238E27FC236}">
                <a16:creationId xmlns:a16="http://schemas.microsoft.com/office/drawing/2014/main" id="{860094EF-1653-DBC7-1ADF-2B9E8C7DBCB8}"/>
              </a:ext>
            </a:extLst>
          </p:cNvPr>
          <p:cNvGraphicFramePr>
            <a:graphicFrameLocks noGrp="1"/>
          </p:cNvGraphicFramePr>
          <p:nvPr>
            <p:extLst>
              <p:ext uri="{D42A27DB-BD31-4B8C-83A1-F6EECF244321}">
                <p14:modId xmlns:p14="http://schemas.microsoft.com/office/powerpoint/2010/main" val="4119793965"/>
              </p:ext>
            </p:extLst>
          </p:nvPr>
        </p:nvGraphicFramePr>
        <p:xfrm>
          <a:off x="1987297" y="2591494"/>
          <a:ext cx="4579602" cy="1221570"/>
        </p:xfrm>
        <a:graphic>
          <a:graphicData uri="http://schemas.openxmlformats.org/drawingml/2006/table">
            <a:tbl>
              <a:tblPr/>
              <a:tblGrid>
                <a:gridCol w="2936704">
                  <a:extLst>
                    <a:ext uri="{9D8B030D-6E8A-4147-A177-3AD203B41FA5}">
                      <a16:colId xmlns:a16="http://schemas.microsoft.com/office/drawing/2014/main" val="3651357309"/>
                    </a:ext>
                  </a:extLst>
                </a:gridCol>
                <a:gridCol w="451691">
                  <a:extLst>
                    <a:ext uri="{9D8B030D-6E8A-4147-A177-3AD203B41FA5}">
                      <a16:colId xmlns:a16="http://schemas.microsoft.com/office/drawing/2014/main" val="3143829775"/>
                    </a:ext>
                  </a:extLst>
                </a:gridCol>
                <a:gridCol w="477857">
                  <a:extLst>
                    <a:ext uri="{9D8B030D-6E8A-4147-A177-3AD203B41FA5}">
                      <a16:colId xmlns:a16="http://schemas.microsoft.com/office/drawing/2014/main" val="2991975040"/>
                    </a:ext>
                  </a:extLst>
                </a:gridCol>
                <a:gridCol w="713350">
                  <a:extLst>
                    <a:ext uri="{9D8B030D-6E8A-4147-A177-3AD203B41FA5}">
                      <a16:colId xmlns:a16="http://schemas.microsoft.com/office/drawing/2014/main" val="2905237247"/>
                    </a:ext>
                  </a:extLst>
                </a:gridCol>
              </a:tblGrid>
              <a:tr h="203595">
                <a:tc>
                  <a:txBody>
                    <a:bodyPr/>
                    <a:lstStyle/>
                    <a:p>
                      <a:pPr marL="0" algn="l" defTabSz="457200" rtl="0" eaLnBrk="1" fontAlgn="b" latinLnBrk="0" hangingPunct="1">
                        <a:buNone/>
                      </a:pPr>
                      <a:endParaRPr lang="es-ES" sz="1100" b="0" i="0" u="none" strike="noStrike" kern="1200" dirty="0">
                        <a:solidFill>
                          <a:srgbClr val="000000"/>
                        </a:solidFill>
                        <a:effectLst/>
                        <a:latin typeface="+mn-lt"/>
                        <a:ea typeface="+mn-ea"/>
                        <a:cs typeface="+mn-cs"/>
                      </a:endParaRPr>
                    </a:p>
                  </a:txBody>
                  <a:tcPr marL="27693" marR="27693" marT="13847" marB="13847"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buNone/>
                      </a:pPr>
                      <a:r>
                        <a:rPr lang="es-ES" sz="1100" b="0" i="0" u="none" strike="noStrike" kern="1200" dirty="0" err="1">
                          <a:solidFill>
                            <a:srgbClr val="000000"/>
                          </a:solidFill>
                          <a:effectLst/>
                          <a:latin typeface="+mn-lt"/>
                          <a:ea typeface="+mn-ea"/>
                          <a:cs typeface="+mn-cs"/>
                        </a:rPr>
                        <a:t>All</a:t>
                      </a:r>
                      <a:endParaRPr lang="es-ES" sz="1100" b="0" i="0" u="none" strike="noStrike" kern="1200" dirty="0">
                        <a:solidFill>
                          <a:srgbClr val="000000"/>
                        </a:solidFill>
                        <a:effectLst/>
                        <a:latin typeface="+mn-lt"/>
                        <a:ea typeface="+mn-ea"/>
                        <a:cs typeface="+mn-cs"/>
                      </a:endParaRPr>
                    </a:p>
                  </a:txBody>
                  <a:tcPr marL="27693" marR="27693" marT="13847" marB="13847"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PE</a:t>
                      </a:r>
                    </a:p>
                  </a:txBody>
                  <a:tcPr marL="27693" marR="27693" marT="13847" marB="13847"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SRI PE</a:t>
                      </a:r>
                    </a:p>
                  </a:txBody>
                  <a:tcPr marL="27693" marR="27693" marT="13847" marB="13847"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916197"/>
                  </a:ext>
                </a:extLst>
              </a:tr>
              <a:tr h="203595">
                <a:tc>
                  <a:txBody>
                    <a:bodyPr/>
                    <a:lstStyle/>
                    <a:p>
                      <a:pPr marL="0" algn="l" defTabSz="457200" rtl="0" eaLnBrk="1" fontAlgn="b" latinLnBrk="0" hangingPunct="1">
                        <a:buNone/>
                      </a:pPr>
                      <a:r>
                        <a:rPr lang="es-ES" sz="1100" b="0" i="0" u="none" strike="noStrike" kern="1200" dirty="0">
                          <a:solidFill>
                            <a:srgbClr val="000000"/>
                          </a:solidFill>
                          <a:effectLst/>
                          <a:latin typeface="+mn-lt"/>
                          <a:ea typeface="+mn-ea"/>
                          <a:cs typeface="+mn-cs"/>
                        </a:rPr>
                        <a:t>Energy</a:t>
                      </a:r>
                    </a:p>
                  </a:txBody>
                  <a:tcPr marL="27693" marR="27693" marT="13847" marB="13847"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7%</a:t>
                      </a:r>
                    </a:p>
                  </a:txBody>
                  <a:tcPr marL="27693" marR="27693" marT="13847" marB="13847"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5%</a:t>
                      </a:r>
                    </a:p>
                  </a:txBody>
                  <a:tcPr marL="27693" marR="27693" marT="13847" marB="13847"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8%</a:t>
                      </a:r>
                    </a:p>
                  </a:txBody>
                  <a:tcPr marL="27693" marR="27693" marT="13847" marB="13847"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415844110"/>
                  </a:ext>
                </a:extLst>
              </a:tr>
              <a:tr h="203595">
                <a:tc>
                  <a:txBody>
                    <a:bodyPr/>
                    <a:lstStyle/>
                    <a:p>
                      <a:pPr marL="0" algn="l" defTabSz="457200" rtl="0" eaLnBrk="1" fontAlgn="b" latinLnBrk="0" hangingPunct="1">
                        <a:buNone/>
                      </a:pPr>
                      <a:r>
                        <a:rPr lang="es-ES" sz="1100" b="0" i="0" u="none" strike="noStrike" kern="1200" dirty="0" err="1">
                          <a:solidFill>
                            <a:srgbClr val="000000"/>
                          </a:solidFill>
                          <a:effectLst/>
                          <a:latin typeface="+mn-lt"/>
                          <a:ea typeface="+mn-ea"/>
                          <a:cs typeface="+mn-cs"/>
                        </a:rPr>
                        <a:t>Materials</a:t>
                      </a:r>
                      <a:endParaRPr lang="es-ES" sz="1100" b="0" i="0" u="none" strike="noStrike" kern="1200" dirty="0">
                        <a:solidFill>
                          <a:srgbClr val="000000"/>
                        </a:solidFill>
                        <a:effectLst/>
                        <a:latin typeface="+mn-lt"/>
                        <a:ea typeface="+mn-ea"/>
                        <a:cs typeface="+mn-cs"/>
                      </a:endParaRPr>
                    </a:p>
                  </a:txBody>
                  <a:tcPr marL="27693" marR="27693" marT="13847" marB="13847" anchor="ctr">
                    <a:lnL>
                      <a:noFill/>
                    </a:lnL>
                    <a:lnR>
                      <a:noFill/>
                    </a:lnR>
                    <a:lnT>
                      <a:noFill/>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5%</a:t>
                      </a:r>
                    </a:p>
                  </a:txBody>
                  <a:tcPr marL="27693" marR="27693" marT="13847" marB="13847" anchor="ctr">
                    <a:lnL>
                      <a:noFill/>
                    </a:lnL>
                    <a:lnR>
                      <a:noFill/>
                    </a:lnR>
                    <a:lnT>
                      <a:noFill/>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4%</a:t>
                      </a:r>
                    </a:p>
                  </a:txBody>
                  <a:tcPr marL="27693" marR="27693" marT="13847" marB="13847" anchor="ctr">
                    <a:lnL>
                      <a:noFill/>
                    </a:lnL>
                    <a:lnR>
                      <a:noFill/>
                    </a:lnR>
                    <a:lnT>
                      <a:noFill/>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3%</a:t>
                      </a:r>
                    </a:p>
                  </a:txBody>
                  <a:tcPr marL="27693" marR="27693" marT="13847" marB="13847" anchor="ctr">
                    <a:lnL>
                      <a:noFill/>
                    </a:lnL>
                    <a:lnR>
                      <a:noFill/>
                    </a:lnR>
                    <a:lnT>
                      <a:noFill/>
                    </a:lnT>
                    <a:lnB>
                      <a:noFill/>
                    </a:lnB>
                    <a:noFill/>
                  </a:tcPr>
                </a:tc>
                <a:extLst>
                  <a:ext uri="{0D108BD9-81ED-4DB2-BD59-A6C34878D82A}">
                    <a16:rowId xmlns:a16="http://schemas.microsoft.com/office/drawing/2014/main" val="1474838009"/>
                  </a:ext>
                </a:extLst>
              </a:tr>
              <a:tr h="203595">
                <a:tc>
                  <a:txBody>
                    <a:bodyPr/>
                    <a:lstStyle/>
                    <a:p>
                      <a:pPr marL="0" algn="l" defTabSz="457200" rtl="0" eaLnBrk="1" fontAlgn="b" latinLnBrk="0" hangingPunct="1">
                        <a:buNone/>
                      </a:pPr>
                      <a:r>
                        <a:rPr lang="es-ES" sz="1100" b="0" i="0" u="none" strike="noStrike" kern="1200" dirty="0" err="1">
                          <a:solidFill>
                            <a:srgbClr val="000000"/>
                          </a:solidFill>
                          <a:effectLst/>
                          <a:latin typeface="+mn-lt"/>
                          <a:ea typeface="+mn-ea"/>
                          <a:cs typeface="+mn-cs"/>
                        </a:rPr>
                        <a:t>Utilities</a:t>
                      </a:r>
                      <a:endParaRPr lang="es-ES" sz="1100" b="0" i="0" u="none" strike="noStrike" kern="1200" dirty="0">
                        <a:solidFill>
                          <a:srgbClr val="000000"/>
                        </a:solidFill>
                        <a:effectLst/>
                        <a:latin typeface="+mn-lt"/>
                        <a:ea typeface="+mn-ea"/>
                        <a:cs typeface="+mn-cs"/>
                      </a:endParaRPr>
                    </a:p>
                  </a:txBody>
                  <a:tcPr marL="27693" marR="27693" marT="13847" marB="13847" anchor="ctr">
                    <a:lnL>
                      <a:noFill/>
                    </a:lnL>
                    <a:lnR>
                      <a:noFill/>
                    </a:lnR>
                    <a:lnT>
                      <a:noFill/>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5%</a:t>
                      </a:r>
                    </a:p>
                  </a:txBody>
                  <a:tcPr marL="27693" marR="27693" marT="13847" marB="13847" anchor="ctr">
                    <a:lnL>
                      <a:noFill/>
                    </a:lnL>
                    <a:lnR>
                      <a:noFill/>
                    </a:lnR>
                    <a:lnT>
                      <a:noFill/>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1%</a:t>
                      </a:r>
                    </a:p>
                  </a:txBody>
                  <a:tcPr marL="27693" marR="27693" marT="13847" marB="13847" anchor="ctr">
                    <a:lnL>
                      <a:noFill/>
                    </a:lnL>
                    <a:lnR>
                      <a:noFill/>
                    </a:lnR>
                    <a:lnT>
                      <a:noFill/>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1%</a:t>
                      </a:r>
                    </a:p>
                  </a:txBody>
                  <a:tcPr marL="27693" marR="27693" marT="13847" marB="13847" anchor="ctr">
                    <a:lnL>
                      <a:noFill/>
                    </a:lnL>
                    <a:lnR>
                      <a:noFill/>
                    </a:lnR>
                    <a:lnT>
                      <a:noFill/>
                    </a:lnT>
                    <a:lnB>
                      <a:noFill/>
                    </a:lnB>
                    <a:noFill/>
                  </a:tcPr>
                </a:tc>
                <a:extLst>
                  <a:ext uri="{0D108BD9-81ED-4DB2-BD59-A6C34878D82A}">
                    <a16:rowId xmlns:a16="http://schemas.microsoft.com/office/drawing/2014/main" val="1068019211"/>
                  </a:ext>
                </a:extLst>
              </a:tr>
              <a:tr h="203595">
                <a:tc>
                  <a:txBody>
                    <a:bodyPr/>
                    <a:lstStyle/>
                    <a:p>
                      <a:pPr marL="0" algn="l" defTabSz="457200" rtl="0" eaLnBrk="1" fontAlgn="b" latinLnBrk="0" hangingPunct="1">
                        <a:buNone/>
                      </a:pPr>
                      <a:r>
                        <a:rPr lang="es-ES" sz="1100" b="0" i="0" u="none" strike="noStrike" kern="1200" dirty="0" err="1">
                          <a:solidFill>
                            <a:srgbClr val="000000"/>
                          </a:solidFill>
                          <a:effectLst/>
                          <a:latin typeface="+mn-lt"/>
                          <a:ea typeface="+mn-ea"/>
                          <a:cs typeface="+mn-cs"/>
                        </a:rPr>
                        <a:t>Transportation</a:t>
                      </a:r>
                      <a:endParaRPr lang="es-ES" sz="1100" b="0" i="0" u="none" strike="noStrike" kern="1200" dirty="0">
                        <a:solidFill>
                          <a:srgbClr val="000000"/>
                        </a:solidFill>
                        <a:effectLst/>
                        <a:latin typeface="+mn-lt"/>
                        <a:ea typeface="+mn-ea"/>
                        <a:cs typeface="+mn-cs"/>
                      </a:endParaRPr>
                    </a:p>
                  </a:txBody>
                  <a:tcPr marL="27693" marR="27693" marT="13847" marB="13847" anchor="ctr">
                    <a:lnL>
                      <a:noFill/>
                    </a:lnL>
                    <a:lnR>
                      <a:noFill/>
                    </a:lnR>
                    <a:lnT>
                      <a:noFill/>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1%</a:t>
                      </a:r>
                    </a:p>
                  </a:txBody>
                  <a:tcPr marL="27693" marR="27693" marT="13847" marB="13847"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2%</a:t>
                      </a:r>
                    </a:p>
                  </a:txBody>
                  <a:tcPr marL="27693" marR="27693" marT="13847" marB="13847"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3%</a:t>
                      </a:r>
                    </a:p>
                  </a:txBody>
                  <a:tcPr marL="27693" marR="27693" marT="13847" marB="13847"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891191"/>
                  </a:ext>
                </a:extLst>
              </a:tr>
              <a:tr h="203595">
                <a:tc>
                  <a:txBody>
                    <a:bodyPr/>
                    <a:lstStyle/>
                    <a:p>
                      <a:pPr marL="0" algn="l" defTabSz="457200" rtl="0" eaLnBrk="1" fontAlgn="b" latinLnBrk="0" hangingPunct="1">
                        <a:buNone/>
                      </a:pPr>
                      <a:endParaRPr lang="es-ES" sz="1100" b="0" i="0" u="none" strike="noStrike" kern="1200" dirty="0">
                        <a:solidFill>
                          <a:srgbClr val="000000"/>
                        </a:solidFill>
                        <a:effectLst/>
                        <a:latin typeface="+mn-lt"/>
                        <a:ea typeface="+mn-ea"/>
                        <a:cs typeface="+mn-cs"/>
                      </a:endParaRPr>
                    </a:p>
                  </a:txBody>
                  <a:tcPr marL="27693" marR="27693" marT="13847" marB="13847" anchor="ctr">
                    <a:lnL>
                      <a:noFill/>
                    </a:lnL>
                    <a:lnR>
                      <a:noFill/>
                    </a:lnR>
                    <a:lnT>
                      <a:noFill/>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18%</a:t>
                      </a:r>
                    </a:p>
                  </a:txBody>
                  <a:tcPr marL="27693" marR="27693" marT="13847" marB="13847"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12%</a:t>
                      </a:r>
                    </a:p>
                  </a:txBody>
                  <a:tcPr marL="27693" marR="27693" marT="13847" marB="13847"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algn="ctr" defTabSz="457200" rtl="0" eaLnBrk="1" fontAlgn="b" latinLnBrk="0" hangingPunct="1">
                        <a:buNone/>
                      </a:pPr>
                      <a:r>
                        <a:rPr lang="es-ES" sz="1100" b="0" i="0" u="none" strike="noStrike" kern="1200" dirty="0">
                          <a:solidFill>
                            <a:srgbClr val="000000"/>
                          </a:solidFill>
                          <a:effectLst/>
                          <a:latin typeface="+mn-lt"/>
                          <a:ea typeface="+mn-ea"/>
                          <a:cs typeface="+mn-cs"/>
                        </a:rPr>
                        <a:t>15%</a:t>
                      </a:r>
                    </a:p>
                  </a:txBody>
                  <a:tcPr marL="27693" marR="27693" marT="13847" marB="13847"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012057370"/>
                  </a:ext>
                </a:extLst>
              </a:tr>
            </a:tbl>
          </a:graphicData>
        </a:graphic>
      </p:graphicFrame>
    </p:spTree>
    <p:extLst>
      <p:ext uri="{BB962C8B-B14F-4D97-AF65-F5344CB8AC3E}">
        <p14:creationId xmlns:p14="http://schemas.microsoft.com/office/powerpoint/2010/main" val="97926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8">
            <a:extLst>
              <a:ext uri="{FF2B5EF4-FFF2-40B4-BE49-F238E27FC236}">
                <a16:creationId xmlns:a16="http://schemas.microsoft.com/office/drawing/2014/main" id="{DFFF3A83-3944-49E7-A2E6-B5FE6A2343EA}"/>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p:cNvSpPr>
            <a:spLocks noGrp="1"/>
          </p:cNvSpPr>
          <p:nvPr>
            <p:ph type="title"/>
          </p:nvPr>
        </p:nvSpPr>
        <p:spPr/>
        <p:txBody>
          <a:bodyPr/>
          <a:lstStyle/>
          <a:p>
            <a:r>
              <a:rPr lang="it-IT" dirty="0"/>
              <a:t>Agenda</a:t>
            </a:r>
          </a:p>
        </p:txBody>
      </p:sp>
      <p:sp>
        <p:nvSpPr>
          <p:cNvPr id="5" name="Marcador de contenido 4">
            <a:extLst>
              <a:ext uri="{FF2B5EF4-FFF2-40B4-BE49-F238E27FC236}">
                <a16:creationId xmlns:a16="http://schemas.microsoft.com/office/drawing/2014/main" id="{DB9D6E71-66D5-6512-B4B3-70C76AC12728}"/>
              </a:ext>
            </a:extLst>
          </p:cNvPr>
          <p:cNvSpPr>
            <a:spLocks noGrp="1"/>
          </p:cNvSpPr>
          <p:nvPr>
            <p:ph idx="1"/>
          </p:nvPr>
        </p:nvSpPr>
        <p:spPr>
          <a:xfrm>
            <a:off x="708024" y="1751615"/>
            <a:ext cx="7584138" cy="2046714"/>
          </a:xfrm>
        </p:spPr>
        <p:txBody>
          <a:bodyPr/>
          <a:lstStyle/>
          <a:p>
            <a:pPr marL="0" lvl="1" indent="0">
              <a:spcAft>
                <a:spcPts val="0"/>
              </a:spcAft>
              <a:buNone/>
            </a:pPr>
            <a:r>
              <a:rPr lang="en-US" sz="1400" dirty="0">
                <a:solidFill>
                  <a:srgbClr val="0046AD"/>
                </a:solidFill>
                <a:latin typeface="+mn-lt"/>
              </a:rPr>
              <a:t>1.0 </a:t>
            </a:r>
            <a:r>
              <a:rPr lang="en-US" b="1" dirty="0">
                <a:latin typeface="+mn-lt"/>
              </a:rPr>
              <a:t>Motivation </a:t>
            </a:r>
          </a:p>
          <a:p>
            <a:pPr lvl="2"/>
            <a:r>
              <a:rPr lang="en-US" sz="1100" dirty="0">
                <a:latin typeface="+mn-lt"/>
              </a:rPr>
              <a:t>Why this topic matters today</a:t>
            </a:r>
          </a:p>
          <a:p>
            <a:pPr lvl="2"/>
            <a:r>
              <a:rPr lang="en-US" sz="1100" dirty="0">
                <a:latin typeface="+mn-lt"/>
              </a:rPr>
              <a:t>A Polarized ESG Landscape?</a:t>
            </a:r>
          </a:p>
          <a:p>
            <a:pPr marL="0" lvl="1" indent="0">
              <a:spcAft>
                <a:spcPts val="0"/>
              </a:spcAft>
              <a:buNone/>
            </a:pPr>
            <a:r>
              <a:rPr lang="en-US" sz="1400" dirty="0">
                <a:solidFill>
                  <a:srgbClr val="0046AD"/>
                </a:solidFill>
              </a:rPr>
              <a:t>2.0 </a:t>
            </a:r>
            <a:r>
              <a:rPr lang="en-US" b="1" dirty="0"/>
              <a:t>Private Equity and ESG Integration </a:t>
            </a:r>
          </a:p>
          <a:p>
            <a:pPr lvl="2"/>
            <a:r>
              <a:rPr lang="en-US" sz="1050" dirty="0"/>
              <a:t>The Core Dilemma of Fiduciary Duty</a:t>
            </a:r>
            <a:endParaRPr lang="en-US" sz="1100" dirty="0"/>
          </a:p>
          <a:p>
            <a:pPr lvl="2"/>
            <a:r>
              <a:rPr lang="en-US" sz="1050" dirty="0"/>
              <a:t>What theory predicts</a:t>
            </a:r>
          </a:p>
          <a:p>
            <a:pPr marL="0" lvl="1" indent="0">
              <a:spcAft>
                <a:spcPts val="0"/>
              </a:spcAft>
              <a:buNone/>
            </a:pPr>
            <a:r>
              <a:rPr lang="en-US" sz="1400" dirty="0">
                <a:solidFill>
                  <a:srgbClr val="0046AD"/>
                </a:solidFill>
                <a:latin typeface="+mn-lt"/>
              </a:rPr>
              <a:t>3.0 </a:t>
            </a:r>
            <a:r>
              <a:rPr lang="en-US" b="1" dirty="0"/>
              <a:t>Studies on PE and ESG investing</a:t>
            </a:r>
          </a:p>
          <a:p>
            <a:pPr lvl="2"/>
            <a:r>
              <a:rPr lang="en-US" sz="1050" dirty="0"/>
              <a:t>Where We Stand in the Literature </a:t>
            </a:r>
          </a:p>
          <a:p>
            <a:pPr lvl="2"/>
            <a:r>
              <a:rPr lang="en-US" sz="1050" dirty="0"/>
              <a:t>Our Research Questions and Hypotheses </a:t>
            </a:r>
          </a:p>
        </p:txBody>
      </p:sp>
      <p:sp>
        <p:nvSpPr>
          <p:cNvPr id="6" name="Marcador de texto 5">
            <a:extLst>
              <a:ext uri="{FF2B5EF4-FFF2-40B4-BE49-F238E27FC236}">
                <a16:creationId xmlns:a16="http://schemas.microsoft.com/office/drawing/2014/main" id="{D87B1BEA-D048-5FF7-53B5-265A440C9F86}"/>
              </a:ext>
            </a:extLst>
          </p:cNvPr>
          <p:cNvSpPr>
            <a:spLocks noGrp="1"/>
          </p:cNvSpPr>
          <p:nvPr>
            <p:ph type="body" sz="quarter" idx="11"/>
          </p:nvPr>
        </p:nvSpPr>
        <p:spPr>
          <a:xfrm>
            <a:off x="708024" y="902763"/>
            <a:ext cx="7838567" cy="553998"/>
          </a:xfrm>
        </p:spPr>
        <p:txBody>
          <a:bodyPr/>
          <a:lstStyle/>
          <a:p>
            <a:r>
              <a:rPr lang="it-IT" dirty="0"/>
              <a:t>IS ESG INVESTING IN PRIVATE EQUITY (PE) CONSISTENT WITH FIDUCIARY DUTY?</a:t>
            </a:r>
          </a:p>
        </p:txBody>
      </p:sp>
    </p:spTree>
    <p:extLst>
      <p:ext uri="{BB962C8B-B14F-4D97-AF65-F5344CB8AC3E}">
        <p14:creationId xmlns:p14="http://schemas.microsoft.com/office/powerpoint/2010/main" val="421187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D86B9-CDC8-82E7-D616-0B0B0FABFE77}"/>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EB1FFE90-1C04-71DD-3D9A-6D3D6D5E48DE}"/>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2B452838-4FE7-CED8-38C9-3CA3D697C33E}"/>
              </a:ext>
            </a:extLst>
          </p:cNvPr>
          <p:cNvSpPr>
            <a:spLocks noGrp="1"/>
          </p:cNvSpPr>
          <p:nvPr>
            <p:ph type="title"/>
          </p:nvPr>
        </p:nvSpPr>
        <p:spPr/>
        <p:txBody>
          <a:bodyPr/>
          <a:lstStyle/>
          <a:p>
            <a:r>
              <a:rPr lang="it-IT" dirty="0"/>
              <a:t>Database</a:t>
            </a:r>
          </a:p>
        </p:txBody>
      </p:sp>
      <p:sp>
        <p:nvSpPr>
          <p:cNvPr id="6" name="Marcador de texto 5">
            <a:extLst>
              <a:ext uri="{FF2B5EF4-FFF2-40B4-BE49-F238E27FC236}">
                <a16:creationId xmlns:a16="http://schemas.microsoft.com/office/drawing/2014/main" id="{7E8CB7CB-562A-F5E0-5340-AB2936FE5AC6}"/>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68026B5A-9D9D-C06E-770F-0817C2BA32A6}"/>
              </a:ext>
            </a:extLst>
          </p:cNvPr>
          <p:cNvSpPr>
            <a:spLocks noGrp="1"/>
          </p:cNvSpPr>
          <p:nvPr>
            <p:ph type="body" sz="quarter" idx="12"/>
          </p:nvPr>
        </p:nvSpPr>
        <p:spPr>
          <a:xfrm>
            <a:off x="708024" y="1302147"/>
            <a:ext cx="4571111" cy="200055"/>
          </a:xfrm>
        </p:spPr>
        <p:txBody>
          <a:bodyPr/>
          <a:lstStyle/>
          <a:p>
            <a:r>
              <a:rPr lang="it-IT" dirty="0"/>
              <a:t>SAMPLE CONSTRUCTION AND DESCRIPTIVE STATISTICS</a:t>
            </a:r>
          </a:p>
        </p:txBody>
      </p:sp>
      <p:sp>
        <p:nvSpPr>
          <p:cNvPr id="8" name="Marcador de contenido 7">
            <a:extLst>
              <a:ext uri="{FF2B5EF4-FFF2-40B4-BE49-F238E27FC236}">
                <a16:creationId xmlns:a16="http://schemas.microsoft.com/office/drawing/2014/main" id="{7AED80B6-30E5-B26D-252B-8246F1045206}"/>
              </a:ext>
            </a:extLst>
          </p:cNvPr>
          <p:cNvSpPr>
            <a:spLocks noGrp="1"/>
          </p:cNvSpPr>
          <p:nvPr>
            <p:ph idx="1"/>
          </p:nvPr>
        </p:nvSpPr>
        <p:spPr>
          <a:xfrm>
            <a:off x="712788" y="1659336"/>
            <a:ext cx="7584138" cy="1308050"/>
          </a:xfrm>
        </p:spPr>
        <p:txBody>
          <a:bodyPr/>
          <a:lstStyle/>
          <a:p>
            <a:pPr>
              <a:buFont typeface="+mj-lt"/>
              <a:buAutoNum type="arabicPeriod" startAt="2"/>
            </a:pPr>
            <a:r>
              <a:rPr lang="en-US" sz="1200" dirty="0"/>
              <a:t>Sample breakdown by ESG risk exposure ratings</a:t>
            </a:r>
            <a:endParaRPr lang="en-US" sz="1000" dirty="0"/>
          </a:p>
          <a:p>
            <a:pPr marL="742950" lvl="1" indent="-285750">
              <a:spcAft>
                <a:spcPts val="0"/>
              </a:spcAft>
              <a:buFont typeface="+mj-lt"/>
              <a:buAutoNum type="romanUcPeriod" startAt="4"/>
            </a:pPr>
            <a:r>
              <a:rPr lang="en-US" sz="1100" dirty="0"/>
              <a:t>Only 6% PE-backed companies and about 5% of those backed by SRI PEs have moderate or high ESG risk exposures (ratings at or below BBB), compared to 8% for non-PE-backed companies</a:t>
            </a:r>
          </a:p>
          <a:p>
            <a:pPr marL="742950" lvl="1" indent="-285750">
              <a:spcAft>
                <a:spcPts val="0"/>
              </a:spcAft>
              <a:buFont typeface="+mj-lt"/>
              <a:buAutoNum type="romanUcPeriod" startAt="4"/>
            </a:pPr>
            <a:r>
              <a:rPr lang="en-US" sz="1100" dirty="0"/>
              <a:t>A smaller share of SRI PE-backed companies have AAA or AA ratings (57% vs 68% for non-SRI PE), but more have A ratings (38% vs 26%)</a:t>
            </a:r>
          </a:p>
          <a:p>
            <a:pPr marL="742950" lvl="1" indent="-285750">
              <a:spcAft>
                <a:spcPts val="0"/>
              </a:spcAft>
              <a:buFont typeface="+mj-lt"/>
              <a:buAutoNum type="romanUcPeriod" startAt="4"/>
            </a:pPr>
            <a:endParaRPr lang="en-US" sz="1100" dirty="0"/>
          </a:p>
          <a:p>
            <a:endParaRPr lang="it-IT" dirty="0"/>
          </a:p>
        </p:txBody>
      </p:sp>
      <p:graphicFrame>
        <p:nvGraphicFramePr>
          <p:cNvPr id="3" name="Tabella 3">
            <a:extLst>
              <a:ext uri="{FF2B5EF4-FFF2-40B4-BE49-F238E27FC236}">
                <a16:creationId xmlns:a16="http://schemas.microsoft.com/office/drawing/2014/main" id="{3BCAE9AA-9832-25B4-A20B-26C008919602}"/>
              </a:ext>
            </a:extLst>
          </p:cNvPr>
          <p:cNvGraphicFramePr>
            <a:graphicFrameLocks noGrp="1"/>
          </p:cNvGraphicFramePr>
          <p:nvPr>
            <p:extLst>
              <p:ext uri="{D42A27DB-BD31-4B8C-83A1-F6EECF244321}">
                <p14:modId xmlns:p14="http://schemas.microsoft.com/office/powerpoint/2010/main" val="2331365593"/>
              </p:ext>
            </p:extLst>
          </p:nvPr>
        </p:nvGraphicFramePr>
        <p:xfrm>
          <a:off x="1904824" y="2712026"/>
          <a:ext cx="5200066" cy="1801495"/>
        </p:xfrm>
        <a:graphic>
          <a:graphicData uri="http://schemas.openxmlformats.org/drawingml/2006/table">
            <a:tbl>
              <a:tblPr>
                <a:tableStyleId>{793D81CF-94F2-401A-BA57-92F5A7B2D0C5}</a:tableStyleId>
              </a:tblPr>
              <a:tblGrid>
                <a:gridCol w="1198608">
                  <a:extLst>
                    <a:ext uri="{9D8B030D-6E8A-4147-A177-3AD203B41FA5}">
                      <a16:colId xmlns:a16="http://schemas.microsoft.com/office/drawing/2014/main" val="2941386374"/>
                    </a:ext>
                  </a:extLst>
                </a:gridCol>
                <a:gridCol w="451383">
                  <a:extLst>
                    <a:ext uri="{9D8B030D-6E8A-4147-A177-3AD203B41FA5}">
                      <a16:colId xmlns:a16="http://schemas.microsoft.com/office/drawing/2014/main" val="1942609133"/>
                    </a:ext>
                  </a:extLst>
                </a:gridCol>
                <a:gridCol w="451383">
                  <a:extLst>
                    <a:ext uri="{9D8B030D-6E8A-4147-A177-3AD203B41FA5}">
                      <a16:colId xmlns:a16="http://schemas.microsoft.com/office/drawing/2014/main" val="2961680073"/>
                    </a:ext>
                  </a:extLst>
                </a:gridCol>
                <a:gridCol w="451383">
                  <a:extLst>
                    <a:ext uri="{9D8B030D-6E8A-4147-A177-3AD203B41FA5}">
                      <a16:colId xmlns:a16="http://schemas.microsoft.com/office/drawing/2014/main" val="689748193"/>
                    </a:ext>
                  </a:extLst>
                </a:gridCol>
                <a:gridCol w="378187">
                  <a:extLst>
                    <a:ext uri="{9D8B030D-6E8A-4147-A177-3AD203B41FA5}">
                      <a16:colId xmlns:a16="http://schemas.microsoft.com/office/drawing/2014/main" val="2871013299"/>
                    </a:ext>
                  </a:extLst>
                </a:gridCol>
                <a:gridCol w="378187">
                  <a:extLst>
                    <a:ext uri="{9D8B030D-6E8A-4147-A177-3AD203B41FA5}">
                      <a16:colId xmlns:a16="http://schemas.microsoft.com/office/drawing/2014/main" val="3121303968"/>
                    </a:ext>
                  </a:extLst>
                </a:gridCol>
                <a:gridCol w="378187">
                  <a:extLst>
                    <a:ext uri="{9D8B030D-6E8A-4147-A177-3AD203B41FA5}">
                      <a16:colId xmlns:a16="http://schemas.microsoft.com/office/drawing/2014/main" val="928294756"/>
                    </a:ext>
                  </a:extLst>
                </a:gridCol>
                <a:gridCol w="378187">
                  <a:extLst>
                    <a:ext uri="{9D8B030D-6E8A-4147-A177-3AD203B41FA5}">
                      <a16:colId xmlns:a16="http://schemas.microsoft.com/office/drawing/2014/main" val="1631618232"/>
                    </a:ext>
                  </a:extLst>
                </a:gridCol>
                <a:gridCol w="378187">
                  <a:extLst>
                    <a:ext uri="{9D8B030D-6E8A-4147-A177-3AD203B41FA5}">
                      <a16:colId xmlns:a16="http://schemas.microsoft.com/office/drawing/2014/main" val="2243766483"/>
                    </a:ext>
                  </a:extLst>
                </a:gridCol>
                <a:gridCol w="378187">
                  <a:extLst>
                    <a:ext uri="{9D8B030D-6E8A-4147-A177-3AD203B41FA5}">
                      <a16:colId xmlns:a16="http://schemas.microsoft.com/office/drawing/2014/main" val="1684936091"/>
                    </a:ext>
                  </a:extLst>
                </a:gridCol>
                <a:gridCol w="378187">
                  <a:extLst>
                    <a:ext uri="{9D8B030D-6E8A-4147-A177-3AD203B41FA5}">
                      <a16:colId xmlns:a16="http://schemas.microsoft.com/office/drawing/2014/main" val="2929197799"/>
                    </a:ext>
                  </a:extLst>
                </a:gridCol>
              </a:tblGrid>
              <a:tr h="0">
                <a:tc>
                  <a:txBody>
                    <a:bodyPr/>
                    <a:lstStyle/>
                    <a:p>
                      <a:pPr algn="l" fontAlgn="b"/>
                      <a:endParaRPr lang="it-ES" sz="1050" b="1" i="0" u="none" strike="noStrike" dirty="0">
                        <a:solidFill>
                          <a:srgbClr val="000000"/>
                        </a:solidFill>
                        <a:effectLst/>
                        <a:latin typeface="+mn-lt"/>
                      </a:endParaRPr>
                    </a:p>
                  </a:txBody>
                  <a:tcPr marL="9525" marR="9525" marT="9525" marB="0" anchor="b"/>
                </a:tc>
                <a:tc gridSpan="10">
                  <a:txBody>
                    <a:bodyPr/>
                    <a:lstStyle/>
                    <a:p>
                      <a:pPr algn="ctr" fontAlgn="b"/>
                      <a:r>
                        <a:rPr lang="it-IT" sz="1050" b="1" i="0" u="none" strike="noStrike" dirty="0">
                          <a:solidFill>
                            <a:srgbClr val="000000"/>
                          </a:solidFill>
                          <a:effectLst/>
                          <a:latin typeface="+mn-lt"/>
                        </a:rPr>
                        <a:t>ESG Risk Exposure</a:t>
                      </a:r>
                    </a:p>
                    <a:p>
                      <a:pPr algn="l" fontAlgn="b"/>
                      <a:r>
                        <a:rPr lang="en-US" sz="1050" dirty="0"/>
                        <a:t>(</a:t>
                      </a:r>
                      <a:r>
                        <a:rPr lang="en-US" sz="1050" dirty="0" err="1"/>
                        <a:t>RepRisk</a:t>
                      </a:r>
                      <a:r>
                        <a:rPr lang="en-US" sz="1050" dirty="0"/>
                        <a:t> ratings combining a company’s own ESG, reputational, and business-conduct risk exposure with that of the countries and sectors in which it operates)</a:t>
                      </a:r>
                      <a:endParaRPr lang="it-IT" sz="1050" b="1" i="0" u="none" strike="noStrike" dirty="0">
                        <a:solidFill>
                          <a:srgbClr val="000000"/>
                        </a:solidFill>
                        <a:effectLst/>
                        <a:latin typeface="+mn-lt"/>
                      </a:endParaRPr>
                    </a:p>
                  </a:txBody>
                  <a:tcPr marL="9525" marR="9525" marT="9525" marB="0" anchor="b">
                    <a:noFill/>
                  </a:tcPr>
                </a:tc>
                <a:tc hMerge="1">
                  <a:txBody>
                    <a:bodyPr/>
                    <a:lstStyle/>
                    <a:p>
                      <a:endParaRPr lang="it-IT"/>
                    </a:p>
                  </a:txBody>
                  <a:tcPr/>
                </a:tc>
                <a:tc hMerge="1">
                  <a:txBody>
                    <a:bodyPr/>
                    <a:lstStyle/>
                    <a:p>
                      <a:endParaRPr lang="it-IT"/>
                    </a:p>
                  </a:txBody>
                  <a:tcPr/>
                </a:tc>
                <a:tc hMerge="1">
                  <a:txBody>
                    <a:bodyPr/>
                    <a:lstStyle/>
                    <a:p>
                      <a:pPr algn="ctr" fontAlgn="b"/>
                      <a:endParaRPr lang="it-IT" sz="1050" b="1" i="0" u="none" strike="noStrike" dirty="0">
                        <a:solidFill>
                          <a:srgbClr val="000000"/>
                        </a:solidFill>
                        <a:effectLst/>
                        <a:latin typeface="+mn-lt"/>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pPr algn="ctr" fontAlgn="b"/>
                      <a:endParaRPr lang="it-IT" sz="1050" b="1" i="0" u="none" strike="noStrike" dirty="0">
                        <a:solidFill>
                          <a:srgbClr val="000000"/>
                        </a:solidFill>
                        <a:effectLst/>
                        <a:latin typeface="+mn-lt"/>
                      </a:endParaRPr>
                    </a:p>
                  </a:txBody>
                  <a:tcPr marL="9525" marR="9525" marT="9525" marB="0" anchor="b">
                    <a:solidFill>
                      <a:schemeClr val="bg1">
                        <a:lumMod val="95000"/>
                      </a:schemeClr>
                    </a:solidFill>
                  </a:tcPr>
                </a:tc>
                <a:tc hMerge="1">
                  <a:txBody>
                    <a:bodyPr/>
                    <a:lstStyle/>
                    <a:p>
                      <a:endParaRPr lang="it-IT"/>
                    </a:p>
                  </a:txBody>
                  <a:tcPr/>
                </a:tc>
                <a:tc hMerge="1">
                  <a:txBody>
                    <a:bodyPr/>
                    <a:lstStyle/>
                    <a:p>
                      <a:endParaRPr lang="it-IT"/>
                    </a:p>
                  </a:txBody>
                  <a:tcPr/>
                </a:tc>
                <a:tc hMerge="1">
                  <a:txBody>
                    <a:bodyPr/>
                    <a:lstStyle/>
                    <a:p>
                      <a:pPr algn="ctr" fontAlgn="b"/>
                      <a:endParaRPr lang="it-IT" sz="105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249835640"/>
                  </a:ext>
                </a:extLst>
              </a:tr>
              <a:tr h="0">
                <a:tc>
                  <a:txBody>
                    <a:bodyPr/>
                    <a:lstStyle/>
                    <a:p>
                      <a:pPr algn="l" fontAlgn="b"/>
                      <a:endParaRPr lang="it-ES" sz="1050" b="1" i="0" u="none" strike="noStrike" dirty="0">
                        <a:solidFill>
                          <a:srgbClr val="000000"/>
                        </a:solidFill>
                        <a:effectLst/>
                        <a:latin typeface="+mn-lt"/>
                      </a:endParaRPr>
                    </a:p>
                  </a:txBody>
                  <a:tcPr marL="9525" marR="9525" marT="9525" marB="0" anchor="b"/>
                </a:tc>
                <a:tc gridSpan="3">
                  <a:txBody>
                    <a:bodyPr/>
                    <a:lstStyle/>
                    <a:p>
                      <a:pPr algn="ctr" fontAlgn="b"/>
                      <a:r>
                        <a:rPr lang="it-IT" sz="1050" b="1" i="0" u="none" strike="noStrike" dirty="0">
                          <a:solidFill>
                            <a:srgbClr val="000000"/>
                          </a:solidFill>
                          <a:effectLst/>
                          <a:latin typeface="+mn-lt"/>
                        </a:rPr>
                        <a:t>Low</a:t>
                      </a:r>
                    </a:p>
                  </a:txBody>
                  <a:tcPr marL="9525" marR="9525" marT="9525" marB="0" anchor="b">
                    <a:noFill/>
                  </a:tcPr>
                </a:tc>
                <a:tc hMerge="1">
                  <a:txBody>
                    <a:bodyPr/>
                    <a:lstStyle/>
                    <a:p>
                      <a:pPr algn="ctr" fontAlgn="b"/>
                      <a:endParaRPr lang="it-IT" sz="1000" b="1" i="0" u="none" strike="noStrike" dirty="0">
                        <a:solidFill>
                          <a:srgbClr val="000000"/>
                        </a:solidFill>
                        <a:effectLst/>
                        <a:latin typeface="+mn-lt"/>
                      </a:endParaRPr>
                    </a:p>
                  </a:txBody>
                  <a:tcPr marL="9525" marR="9525" marT="9525" marB="0" anchor="b"/>
                </a:tc>
                <a:tc hMerge="1">
                  <a:txBody>
                    <a:bodyPr/>
                    <a:lstStyle/>
                    <a:p>
                      <a:pPr algn="ctr" fontAlgn="b"/>
                      <a:endParaRPr lang="it-IT" sz="1000" b="1" i="0" u="none" strike="noStrike" dirty="0">
                        <a:solidFill>
                          <a:srgbClr val="000000"/>
                        </a:solidFill>
                        <a:effectLst/>
                        <a:latin typeface="+mn-lt"/>
                      </a:endParaRPr>
                    </a:p>
                  </a:txBody>
                  <a:tcPr marL="9525" marR="9525" marT="9525" marB="0" anchor="b"/>
                </a:tc>
                <a:tc gridSpan="3">
                  <a:txBody>
                    <a:bodyPr/>
                    <a:lstStyle/>
                    <a:p>
                      <a:pPr algn="ctr" fontAlgn="b"/>
                      <a:r>
                        <a:rPr lang="it-IT" sz="1050" b="1" i="0" u="none" strike="noStrike" dirty="0">
                          <a:solidFill>
                            <a:srgbClr val="000000"/>
                          </a:solidFill>
                          <a:effectLst/>
                          <a:latin typeface="+mn-lt"/>
                        </a:rPr>
                        <a:t>Moderate</a:t>
                      </a:r>
                    </a:p>
                  </a:txBody>
                  <a:tcPr marL="9525" marR="9525" marT="9525" marB="0" anchor="b">
                    <a:noFill/>
                  </a:tcPr>
                </a:tc>
                <a:tc hMerge="1">
                  <a:txBody>
                    <a:bodyPr/>
                    <a:lstStyle/>
                    <a:p>
                      <a:pPr algn="ctr" fontAlgn="b"/>
                      <a:endParaRPr lang="it-IT" sz="1000" b="1" i="0" u="none" strike="noStrike" dirty="0">
                        <a:solidFill>
                          <a:srgbClr val="000000"/>
                        </a:solidFill>
                        <a:effectLst/>
                        <a:latin typeface="+mn-lt"/>
                      </a:endParaRPr>
                    </a:p>
                  </a:txBody>
                  <a:tcPr marL="9525" marR="9525" marT="9525" marB="0" anchor="b"/>
                </a:tc>
                <a:tc hMerge="1">
                  <a:txBody>
                    <a:bodyPr/>
                    <a:lstStyle/>
                    <a:p>
                      <a:pPr algn="ctr" fontAlgn="b"/>
                      <a:endParaRPr lang="it-IT" sz="1000" b="1" i="0" u="none" strike="noStrike" dirty="0">
                        <a:solidFill>
                          <a:srgbClr val="000000"/>
                        </a:solidFill>
                        <a:effectLst/>
                        <a:latin typeface="+mn-lt"/>
                      </a:endParaRPr>
                    </a:p>
                  </a:txBody>
                  <a:tcPr marL="9525" marR="9525" marT="9525" marB="0" anchor="b"/>
                </a:tc>
                <a:tc gridSpan="3">
                  <a:txBody>
                    <a:bodyPr/>
                    <a:lstStyle/>
                    <a:p>
                      <a:pPr algn="ctr" fontAlgn="b"/>
                      <a:r>
                        <a:rPr lang="it-IT" sz="1050" b="1" i="0" u="none" strike="noStrike" dirty="0">
                          <a:solidFill>
                            <a:srgbClr val="000000"/>
                          </a:solidFill>
                          <a:effectLst/>
                          <a:latin typeface="+mn-lt"/>
                        </a:rPr>
                        <a:t>High</a:t>
                      </a:r>
                    </a:p>
                  </a:txBody>
                  <a:tcPr marL="9525" marR="9525" marT="9525" marB="0" anchor="b">
                    <a:noFill/>
                  </a:tcPr>
                </a:tc>
                <a:tc hMerge="1">
                  <a:txBody>
                    <a:bodyPr/>
                    <a:lstStyle/>
                    <a:p>
                      <a:pPr algn="ctr" fontAlgn="b"/>
                      <a:endParaRPr lang="it-IT" sz="1000" b="1" i="0" u="none" strike="noStrike" dirty="0">
                        <a:solidFill>
                          <a:srgbClr val="000000"/>
                        </a:solidFill>
                        <a:effectLst/>
                        <a:latin typeface="+mn-lt"/>
                      </a:endParaRPr>
                    </a:p>
                  </a:txBody>
                  <a:tcPr marL="9525" marR="9525" marT="9525" marB="0" anchor="b"/>
                </a:tc>
                <a:tc hMerge="1">
                  <a:txBody>
                    <a:bodyPr/>
                    <a:lstStyle/>
                    <a:p>
                      <a:pPr algn="ctr" fontAlgn="b"/>
                      <a:endParaRPr lang="it-IT" sz="1000" b="1" i="0" u="none" strike="noStrike" dirty="0">
                        <a:solidFill>
                          <a:srgbClr val="000000"/>
                        </a:solidFill>
                        <a:effectLst/>
                        <a:latin typeface="+mn-lt"/>
                      </a:endParaRPr>
                    </a:p>
                  </a:txBody>
                  <a:tcPr marL="9525" marR="9525" marT="9525" marB="0" anchor="b"/>
                </a:tc>
                <a:tc>
                  <a:txBody>
                    <a:bodyPr/>
                    <a:lstStyle/>
                    <a:p>
                      <a:pPr algn="ctr" fontAlgn="b"/>
                      <a:endParaRPr lang="it-IT" sz="1050" b="1" i="0" u="none" strike="noStrike" dirty="0">
                        <a:solidFill>
                          <a:srgbClr val="000000"/>
                        </a:solidFill>
                        <a:effectLst/>
                        <a:latin typeface="+mn-lt"/>
                      </a:endParaRPr>
                    </a:p>
                  </a:txBody>
                  <a:tcPr marL="9525" marR="9525" marT="9525" marB="0" anchor="b">
                    <a:noFill/>
                  </a:tcPr>
                </a:tc>
                <a:extLst>
                  <a:ext uri="{0D108BD9-81ED-4DB2-BD59-A6C34878D82A}">
                    <a16:rowId xmlns:a16="http://schemas.microsoft.com/office/drawing/2014/main" val="283890249"/>
                  </a:ext>
                </a:extLst>
              </a:tr>
              <a:tr h="113703">
                <a:tc>
                  <a:txBody>
                    <a:bodyPr/>
                    <a:lstStyle/>
                    <a:p>
                      <a:pPr algn="l" fontAlgn="b"/>
                      <a:endParaRPr lang="it-ES" sz="1050" b="1" i="0" u="none" strike="noStrike" dirty="0">
                        <a:solidFill>
                          <a:srgbClr val="000000"/>
                        </a:solidFill>
                        <a:effectLst/>
                        <a:latin typeface="+mn-lt"/>
                      </a:endParaRPr>
                    </a:p>
                  </a:txBody>
                  <a:tcPr marL="9525" marR="9525" marT="9525" marB="0" anchor="b"/>
                </a:tc>
                <a:tc>
                  <a:txBody>
                    <a:bodyPr/>
                    <a:lstStyle/>
                    <a:p>
                      <a:pPr algn="ctr" fontAlgn="b"/>
                      <a:r>
                        <a:rPr lang="it-IT" sz="1050" b="1" u="none" strike="noStrike" dirty="0">
                          <a:effectLst/>
                        </a:rPr>
                        <a:t>AAA</a:t>
                      </a:r>
                      <a:endParaRPr lang="it-IT" sz="1050" b="1"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ctr" fontAlgn="b"/>
                      <a:r>
                        <a:rPr lang="it-IT" sz="1050" b="1" u="none" strike="noStrike" dirty="0">
                          <a:effectLst/>
                        </a:rPr>
                        <a:t>AA</a:t>
                      </a:r>
                      <a:endParaRPr lang="it-IT" sz="1050" b="1"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ctr" fontAlgn="b"/>
                      <a:r>
                        <a:rPr lang="it-IT" sz="1050" b="1" u="none" strike="noStrike" dirty="0">
                          <a:effectLst/>
                        </a:rPr>
                        <a:t>A</a:t>
                      </a:r>
                      <a:endParaRPr lang="it-IT" sz="1050" b="1"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ctr" fontAlgn="b"/>
                      <a:r>
                        <a:rPr lang="it-IT" sz="1050" b="1" u="none" strike="noStrike" dirty="0">
                          <a:effectLst/>
                        </a:rPr>
                        <a:t>BBB</a:t>
                      </a:r>
                      <a:endParaRPr lang="it-IT" sz="1050" b="1" i="0" u="none" strike="noStrike" dirty="0">
                        <a:solidFill>
                          <a:srgbClr val="000000"/>
                        </a:solidFill>
                        <a:effectLst/>
                        <a:latin typeface="+mn-lt"/>
                      </a:endParaRPr>
                    </a:p>
                  </a:txBody>
                  <a:tcPr marL="9525" marR="9525" marT="9525" marB="0" anchor="b"/>
                </a:tc>
                <a:tc>
                  <a:txBody>
                    <a:bodyPr/>
                    <a:lstStyle/>
                    <a:p>
                      <a:pPr algn="ctr" fontAlgn="b"/>
                      <a:r>
                        <a:rPr lang="it-IT" sz="1050" b="1" u="none" strike="noStrike" dirty="0">
                          <a:effectLst/>
                        </a:rPr>
                        <a:t>BB</a:t>
                      </a:r>
                      <a:endParaRPr lang="it-IT" sz="1050" b="1" i="0" u="none" strike="noStrike" dirty="0">
                        <a:solidFill>
                          <a:srgbClr val="000000"/>
                        </a:solidFill>
                        <a:effectLst/>
                        <a:latin typeface="+mn-lt"/>
                      </a:endParaRPr>
                    </a:p>
                  </a:txBody>
                  <a:tcPr marL="9525" marR="9525" marT="9525" marB="0" anchor="b"/>
                </a:tc>
                <a:tc>
                  <a:txBody>
                    <a:bodyPr/>
                    <a:lstStyle/>
                    <a:p>
                      <a:pPr algn="ctr" fontAlgn="b"/>
                      <a:r>
                        <a:rPr lang="it-IT" sz="1050" b="1" u="none" strike="noStrike" dirty="0">
                          <a:effectLst/>
                        </a:rPr>
                        <a:t>B</a:t>
                      </a:r>
                      <a:endParaRPr lang="it-IT" sz="1050" b="1" i="0" u="none" strike="noStrike" dirty="0">
                        <a:solidFill>
                          <a:srgbClr val="000000"/>
                        </a:solidFill>
                        <a:effectLst/>
                        <a:latin typeface="+mn-lt"/>
                      </a:endParaRPr>
                    </a:p>
                  </a:txBody>
                  <a:tcPr marL="9525" marR="9525" marT="9525" marB="0" anchor="b"/>
                </a:tc>
                <a:tc>
                  <a:txBody>
                    <a:bodyPr/>
                    <a:lstStyle/>
                    <a:p>
                      <a:pPr algn="ctr" fontAlgn="b"/>
                      <a:r>
                        <a:rPr lang="it-IT" sz="1050" b="1" u="none" strike="noStrike" dirty="0">
                          <a:effectLst/>
                        </a:rPr>
                        <a:t>CCC</a:t>
                      </a:r>
                      <a:endParaRPr lang="it-IT" sz="1050" b="1"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ctr" fontAlgn="b"/>
                      <a:r>
                        <a:rPr lang="it-IT" sz="1050" b="1" u="none" strike="noStrike" dirty="0">
                          <a:effectLst/>
                        </a:rPr>
                        <a:t>CC</a:t>
                      </a:r>
                      <a:endParaRPr lang="it-IT" sz="1050" b="1"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ctr" fontAlgn="b"/>
                      <a:r>
                        <a:rPr lang="it-IT" sz="1050" b="1" i="0" u="none" strike="noStrike" dirty="0">
                          <a:solidFill>
                            <a:srgbClr val="000000"/>
                          </a:solidFill>
                          <a:effectLst/>
                          <a:latin typeface="+mn-lt"/>
                        </a:rPr>
                        <a:t>C</a:t>
                      </a:r>
                    </a:p>
                  </a:txBody>
                  <a:tcPr marL="9525" marR="9525" marT="9525" marB="0" anchor="b">
                    <a:solidFill>
                      <a:schemeClr val="bg1">
                        <a:lumMod val="95000"/>
                      </a:schemeClr>
                    </a:solidFill>
                  </a:tcPr>
                </a:tc>
                <a:tc>
                  <a:txBody>
                    <a:bodyPr/>
                    <a:lstStyle/>
                    <a:p>
                      <a:pPr algn="ctr" fontAlgn="b"/>
                      <a:r>
                        <a:rPr lang="it-IT" sz="1050" b="1" i="0" u="none" strike="noStrike" dirty="0">
                          <a:solidFill>
                            <a:srgbClr val="000000"/>
                          </a:solidFill>
                          <a:effectLst/>
                          <a:latin typeface="+mn-lt"/>
                        </a:rPr>
                        <a:t>D</a:t>
                      </a:r>
                    </a:p>
                  </a:txBody>
                  <a:tcPr marL="9525" marR="9525" marT="9525" marB="0" anchor="b"/>
                </a:tc>
                <a:extLst>
                  <a:ext uri="{0D108BD9-81ED-4DB2-BD59-A6C34878D82A}">
                    <a16:rowId xmlns:a16="http://schemas.microsoft.com/office/drawing/2014/main" val="2246109476"/>
                  </a:ext>
                </a:extLst>
              </a:tr>
              <a:tr h="203200">
                <a:tc>
                  <a:txBody>
                    <a:bodyPr/>
                    <a:lstStyle/>
                    <a:p>
                      <a:pPr algn="l" fontAlgn="b"/>
                      <a:r>
                        <a:rPr lang="it-IT" sz="1050" u="none" strike="noStrike" dirty="0">
                          <a:effectLst/>
                        </a:rPr>
                        <a:t>Overall </a:t>
                      </a:r>
                      <a:endParaRPr lang="it-IT" sz="1050" b="1" i="0" u="none" strike="noStrike" dirty="0">
                        <a:solidFill>
                          <a:srgbClr val="000000"/>
                        </a:solidFill>
                        <a:effectLst/>
                        <a:latin typeface="+mn-lt"/>
                      </a:endParaRPr>
                    </a:p>
                  </a:txBody>
                  <a:tcPr marL="9525" marR="9525" marT="9525" marB="0" anchor="b"/>
                </a:tc>
                <a:tc>
                  <a:txBody>
                    <a:bodyPr/>
                    <a:lstStyle/>
                    <a:p>
                      <a:pPr algn="ctr" fontAlgn="b"/>
                      <a:r>
                        <a:rPr lang="es-ES" sz="1050" b="0" i="0" u="none" strike="noStrike" dirty="0">
                          <a:solidFill>
                            <a:srgbClr val="000000"/>
                          </a:solidFill>
                          <a:effectLst/>
                          <a:latin typeface="+mn-lt"/>
                        </a:rPr>
                        <a:t>9%</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5</a:t>
                      </a:r>
                      <a:r>
                        <a:rPr lang="es-ES" sz="1050" b="0" i="0" u="none" strike="noStrike" dirty="0">
                          <a:solidFill>
                            <a:srgbClr val="000000"/>
                          </a:solidFill>
                          <a:effectLst/>
                          <a:latin typeface="+mn-lt"/>
                        </a:rPr>
                        <a:t>9%</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25</a:t>
                      </a:r>
                      <a:r>
                        <a:rPr lang="es-ES" sz="1050" b="0" i="0" u="none" strike="noStrike" dirty="0">
                          <a:solidFill>
                            <a:srgbClr val="000000"/>
                          </a:solidFill>
                          <a:effectLst/>
                          <a:latin typeface="+mn-lt"/>
                        </a:rPr>
                        <a:t>%</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es-ES" sz="1050" b="0" i="0" u="none" strike="noStrike" dirty="0">
                          <a:solidFill>
                            <a:srgbClr val="000000"/>
                          </a:solidFill>
                          <a:effectLst/>
                          <a:latin typeface="+mn-lt"/>
                        </a:rPr>
                        <a:t>6%</a:t>
                      </a:r>
                      <a:endParaRPr lang="it-ES" sz="1050" b="0" i="0" u="none" strike="noStrike" dirty="0">
                        <a:solidFill>
                          <a:srgbClr val="000000"/>
                        </a:solidFill>
                        <a:effectLst/>
                        <a:latin typeface="+mn-lt"/>
                      </a:endParaRPr>
                    </a:p>
                  </a:txBody>
                  <a:tcPr marL="9525" marR="9525" marT="9525" marB="0" anchor="ctr"/>
                </a:tc>
                <a:tc>
                  <a:txBody>
                    <a:bodyPr/>
                    <a:lstStyle/>
                    <a:p>
                      <a:pPr algn="ctr" fontAlgn="b"/>
                      <a:r>
                        <a:rPr lang="it-ES" sz="1050" u="none" strike="noStrike" dirty="0">
                          <a:effectLst/>
                        </a:rPr>
                        <a:t>1</a:t>
                      </a:r>
                      <a:r>
                        <a:rPr lang="es-ES" sz="1050" u="none" strike="noStrike" dirty="0">
                          <a:effectLst/>
                        </a:rPr>
                        <a:t>%</a:t>
                      </a:r>
                      <a:endParaRPr lang="it-ES" sz="1050" b="0" i="0" u="none" strike="noStrike" dirty="0">
                        <a:solidFill>
                          <a:srgbClr val="000000"/>
                        </a:solidFill>
                        <a:effectLst/>
                        <a:latin typeface="+mn-lt"/>
                      </a:endParaRPr>
                    </a:p>
                  </a:txBody>
                  <a:tcPr marL="9525" marR="9525" marT="9525" marB="0" anchor="ct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0743997"/>
                  </a:ext>
                </a:extLst>
              </a:tr>
              <a:tr h="203200">
                <a:tc>
                  <a:txBody>
                    <a:bodyPr/>
                    <a:lstStyle/>
                    <a:p>
                      <a:pPr algn="l" fontAlgn="b"/>
                      <a:r>
                        <a:rPr lang="it-IT" sz="1050" u="none" strike="noStrike" dirty="0">
                          <a:effectLst/>
                        </a:rPr>
                        <a:t>Non-PE-Backed </a:t>
                      </a:r>
                      <a:endParaRPr lang="it-IT" sz="1050" b="1" i="0" u="none" strike="noStrike" dirty="0">
                        <a:solidFill>
                          <a:srgbClr val="000000"/>
                        </a:solidFill>
                        <a:effectLst/>
                        <a:latin typeface="+mn-lt"/>
                      </a:endParaRPr>
                    </a:p>
                  </a:txBody>
                  <a:tcPr marL="9525" marR="9525" marT="9525" marB="0" anchor="b"/>
                </a:tc>
                <a:tc>
                  <a:txBody>
                    <a:bodyPr/>
                    <a:lstStyle/>
                    <a:p>
                      <a:pPr algn="ctr" fontAlgn="b"/>
                      <a:r>
                        <a:rPr lang="es-ES" sz="1050" b="0" i="0" u="none" strike="noStrike" dirty="0">
                          <a:solidFill>
                            <a:srgbClr val="000000"/>
                          </a:solidFill>
                          <a:effectLst/>
                          <a:latin typeface="+mn-lt"/>
                        </a:rPr>
                        <a:t>9%</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5</a:t>
                      </a:r>
                      <a:r>
                        <a:rPr lang="es-ES" sz="1050" b="0" i="0" u="none" strike="noStrike" dirty="0">
                          <a:solidFill>
                            <a:srgbClr val="000000"/>
                          </a:solidFill>
                          <a:effectLst/>
                          <a:latin typeface="+mn-lt"/>
                        </a:rPr>
                        <a:t>9%</a:t>
                      </a: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25</a:t>
                      </a:r>
                      <a:r>
                        <a:rPr lang="es-ES" sz="1050" b="0" i="0" u="none" strike="noStrike" dirty="0">
                          <a:solidFill>
                            <a:srgbClr val="000000"/>
                          </a:solidFill>
                          <a:effectLst/>
                          <a:latin typeface="+mn-lt"/>
                        </a:rPr>
                        <a:t>%</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es-ES" sz="1050" b="0" i="0" u="none" strike="noStrike" dirty="0">
                          <a:solidFill>
                            <a:srgbClr val="000000"/>
                          </a:solidFill>
                          <a:effectLst/>
                          <a:latin typeface="+mn-lt"/>
                        </a:rPr>
                        <a:t>6%</a:t>
                      </a:r>
                      <a:endParaRPr lang="it-ES" sz="1050" b="0" i="0" u="none" strike="noStrike" dirty="0">
                        <a:solidFill>
                          <a:srgbClr val="000000"/>
                        </a:solidFill>
                        <a:effectLst/>
                        <a:latin typeface="+mn-lt"/>
                      </a:endParaRPr>
                    </a:p>
                  </a:txBody>
                  <a:tcPr marL="9525" marR="9525" marT="9525" marB="0" anchor="ctr"/>
                </a:tc>
                <a:tc>
                  <a:txBody>
                    <a:bodyPr/>
                    <a:lstStyle/>
                    <a:p>
                      <a:pPr algn="ctr" fontAlgn="b"/>
                      <a:r>
                        <a:rPr lang="it-ES" sz="1050" b="0" i="0" u="none" strike="noStrike" dirty="0">
                          <a:solidFill>
                            <a:srgbClr val="000000"/>
                          </a:solidFill>
                          <a:effectLst/>
                          <a:latin typeface="+mn-lt"/>
                        </a:rPr>
                        <a:t>1</a:t>
                      </a:r>
                      <a:r>
                        <a:rPr lang="es-ES" sz="1050" b="0" i="0" u="none" strike="noStrike" dirty="0">
                          <a:solidFill>
                            <a:srgbClr val="000000"/>
                          </a:solidFill>
                          <a:effectLst/>
                          <a:latin typeface="+mn-lt"/>
                        </a:rPr>
                        <a:t>%</a:t>
                      </a:r>
                      <a:endParaRPr lang="it-ES" sz="1050" b="0" i="0" u="none" strike="noStrike" dirty="0">
                        <a:solidFill>
                          <a:srgbClr val="000000"/>
                        </a:solidFill>
                        <a:effectLst/>
                        <a:latin typeface="+mn-lt"/>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a:t>
                      </a: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4009310264"/>
                  </a:ext>
                </a:extLst>
              </a:tr>
              <a:tr h="203200">
                <a:tc>
                  <a:txBody>
                    <a:bodyPr/>
                    <a:lstStyle/>
                    <a:p>
                      <a:pPr algn="l" fontAlgn="b"/>
                      <a:r>
                        <a:rPr lang="it-IT" sz="1050" u="none" strike="noStrike" dirty="0">
                          <a:effectLst/>
                        </a:rPr>
                        <a:t>PE-Backed </a:t>
                      </a:r>
                      <a:endParaRPr lang="it-IT" sz="1050" b="1" i="0" u="none" strike="noStrike" dirty="0">
                        <a:solidFill>
                          <a:srgbClr val="000000"/>
                        </a:solidFill>
                        <a:effectLst/>
                        <a:latin typeface="+mn-lt"/>
                      </a:endParaRPr>
                    </a:p>
                  </a:txBody>
                  <a:tcPr marL="9525" marR="9525" marT="9525" marB="0" anchor="b"/>
                </a:tc>
                <a:tc>
                  <a:txBody>
                    <a:bodyPr/>
                    <a:lstStyle/>
                    <a:p>
                      <a:pPr algn="ctr" fontAlgn="b"/>
                      <a:r>
                        <a:rPr lang="it-ES" sz="1050" b="0" i="0" u="none" strike="noStrike" dirty="0">
                          <a:solidFill>
                            <a:srgbClr val="000000"/>
                          </a:solidFill>
                          <a:effectLst/>
                          <a:latin typeface="+mn-lt"/>
                        </a:rPr>
                        <a:t>9</a:t>
                      </a:r>
                      <a:r>
                        <a:rPr lang="es-ES" sz="1050" b="0" i="0" u="none" strike="noStrike" dirty="0">
                          <a:solidFill>
                            <a:srgbClr val="000000"/>
                          </a:solidFill>
                          <a:effectLst/>
                          <a:latin typeface="+mn-lt"/>
                        </a:rPr>
                        <a:t>%</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5</a:t>
                      </a:r>
                      <a:r>
                        <a:rPr lang="es-ES" sz="1050" b="0" i="0" u="none" strike="noStrike" dirty="0">
                          <a:solidFill>
                            <a:srgbClr val="000000"/>
                          </a:solidFill>
                          <a:effectLst/>
                          <a:latin typeface="+mn-lt"/>
                        </a:rPr>
                        <a:t>9%</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2</a:t>
                      </a:r>
                      <a:r>
                        <a:rPr lang="es-ES" sz="1050" b="0" i="0" u="none" strike="noStrike" dirty="0">
                          <a:solidFill>
                            <a:srgbClr val="000000"/>
                          </a:solidFill>
                          <a:effectLst/>
                          <a:latin typeface="+mn-lt"/>
                        </a:rPr>
                        <a:t>6%</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4</a:t>
                      </a:r>
                      <a:r>
                        <a:rPr lang="es-ES" sz="1050" b="0" i="0" u="none" strike="noStrike" dirty="0">
                          <a:solidFill>
                            <a:srgbClr val="000000"/>
                          </a:solidFill>
                          <a:effectLst/>
                          <a:latin typeface="+mn-lt"/>
                        </a:rPr>
                        <a:t>%</a:t>
                      </a:r>
                      <a:endParaRPr lang="it-ES" sz="1050" b="0" i="0" u="none" strike="noStrike" dirty="0">
                        <a:solidFill>
                          <a:srgbClr val="000000"/>
                        </a:solidFill>
                        <a:effectLst/>
                        <a:latin typeface="+mn-lt"/>
                      </a:endParaRPr>
                    </a:p>
                  </a:txBody>
                  <a:tcPr marL="9525" marR="9525" marT="9525" marB="0" anchor="ctr"/>
                </a:tc>
                <a:tc>
                  <a:txBody>
                    <a:bodyPr/>
                    <a:lstStyle/>
                    <a:p>
                      <a:pPr algn="ctr" fontAlgn="b"/>
                      <a:r>
                        <a:rPr lang="it-ES" sz="1050" b="0" i="0" u="none" strike="noStrike" dirty="0">
                          <a:solidFill>
                            <a:srgbClr val="000000"/>
                          </a:solidFill>
                          <a:effectLst/>
                          <a:latin typeface="+mn-lt"/>
                        </a:rPr>
                        <a:t>1</a:t>
                      </a:r>
                      <a:r>
                        <a:rPr lang="es-ES" sz="1050" b="0" i="0" u="none" strike="noStrike" dirty="0">
                          <a:solidFill>
                            <a:srgbClr val="000000"/>
                          </a:solidFill>
                          <a:effectLst/>
                          <a:latin typeface="+mn-lt"/>
                        </a:rPr>
                        <a:t>%</a:t>
                      </a:r>
                      <a:endParaRPr lang="it-ES" sz="1050" b="0" i="0" u="none" strike="noStrike" dirty="0">
                        <a:solidFill>
                          <a:srgbClr val="000000"/>
                        </a:solidFill>
                        <a:effectLst/>
                        <a:latin typeface="+mn-lt"/>
                      </a:endParaRPr>
                    </a:p>
                  </a:txBody>
                  <a:tcPr marL="9525" marR="9525" marT="9525" marB="0" anchor="ct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562637373"/>
                  </a:ext>
                </a:extLst>
              </a:tr>
              <a:tr h="203200">
                <a:tc>
                  <a:txBody>
                    <a:bodyPr/>
                    <a:lstStyle/>
                    <a:p>
                      <a:pPr algn="l" fontAlgn="b"/>
                      <a:r>
                        <a:rPr lang="it-IT" sz="1050" b="0" i="0" u="none" strike="noStrike" dirty="0">
                          <a:solidFill>
                            <a:srgbClr val="000000"/>
                          </a:solidFill>
                          <a:effectLst/>
                          <a:latin typeface="+mn-lt"/>
                        </a:rPr>
                        <a:t>SRI PE-Backed </a:t>
                      </a:r>
                    </a:p>
                  </a:txBody>
                  <a:tcPr marL="9525" marR="9525" marT="9525" marB="0" anchor="b"/>
                </a:tc>
                <a:tc>
                  <a:txBody>
                    <a:bodyPr/>
                    <a:lstStyle/>
                    <a:p>
                      <a:pPr algn="ctr" fontAlgn="b"/>
                      <a:r>
                        <a:rPr lang="it-ES" sz="1050" b="0" i="0" u="none" strike="noStrike" dirty="0">
                          <a:solidFill>
                            <a:srgbClr val="000000"/>
                          </a:solidFill>
                          <a:effectLst/>
                          <a:latin typeface="+mn-lt"/>
                        </a:rPr>
                        <a:t>5</a:t>
                      </a:r>
                      <a:r>
                        <a:rPr lang="es-ES" sz="1050" b="0" i="0" u="none" strike="noStrike" dirty="0">
                          <a:solidFill>
                            <a:srgbClr val="000000"/>
                          </a:solidFill>
                          <a:effectLst/>
                          <a:latin typeface="+mn-lt"/>
                        </a:rPr>
                        <a:t>%</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5</a:t>
                      </a:r>
                      <a:r>
                        <a:rPr lang="es-ES" sz="1050" b="0" i="0" u="none" strike="noStrike" dirty="0">
                          <a:solidFill>
                            <a:srgbClr val="000000"/>
                          </a:solidFill>
                          <a:effectLst/>
                          <a:latin typeface="+mn-lt"/>
                        </a:rPr>
                        <a:t>2%</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3</a:t>
                      </a:r>
                      <a:r>
                        <a:rPr lang="es-ES" sz="1050" b="0" i="0" u="none" strike="noStrike" dirty="0">
                          <a:solidFill>
                            <a:srgbClr val="000000"/>
                          </a:solidFill>
                          <a:effectLst/>
                          <a:latin typeface="+mn-lt"/>
                        </a:rPr>
                        <a:t>8%</a:t>
                      </a:r>
                      <a:endParaRPr lang="it-ES" sz="1050" b="0"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ctr" fontAlgn="b"/>
                      <a:r>
                        <a:rPr lang="es-ES" sz="1050" b="0" i="0" u="none" strike="noStrike" dirty="0">
                          <a:solidFill>
                            <a:srgbClr val="000000"/>
                          </a:solidFill>
                          <a:effectLst/>
                          <a:latin typeface="+mn-lt"/>
                        </a:rPr>
                        <a:t>3%</a:t>
                      </a:r>
                      <a:endParaRPr lang="it-ES" sz="1050" b="0" i="0" u="none" strike="noStrike" dirty="0">
                        <a:solidFill>
                          <a:srgbClr val="000000"/>
                        </a:solidFill>
                        <a:effectLst/>
                        <a:latin typeface="+mn-lt"/>
                      </a:endParaRPr>
                    </a:p>
                  </a:txBody>
                  <a:tcPr marL="9525" marR="9525" marT="9525" marB="0" anchor="ctr"/>
                </a:tc>
                <a:tc>
                  <a:txBody>
                    <a:bodyPr/>
                    <a:lstStyle/>
                    <a:p>
                      <a:pPr algn="ctr" fontAlgn="b"/>
                      <a:r>
                        <a:rPr lang="it-ES" sz="1050" b="0" i="0" u="none" strike="noStrike" dirty="0">
                          <a:solidFill>
                            <a:srgbClr val="000000"/>
                          </a:solidFill>
                          <a:effectLst/>
                          <a:latin typeface="+mn-lt"/>
                        </a:rPr>
                        <a:t>1</a:t>
                      </a:r>
                      <a:r>
                        <a:rPr lang="es-ES" sz="1050" b="0" i="0" u="none" strike="noStrike" dirty="0">
                          <a:solidFill>
                            <a:srgbClr val="000000"/>
                          </a:solidFill>
                          <a:effectLst/>
                          <a:latin typeface="+mn-lt"/>
                        </a:rPr>
                        <a:t>%</a:t>
                      </a:r>
                      <a:endParaRPr lang="it-ES" sz="1050" b="0" i="0" u="none" strike="noStrike" dirty="0">
                        <a:solidFill>
                          <a:srgbClr val="000000"/>
                        </a:solidFill>
                        <a:effectLst/>
                        <a:latin typeface="+mn-lt"/>
                      </a:endParaRPr>
                    </a:p>
                  </a:txBody>
                  <a:tcPr marL="9525" marR="9525" marT="9525" marB="0" anchor="ctr"/>
                </a:tc>
                <a:tc>
                  <a:txBody>
                    <a:bodyPr/>
                    <a:lstStyle/>
                    <a:p>
                      <a:pPr algn="ctr" fontAlgn="b"/>
                      <a:r>
                        <a:rPr lang="es-ES" sz="1050" b="0" i="0" u="none" strike="noStrike" dirty="0">
                          <a:solidFill>
                            <a:srgbClr val="000000"/>
                          </a:solidFill>
                          <a:effectLst/>
                          <a:latin typeface="+mn-lt"/>
                        </a:rPr>
                        <a:t>&lt;1%</a:t>
                      </a:r>
                      <a:endParaRPr lang="it-ES" sz="1050" b="0" i="0" u="none" strike="noStrike" dirty="0">
                        <a:solidFill>
                          <a:srgbClr val="000000"/>
                        </a:solidFill>
                        <a:effectLst/>
                        <a:latin typeface="+mn-lt"/>
                      </a:endParaRPr>
                    </a:p>
                  </a:txBody>
                  <a:tcPr marL="9525" marR="9525" marT="9525" marB="0" anchor="ctr"/>
                </a:tc>
                <a:tc>
                  <a:txBody>
                    <a:bodyPr/>
                    <a:lstStyle/>
                    <a:p>
                      <a:pPr algn="ctr" fontAlgn="b"/>
                      <a:r>
                        <a:rPr lang="it-ES" sz="1050" b="0" i="0" u="none" strike="noStrike" dirty="0">
                          <a:solidFill>
                            <a:srgbClr val="000000"/>
                          </a:solidFill>
                          <a:effectLst/>
                          <a:latin typeface="+mn-lt"/>
                        </a:rPr>
                        <a:t>-</a:t>
                      </a: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a:t>
                      </a: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a:t>
                      </a:r>
                    </a:p>
                  </a:txBody>
                  <a:tcPr marL="9525" marR="9525" marT="9525" marB="0" anchor="ctr">
                    <a:solidFill>
                      <a:schemeClr val="bg1">
                        <a:lumMod val="95000"/>
                      </a:schemeClr>
                    </a:solidFill>
                  </a:tcPr>
                </a:tc>
                <a:tc>
                  <a:txBody>
                    <a:bodyPr/>
                    <a:lstStyle/>
                    <a:p>
                      <a:pPr algn="ctr" fontAlgn="b"/>
                      <a:r>
                        <a:rPr lang="it-ES" sz="105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10246474"/>
                  </a:ext>
                </a:extLst>
              </a:tr>
            </a:tbl>
          </a:graphicData>
        </a:graphic>
      </p:graphicFrame>
      <p:sp>
        <p:nvSpPr>
          <p:cNvPr id="9" name="Rectángulo 8">
            <a:extLst>
              <a:ext uri="{FF2B5EF4-FFF2-40B4-BE49-F238E27FC236}">
                <a16:creationId xmlns:a16="http://schemas.microsoft.com/office/drawing/2014/main" id="{CE816147-06E9-26E0-C599-6EFE09C75642}"/>
              </a:ext>
            </a:extLst>
          </p:cNvPr>
          <p:cNvSpPr/>
          <p:nvPr/>
        </p:nvSpPr>
        <p:spPr>
          <a:xfrm>
            <a:off x="3095880" y="4104130"/>
            <a:ext cx="1378858" cy="409391"/>
          </a:xfrm>
          <a:prstGeom prst="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8087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86A6D-1763-A943-4428-8F4C565F87ED}"/>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2FA7BB18-C239-FE48-BA84-4CA5629953FA}"/>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04F1DFF2-DCA9-3B1C-DC90-286C3657F62E}"/>
              </a:ext>
            </a:extLst>
          </p:cNvPr>
          <p:cNvSpPr>
            <a:spLocks noGrp="1"/>
          </p:cNvSpPr>
          <p:nvPr>
            <p:ph type="title"/>
          </p:nvPr>
        </p:nvSpPr>
        <p:spPr/>
        <p:txBody>
          <a:bodyPr/>
          <a:lstStyle/>
          <a:p>
            <a:r>
              <a:rPr lang="it-IT" dirty="0"/>
              <a:t>Database</a:t>
            </a:r>
          </a:p>
        </p:txBody>
      </p:sp>
      <p:sp>
        <p:nvSpPr>
          <p:cNvPr id="6" name="Marcador de texto 5">
            <a:extLst>
              <a:ext uri="{FF2B5EF4-FFF2-40B4-BE49-F238E27FC236}">
                <a16:creationId xmlns:a16="http://schemas.microsoft.com/office/drawing/2014/main" id="{6E29D0A3-6155-B2A1-4FB5-A35B6528BC5F}"/>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C10D7ADE-234D-20A2-C4B3-CDCB18E7A459}"/>
              </a:ext>
            </a:extLst>
          </p:cNvPr>
          <p:cNvSpPr>
            <a:spLocks noGrp="1"/>
          </p:cNvSpPr>
          <p:nvPr>
            <p:ph type="body" sz="quarter" idx="12"/>
          </p:nvPr>
        </p:nvSpPr>
        <p:spPr>
          <a:xfrm>
            <a:off x="708024" y="1302147"/>
            <a:ext cx="4571111" cy="200055"/>
          </a:xfrm>
        </p:spPr>
        <p:txBody>
          <a:bodyPr/>
          <a:lstStyle/>
          <a:p>
            <a:r>
              <a:rPr lang="it-IT" dirty="0"/>
              <a:t>VARIABLES DESCRIPTION</a:t>
            </a:r>
          </a:p>
        </p:txBody>
      </p:sp>
      <p:graphicFrame>
        <p:nvGraphicFramePr>
          <p:cNvPr id="3" name="Tabella 6">
            <a:extLst>
              <a:ext uri="{FF2B5EF4-FFF2-40B4-BE49-F238E27FC236}">
                <a16:creationId xmlns:a16="http://schemas.microsoft.com/office/drawing/2014/main" id="{D4241071-2D90-99F8-5ECD-68C6F5C4FB76}"/>
              </a:ext>
            </a:extLst>
          </p:cNvPr>
          <p:cNvGraphicFramePr>
            <a:graphicFrameLocks noGrp="1"/>
          </p:cNvGraphicFramePr>
          <p:nvPr>
            <p:extLst>
              <p:ext uri="{D42A27DB-BD31-4B8C-83A1-F6EECF244321}">
                <p14:modId xmlns:p14="http://schemas.microsoft.com/office/powerpoint/2010/main" val="1884192227"/>
              </p:ext>
            </p:extLst>
          </p:nvPr>
        </p:nvGraphicFramePr>
        <p:xfrm>
          <a:off x="937538" y="1997742"/>
          <a:ext cx="7577598" cy="2475390"/>
        </p:xfrm>
        <a:graphic>
          <a:graphicData uri="http://schemas.openxmlformats.org/drawingml/2006/table">
            <a:tbl>
              <a:tblPr>
                <a:tableStyleId>{9D7B26C5-4107-4FEC-AEDC-1716B250A1EF}</a:tableStyleId>
              </a:tblPr>
              <a:tblGrid>
                <a:gridCol w="1224073">
                  <a:extLst>
                    <a:ext uri="{9D8B030D-6E8A-4147-A177-3AD203B41FA5}">
                      <a16:colId xmlns:a16="http://schemas.microsoft.com/office/drawing/2014/main" val="3840466233"/>
                    </a:ext>
                  </a:extLst>
                </a:gridCol>
                <a:gridCol w="3715938">
                  <a:extLst>
                    <a:ext uri="{9D8B030D-6E8A-4147-A177-3AD203B41FA5}">
                      <a16:colId xmlns:a16="http://schemas.microsoft.com/office/drawing/2014/main" val="1093986396"/>
                    </a:ext>
                  </a:extLst>
                </a:gridCol>
                <a:gridCol w="2637587">
                  <a:extLst>
                    <a:ext uri="{9D8B030D-6E8A-4147-A177-3AD203B41FA5}">
                      <a16:colId xmlns:a16="http://schemas.microsoft.com/office/drawing/2014/main" val="3692296668"/>
                    </a:ext>
                  </a:extLst>
                </a:gridCol>
              </a:tblGrid>
              <a:tr h="252468">
                <a:tc>
                  <a:txBody>
                    <a:bodyPr/>
                    <a:lstStyle/>
                    <a:p>
                      <a:pPr algn="l" fontAlgn="b"/>
                      <a:r>
                        <a:rPr lang="it-IT" sz="1050" b="1" u="none" strike="noStrike" dirty="0" err="1">
                          <a:effectLst/>
                        </a:rPr>
                        <a:t>Variable</a:t>
                      </a:r>
                      <a:endParaRPr lang="it-IT" sz="1050" b="1" i="0" u="none" strike="noStrike" dirty="0">
                        <a:solidFill>
                          <a:srgbClr val="000000"/>
                        </a:solidFill>
                        <a:effectLst/>
                        <a:latin typeface="Aptos Narrow" panose="020B0004020202020204" pitchFamily="34" charset="0"/>
                      </a:endParaRPr>
                    </a:p>
                  </a:txBody>
                  <a:tcPr marL="4248" marR="4248" marT="4248" marB="0" anchor="b">
                    <a:lnB w="12700" cap="flat" cmpd="sng" algn="ctr">
                      <a:solidFill>
                        <a:schemeClr val="tx1"/>
                      </a:solidFill>
                      <a:prstDash val="solid"/>
                      <a:round/>
                      <a:headEnd type="none" w="med" len="med"/>
                      <a:tailEnd type="none" w="med" len="med"/>
                    </a:lnB>
                  </a:tcPr>
                </a:tc>
                <a:tc>
                  <a:txBody>
                    <a:bodyPr/>
                    <a:lstStyle/>
                    <a:p>
                      <a:pPr algn="l" fontAlgn="b"/>
                      <a:r>
                        <a:rPr lang="it-IT" sz="1050" b="1" u="none" strike="noStrike" dirty="0">
                          <a:effectLst/>
                        </a:rPr>
                        <a:t>Definition</a:t>
                      </a:r>
                      <a:endParaRPr lang="it-IT" sz="1050" b="1" i="0" u="none" strike="noStrike" dirty="0">
                        <a:solidFill>
                          <a:srgbClr val="000000"/>
                        </a:solidFill>
                        <a:effectLst/>
                        <a:latin typeface="Aptos Narrow" panose="020B0004020202020204" pitchFamily="34" charset="0"/>
                      </a:endParaRPr>
                    </a:p>
                  </a:txBody>
                  <a:tcPr marL="4248" marR="4248" marT="4248" marB="0" anchor="b">
                    <a:lnB w="12700" cap="flat" cmpd="sng" algn="ctr">
                      <a:solidFill>
                        <a:schemeClr val="tx1"/>
                      </a:solidFill>
                      <a:prstDash val="solid"/>
                      <a:round/>
                      <a:headEnd type="none" w="med" len="med"/>
                      <a:tailEnd type="none" w="med" len="med"/>
                    </a:lnB>
                  </a:tcPr>
                </a:tc>
                <a:tc>
                  <a:txBody>
                    <a:bodyPr/>
                    <a:lstStyle/>
                    <a:p>
                      <a:pPr algn="l" fontAlgn="b"/>
                      <a:r>
                        <a:rPr lang="it-IT" sz="1050" b="1" u="none" strike="noStrike" dirty="0" err="1">
                          <a:effectLst/>
                        </a:rPr>
                        <a:t>Aggregation</a:t>
                      </a:r>
                      <a:r>
                        <a:rPr lang="it-IT" sz="1050" b="1" u="none" strike="noStrike" dirty="0">
                          <a:effectLst/>
                        </a:rPr>
                        <a:t> (Company-</a:t>
                      </a:r>
                      <a:r>
                        <a:rPr lang="it-IT" sz="1050" b="1" u="none" strike="noStrike" dirty="0" err="1">
                          <a:effectLst/>
                        </a:rPr>
                        <a:t>Year</a:t>
                      </a:r>
                      <a:r>
                        <a:rPr lang="it-IT" sz="1050" b="1" u="none" strike="noStrike" dirty="0">
                          <a:effectLst/>
                        </a:rPr>
                        <a:t>)</a:t>
                      </a:r>
                      <a:endParaRPr lang="it-IT" sz="1050" b="1" i="0" u="none" strike="noStrike" dirty="0">
                        <a:solidFill>
                          <a:srgbClr val="000000"/>
                        </a:solidFill>
                        <a:effectLst/>
                        <a:latin typeface="Aptos Narrow" panose="020B0004020202020204" pitchFamily="34" charset="0"/>
                      </a:endParaRPr>
                    </a:p>
                  </a:txBody>
                  <a:tcPr marL="4248" marR="4248" marT="4248"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0540524"/>
                  </a:ext>
                </a:extLst>
              </a:tr>
              <a:tr h="679908">
                <a:tc>
                  <a:txBody>
                    <a:bodyPr/>
                    <a:lstStyle/>
                    <a:p>
                      <a:pPr algn="l" fontAlgn="b"/>
                      <a:r>
                        <a:rPr lang="it-IT" sz="1050" u="none" strike="noStrike" dirty="0">
                          <a:effectLst/>
                        </a:rPr>
                        <a:t>Reputational Risk Index (RRI)</a:t>
                      </a:r>
                      <a:endParaRPr lang="it-IT" sz="1050" b="0" i="0" u="none" strike="noStrike" dirty="0">
                        <a:solidFill>
                          <a:srgbClr val="000000"/>
                        </a:solidFill>
                        <a:effectLst/>
                        <a:latin typeface="Arial Unicode MS" panose="020B0604020202020204" pitchFamily="34" charset="-128"/>
                        <a:ea typeface="Arial Unicode MS" panose="020B0604020202020204" pitchFamily="34" charset="-128"/>
                      </a:endParaRPr>
                    </a:p>
                  </a:txBody>
                  <a:tcPr marL="4248" marR="4248" marT="4248" marB="0">
                    <a:lnT w="12700" cap="flat" cmpd="sng" algn="ctr">
                      <a:solidFill>
                        <a:schemeClr val="tx1"/>
                      </a:solidFill>
                      <a:prstDash val="solid"/>
                      <a:round/>
                      <a:headEnd type="none" w="med" len="med"/>
                      <a:tailEnd type="none" w="med" len="med"/>
                    </a:lnT>
                  </a:tcPr>
                </a:tc>
                <a:tc>
                  <a:txBody>
                    <a:bodyPr/>
                    <a:lstStyle/>
                    <a:p>
                      <a:pPr algn="l" fontAlgn="b"/>
                      <a:r>
                        <a:rPr lang="it-IT" sz="1050" u="none" strike="noStrike" dirty="0">
                          <a:effectLst/>
                        </a:rPr>
                        <a:t>Risk score (0=min – 100=max) reflecting recent exposure </a:t>
                      </a:r>
                      <a:r>
                        <a:rPr lang="en-US" sz="1050" u="none" strike="noStrike" dirty="0">
                          <a:effectLst/>
                        </a:rPr>
                        <a:t>to ESG and business conduct risks, on the frequency and severity of ESG-related controversies reported in media, stakeholder, and third-party sources.</a:t>
                      </a:r>
                      <a:endParaRPr lang="it-IT" sz="1050" b="0" i="0" u="none" strike="noStrike" dirty="0">
                        <a:solidFill>
                          <a:srgbClr val="000000"/>
                        </a:solidFill>
                        <a:effectLst/>
                        <a:latin typeface="Aptos Narrow" panose="020B0004020202020204" pitchFamily="34" charset="0"/>
                      </a:endParaRPr>
                    </a:p>
                  </a:txBody>
                  <a:tcPr marL="4248" marR="4248" marT="4248" marB="0">
                    <a:lnT w="12700" cap="flat" cmpd="sng" algn="ctr">
                      <a:solidFill>
                        <a:schemeClr val="tx1"/>
                      </a:solidFill>
                      <a:prstDash val="solid"/>
                      <a:round/>
                      <a:headEnd type="none" w="med" len="med"/>
                      <a:tailEnd type="none" w="med" len="med"/>
                    </a:lnT>
                  </a:tcPr>
                </a:tc>
                <a:tc>
                  <a:txBody>
                    <a:bodyPr/>
                    <a:lstStyle/>
                    <a:p>
                      <a:pPr algn="l" fontAlgn="b"/>
                      <a:r>
                        <a:rPr lang="it-IT" sz="1050" u="none" strike="noStrike" dirty="0">
                          <a:effectLst/>
                        </a:rPr>
                        <a:t>Twelve </a:t>
                      </a:r>
                      <a:r>
                        <a:rPr lang="it-IT" sz="1050" u="none" strike="noStrike" dirty="0" err="1">
                          <a:effectLst/>
                        </a:rPr>
                        <a:t>months</a:t>
                      </a:r>
                      <a:r>
                        <a:rPr lang="it-IT" sz="1050" u="none" strike="noStrike" dirty="0">
                          <a:effectLst/>
                        </a:rPr>
                        <a:t> </a:t>
                      </a:r>
                      <a:r>
                        <a:rPr lang="it-IT" sz="1050" u="none" strike="noStrike" dirty="0" err="1">
                          <a:effectLst/>
                        </a:rPr>
                        <a:t>average</a:t>
                      </a:r>
                      <a:r>
                        <a:rPr lang="it-IT" sz="1050" u="none" strike="noStrike" dirty="0">
                          <a:effectLst/>
                        </a:rPr>
                        <a:t>, min, max or </a:t>
                      </a:r>
                      <a:r>
                        <a:rPr lang="it-IT" sz="1050" u="none" strike="noStrike" dirty="0" err="1">
                          <a:effectLst/>
                        </a:rPr>
                        <a:t>value</a:t>
                      </a:r>
                      <a:r>
                        <a:rPr lang="it-IT" sz="1050" u="none" strike="noStrike" dirty="0">
                          <a:effectLst/>
                        </a:rPr>
                        <a:t> </a:t>
                      </a:r>
                      <a:r>
                        <a:rPr lang="it-IT" sz="1050" u="none" strike="noStrike" dirty="0" err="1">
                          <a:effectLst/>
                        </a:rPr>
                        <a:t>as</a:t>
                      </a:r>
                      <a:r>
                        <a:rPr lang="it-IT" sz="1050" u="none" strike="noStrike" dirty="0">
                          <a:effectLst/>
                        </a:rPr>
                        <a:t> of </a:t>
                      </a:r>
                      <a:r>
                        <a:rPr lang="it-IT" sz="1050" u="none" strike="noStrike" dirty="0" err="1">
                          <a:effectLst/>
                        </a:rPr>
                        <a:t>year</a:t>
                      </a:r>
                      <a:r>
                        <a:rPr lang="it-IT" sz="1050" u="none" strike="noStrike" dirty="0">
                          <a:effectLst/>
                        </a:rPr>
                        <a:t> end</a:t>
                      </a:r>
                      <a:endParaRPr lang="it-IT" sz="1050" b="0" i="0" u="none" strike="noStrike" dirty="0">
                        <a:solidFill>
                          <a:srgbClr val="000000"/>
                        </a:solidFill>
                        <a:effectLst/>
                        <a:latin typeface="Aptos Narrow" panose="020B0004020202020204" pitchFamily="34" charset="0"/>
                      </a:endParaRPr>
                    </a:p>
                  </a:txBody>
                  <a:tcPr marL="4248" marR="4248" marT="4248"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18911281"/>
                  </a:ext>
                </a:extLst>
              </a:tr>
              <a:tr h="252468">
                <a:tc>
                  <a:txBody>
                    <a:bodyPr/>
                    <a:lstStyle/>
                    <a:p>
                      <a:pPr algn="l" fontAlgn="b"/>
                      <a:r>
                        <a:rPr lang="it-IT" sz="1050" u="none" strike="noStrike" dirty="0">
                          <a:effectLst/>
                        </a:rPr>
                        <a:t>Environment</a:t>
                      </a:r>
                      <a:endParaRPr lang="it-IT" sz="1050" b="0" i="0" u="none" strike="noStrike" dirty="0">
                        <a:solidFill>
                          <a:srgbClr val="000000"/>
                        </a:solidFill>
                        <a:effectLst/>
                        <a:latin typeface="Arial Unicode MS" panose="020B0604020202020204" pitchFamily="34" charset="-128"/>
                        <a:ea typeface="Arial Unicode MS" panose="020B0604020202020204" pitchFamily="34" charset="-128"/>
                      </a:endParaRPr>
                    </a:p>
                  </a:txBody>
                  <a:tcPr marL="4248" marR="4248" marT="4248" marB="0"/>
                </a:tc>
                <a:tc>
                  <a:txBody>
                    <a:bodyPr/>
                    <a:lstStyle/>
                    <a:p>
                      <a:pPr algn="l" fontAlgn="b"/>
                      <a:r>
                        <a:rPr lang="it-IT" sz="1050" u="none" strike="noStrike" dirty="0" err="1">
                          <a:effectLst/>
                        </a:rPr>
                        <a:t>Indicator</a:t>
                      </a:r>
                      <a:r>
                        <a:rPr lang="it-IT" sz="1050" u="none" strike="noStrike" dirty="0">
                          <a:effectLst/>
                        </a:rPr>
                        <a:t> of </a:t>
                      </a:r>
                      <a:r>
                        <a:rPr lang="it-IT" sz="1050" u="none" strike="noStrike" dirty="0" err="1">
                          <a:effectLst/>
                        </a:rPr>
                        <a:t>environmental</a:t>
                      </a:r>
                      <a:r>
                        <a:rPr lang="it-IT" sz="1050" u="none" strike="noStrike" dirty="0">
                          <a:effectLst/>
                        </a:rPr>
                        <a:t> </a:t>
                      </a:r>
                      <a:r>
                        <a:rPr lang="it-IT" sz="1050" u="none" strike="noStrike" dirty="0" err="1">
                          <a:effectLst/>
                        </a:rPr>
                        <a:t>incident</a:t>
                      </a:r>
                      <a:endParaRPr lang="it-IT" sz="1050" b="0" i="0" u="none" strike="noStrike" dirty="0">
                        <a:solidFill>
                          <a:srgbClr val="000000"/>
                        </a:solidFill>
                        <a:effectLst/>
                        <a:latin typeface="Aptos Narrow" panose="020B0004020202020204" pitchFamily="34" charset="0"/>
                      </a:endParaRPr>
                    </a:p>
                  </a:txBody>
                  <a:tcPr marL="4248" marR="4248" marT="4248" marB="0"/>
                </a:tc>
                <a:tc>
                  <a:txBody>
                    <a:bodyPr/>
                    <a:lstStyle/>
                    <a:p>
                      <a:pPr algn="l" fontAlgn="b"/>
                      <a:r>
                        <a:rPr lang="it-IT" sz="1050" u="none" strike="noStrike" dirty="0">
                          <a:effectLst/>
                        </a:rPr>
                        <a:t>Sum of </a:t>
                      </a:r>
                      <a:r>
                        <a:rPr lang="it-IT" sz="1050" u="none" strike="noStrike" dirty="0" err="1">
                          <a:effectLst/>
                        </a:rPr>
                        <a:t>all</a:t>
                      </a:r>
                      <a:r>
                        <a:rPr lang="it-IT" sz="1050" u="none" strike="noStrike" dirty="0">
                          <a:effectLst/>
                        </a:rPr>
                        <a:t> </a:t>
                      </a:r>
                      <a:r>
                        <a:rPr lang="it-IT" sz="1050" u="none" strike="noStrike" dirty="0" err="1">
                          <a:effectLst/>
                        </a:rPr>
                        <a:t>incidents</a:t>
                      </a:r>
                      <a:r>
                        <a:rPr lang="it-IT" sz="1050" u="none" strike="noStrike" dirty="0">
                          <a:effectLst/>
                        </a:rPr>
                        <a:t> in the </a:t>
                      </a:r>
                      <a:r>
                        <a:rPr lang="it-IT" sz="1050" u="none" strike="noStrike" dirty="0" err="1">
                          <a:effectLst/>
                        </a:rPr>
                        <a:t>year</a:t>
                      </a:r>
                      <a:endParaRPr lang="it-IT" sz="1050" b="0" i="0" u="none" strike="noStrike" dirty="0">
                        <a:solidFill>
                          <a:srgbClr val="000000"/>
                        </a:solidFill>
                        <a:effectLst/>
                        <a:latin typeface="Aptos Narrow" panose="020B0004020202020204" pitchFamily="34" charset="0"/>
                      </a:endParaRPr>
                    </a:p>
                  </a:txBody>
                  <a:tcPr marL="4248" marR="4248" marT="4248" marB="0"/>
                </a:tc>
                <a:extLst>
                  <a:ext uri="{0D108BD9-81ED-4DB2-BD59-A6C34878D82A}">
                    <a16:rowId xmlns:a16="http://schemas.microsoft.com/office/drawing/2014/main" val="3561152663"/>
                  </a:ext>
                </a:extLst>
              </a:tr>
              <a:tr h="424878">
                <a:tc>
                  <a:txBody>
                    <a:bodyPr/>
                    <a:lstStyle/>
                    <a:p>
                      <a:pPr marL="0" algn="l" defTabSz="457200" rtl="0" eaLnBrk="1" fontAlgn="b" latinLnBrk="0" hangingPunct="1"/>
                      <a:r>
                        <a:rPr lang="it-IT" sz="1050" u="none" strike="noStrike" kern="1200" dirty="0">
                          <a:solidFill>
                            <a:schemeClr val="tx1"/>
                          </a:solidFill>
                          <a:effectLst/>
                          <a:latin typeface="+mn-lt"/>
                          <a:ea typeface="+mn-ea"/>
                          <a:cs typeface="+mn-cs"/>
                        </a:rPr>
                        <a:t>Severe</a:t>
                      </a:r>
                    </a:p>
                  </a:txBody>
                  <a:tcPr marL="4248" marR="4248" marT="4248" marB="0"/>
                </a:tc>
                <a:tc>
                  <a:txBody>
                    <a:bodyPr/>
                    <a:lstStyle/>
                    <a:p>
                      <a:pPr algn="l" fontAlgn="b"/>
                      <a:r>
                        <a:rPr lang="it-IT" sz="1050" b="0" u="none" strike="noStrike" dirty="0">
                          <a:effectLst/>
                        </a:rPr>
                        <a:t>Indicator of severe environmental incident (1= less severe; 2=severe; 3=very severe)</a:t>
                      </a:r>
                      <a:endParaRPr lang="it-IT" sz="1050" b="0" i="0" u="none" strike="noStrike" dirty="0">
                        <a:solidFill>
                          <a:srgbClr val="000000"/>
                        </a:solidFill>
                        <a:effectLst/>
                        <a:latin typeface="Aptos Narrow" panose="020B0004020202020204" pitchFamily="34" charset="0"/>
                      </a:endParaRPr>
                    </a:p>
                  </a:txBody>
                  <a:tcPr marL="4248" marR="4248" marT="4248" marB="0"/>
                </a:tc>
                <a:tc>
                  <a:txBody>
                    <a:bodyPr/>
                    <a:lstStyle/>
                    <a:p>
                      <a:pPr algn="l" fontAlgn="b"/>
                      <a:r>
                        <a:rPr lang="it-IT" sz="1050" b="0" u="none" strike="noStrike" dirty="0">
                          <a:effectLst/>
                        </a:rPr>
                        <a:t>Sum of all incidents in the year, where severity &gt;1</a:t>
                      </a:r>
                      <a:endParaRPr lang="it-IT" sz="1050" b="0" i="0" u="none" strike="noStrike" dirty="0">
                        <a:solidFill>
                          <a:srgbClr val="000000"/>
                        </a:solidFill>
                        <a:effectLst/>
                        <a:latin typeface="Aptos Narrow" panose="020B0004020202020204" pitchFamily="34" charset="0"/>
                      </a:endParaRPr>
                    </a:p>
                  </a:txBody>
                  <a:tcPr marL="4248" marR="4248" marT="4248" marB="0"/>
                </a:tc>
                <a:extLst>
                  <a:ext uri="{0D108BD9-81ED-4DB2-BD59-A6C34878D82A}">
                    <a16:rowId xmlns:a16="http://schemas.microsoft.com/office/drawing/2014/main" val="2737141103"/>
                  </a:ext>
                </a:extLst>
              </a:tr>
              <a:tr h="511052">
                <a:tc>
                  <a:txBody>
                    <a:bodyPr/>
                    <a:lstStyle/>
                    <a:p>
                      <a:pPr marL="0" algn="l" defTabSz="457200" rtl="0" eaLnBrk="1" fontAlgn="b" latinLnBrk="0" hangingPunct="1"/>
                      <a:r>
                        <a:rPr lang="it-IT" sz="1050" u="none" strike="noStrike" kern="1200" dirty="0">
                          <a:solidFill>
                            <a:schemeClr val="tx1"/>
                          </a:solidFill>
                          <a:effectLst/>
                          <a:latin typeface="+mn-lt"/>
                          <a:ea typeface="+mn-ea"/>
                          <a:cs typeface="+mn-cs"/>
                        </a:rPr>
                        <a:t>Reach</a:t>
                      </a:r>
                    </a:p>
                  </a:txBody>
                  <a:tcPr marL="4248" marR="4248" marT="4248" marB="0"/>
                </a:tc>
                <a:tc>
                  <a:txBody>
                    <a:bodyPr/>
                    <a:lstStyle/>
                    <a:p>
                      <a:pPr algn="l" fontAlgn="b"/>
                      <a:r>
                        <a:rPr lang="it-IT" sz="1050" b="0" u="none" strike="noStrike" dirty="0">
                          <a:effectLst/>
                        </a:rPr>
                        <a:t>Indicator of reach of environmental incident on public sources (1= limited reach; 2=medium reach; 3=high reach)</a:t>
                      </a:r>
                      <a:endParaRPr lang="it-IT" sz="1050" b="0" i="0" u="none" strike="noStrike" dirty="0">
                        <a:solidFill>
                          <a:srgbClr val="000000"/>
                        </a:solidFill>
                        <a:effectLst/>
                        <a:latin typeface="Aptos Narrow" panose="020B0004020202020204" pitchFamily="34" charset="0"/>
                      </a:endParaRPr>
                    </a:p>
                  </a:txBody>
                  <a:tcPr marL="4248" marR="4248" marT="4248" marB="0"/>
                </a:tc>
                <a:tc>
                  <a:txBody>
                    <a:bodyPr/>
                    <a:lstStyle/>
                    <a:p>
                      <a:pPr algn="l" fontAlgn="b"/>
                      <a:r>
                        <a:rPr lang="it-IT" sz="1050" b="0" u="none" strike="noStrike" dirty="0">
                          <a:effectLst/>
                        </a:rPr>
                        <a:t>Sum of all incidents in the year, where reach &gt;1</a:t>
                      </a:r>
                      <a:endParaRPr lang="it-IT" sz="1050" b="0" i="0" u="none" strike="noStrike" dirty="0">
                        <a:solidFill>
                          <a:srgbClr val="000000"/>
                        </a:solidFill>
                        <a:effectLst/>
                        <a:latin typeface="Aptos Narrow" panose="020B0004020202020204" pitchFamily="34" charset="0"/>
                      </a:endParaRPr>
                    </a:p>
                  </a:txBody>
                  <a:tcPr marL="4248" marR="4248" marT="4248" marB="0"/>
                </a:tc>
                <a:extLst>
                  <a:ext uri="{0D108BD9-81ED-4DB2-BD59-A6C34878D82A}">
                    <a16:rowId xmlns:a16="http://schemas.microsoft.com/office/drawing/2014/main" val="68225749"/>
                  </a:ext>
                </a:extLst>
              </a:tr>
              <a:tr h="354616">
                <a:tc>
                  <a:txBody>
                    <a:bodyPr/>
                    <a:lstStyle/>
                    <a:p>
                      <a:pPr marL="0" algn="l" defTabSz="457200" rtl="0" eaLnBrk="1" fontAlgn="b" latinLnBrk="0" hangingPunct="1"/>
                      <a:r>
                        <a:rPr lang="it-IT" sz="1050" u="none" strike="noStrike" kern="1200" dirty="0">
                          <a:solidFill>
                            <a:schemeClr val="tx1"/>
                          </a:solidFill>
                          <a:effectLst/>
                          <a:latin typeface="+mn-lt"/>
                          <a:ea typeface="+mn-ea"/>
                          <a:cs typeface="+mn-cs"/>
                        </a:rPr>
                        <a:t>Novel</a:t>
                      </a:r>
                    </a:p>
                  </a:txBody>
                  <a:tcPr marL="4248" marR="4248" marT="4248" marB="0"/>
                </a:tc>
                <a:tc>
                  <a:txBody>
                    <a:bodyPr/>
                    <a:lstStyle/>
                    <a:p>
                      <a:pPr algn="l" fontAlgn="b"/>
                      <a:r>
                        <a:rPr lang="it-IT" sz="1050" b="0" u="none" strike="noStrike" dirty="0">
                          <a:effectLst/>
                        </a:rPr>
                        <a:t>Indicator of environmental incident that is new to the company (1=re-occurring issue; 2=new issue)</a:t>
                      </a:r>
                      <a:endParaRPr lang="it-IT" sz="1050" b="0" i="0" u="none" strike="noStrike" dirty="0">
                        <a:solidFill>
                          <a:srgbClr val="000000"/>
                        </a:solidFill>
                        <a:effectLst/>
                        <a:latin typeface="Aptos Narrow" panose="020B0004020202020204" pitchFamily="34" charset="0"/>
                      </a:endParaRPr>
                    </a:p>
                  </a:txBody>
                  <a:tcPr marL="4248" marR="4248" marT="4248" marB="0"/>
                </a:tc>
                <a:tc>
                  <a:txBody>
                    <a:bodyPr/>
                    <a:lstStyle/>
                    <a:p>
                      <a:pPr algn="l" fontAlgn="b"/>
                      <a:r>
                        <a:rPr lang="it-IT" sz="1050" b="0" u="none" strike="noStrike" dirty="0">
                          <a:effectLst/>
                        </a:rPr>
                        <a:t>Sum of all incidents in the year, where novelty equals 2</a:t>
                      </a:r>
                      <a:endParaRPr lang="it-IT" sz="1050" b="0" i="0" u="none" strike="noStrike" dirty="0">
                        <a:solidFill>
                          <a:srgbClr val="000000"/>
                        </a:solidFill>
                        <a:effectLst/>
                        <a:latin typeface="Aptos Narrow" panose="020B0004020202020204" pitchFamily="34" charset="0"/>
                      </a:endParaRPr>
                    </a:p>
                  </a:txBody>
                  <a:tcPr marL="4248" marR="4248" marT="4248" marB="0"/>
                </a:tc>
                <a:extLst>
                  <a:ext uri="{0D108BD9-81ED-4DB2-BD59-A6C34878D82A}">
                    <a16:rowId xmlns:a16="http://schemas.microsoft.com/office/drawing/2014/main" val="4094741668"/>
                  </a:ext>
                </a:extLst>
              </a:tr>
            </a:tbl>
          </a:graphicData>
        </a:graphic>
      </p:graphicFrame>
      <p:sp>
        <p:nvSpPr>
          <p:cNvPr id="11" name="Segnaposto contenuto 2">
            <a:extLst>
              <a:ext uri="{FF2B5EF4-FFF2-40B4-BE49-F238E27FC236}">
                <a16:creationId xmlns:a16="http://schemas.microsoft.com/office/drawing/2014/main" id="{889C0F48-BA2D-C00A-9B53-9029B7B7E330}"/>
              </a:ext>
            </a:extLst>
          </p:cNvPr>
          <p:cNvSpPr txBox="1">
            <a:spLocks/>
          </p:cNvSpPr>
          <p:nvPr/>
        </p:nvSpPr>
        <p:spPr>
          <a:xfrm>
            <a:off x="717553" y="1443744"/>
            <a:ext cx="8017568" cy="1031051"/>
          </a:xfrm>
          <a:prstGeom prst="rect">
            <a:avLst/>
          </a:prstGeom>
        </p:spPr>
        <p:txBody>
          <a:bodyPr vert="horz" wrap="square" lIns="0" tIns="0" rIns="0" bIns="0" rtlCol="0">
            <a:spAutoFit/>
          </a:bodyPr>
          <a:lstStyle>
            <a:lvl1pPr marL="268288" indent="-268288" algn="l" defTabSz="457200" rtl="0" eaLnBrk="1" latinLnBrk="0" hangingPunct="1">
              <a:spcBef>
                <a:spcPts val="0"/>
              </a:spcBef>
              <a:spcAft>
                <a:spcPts val="600"/>
              </a:spcAft>
              <a:buClr>
                <a:schemeClr val="tx2"/>
              </a:buClr>
              <a:buSzPct val="110000"/>
              <a:buFont typeface="Lucida Grande"/>
              <a:buChar char="—"/>
              <a:defRPr sz="1300" kern="1200">
                <a:solidFill>
                  <a:schemeClr val="tx1"/>
                </a:solidFill>
                <a:latin typeface="+mj-lt"/>
                <a:ea typeface="+mn-ea"/>
                <a:cs typeface="Roboto Slab Light"/>
              </a:defRPr>
            </a:lvl1pPr>
            <a:lvl2pPr marL="630238" indent="-173038" algn="l" defTabSz="457200" rtl="0" eaLnBrk="1" latinLnBrk="0" hangingPunct="1">
              <a:spcBef>
                <a:spcPts val="0"/>
              </a:spcBef>
              <a:spcAft>
                <a:spcPts val="600"/>
              </a:spcAft>
              <a:buClr>
                <a:schemeClr val="tx2"/>
              </a:buClr>
              <a:buSzPct val="110000"/>
              <a:buFont typeface="Arial"/>
              <a:buChar char="•"/>
              <a:defRPr sz="1200" kern="1200">
                <a:solidFill>
                  <a:schemeClr val="tx1"/>
                </a:solidFill>
                <a:latin typeface="+mj-lt"/>
                <a:ea typeface="+mn-ea"/>
                <a:cs typeface="Roboto Slab Light"/>
              </a:defRPr>
            </a:lvl2pPr>
            <a:lvl3pPr marL="987425" indent="-136525" algn="l" defTabSz="457200" rtl="0" eaLnBrk="1" latinLnBrk="0" hangingPunct="1">
              <a:spcBef>
                <a:spcPts val="0"/>
              </a:spcBef>
              <a:spcAft>
                <a:spcPts val="600"/>
              </a:spcAft>
              <a:buFont typeface="Lucida Grande"/>
              <a:buChar char="‑"/>
              <a:defRPr sz="1200" kern="1200">
                <a:solidFill>
                  <a:schemeClr val="tx1"/>
                </a:solidFill>
                <a:latin typeface="+mj-lt"/>
                <a:ea typeface="+mn-ea"/>
                <a:cs typeface="Roboto Slab Light"/>
              </a:defRPr>
            </a:lvl3pPr>
            <a:lvl4pPr marL="1525588" indent="-153988" algn="l" defTabSz="457200" rtl="0" eaLnBrk="1" latinLnBrk="0" hangingPunct="1">
              <a:spcBef>
                <a:spcPts val="0"/>
              </a:spcBef>
              <a:spcAft>
                <a:spcPts val="600"/>
              </a:spcAft>
              <a:buFont typeface="Arial"/>
              <a:buChar char="–"/>
              <a:defRPr sz="1200" kern="1200">
                <a:solidFill>
                  <a:schemeClr val="tx1"/>
                </a:solidFill>
                <a:latin typeface="+mj-lt"/>
                <a:ea typeface="+mn-ea"/>
                <a:cs typeface="Roboto Slab Light"/>
              </a:defRPr>
            </a:lvl4pPr>
            <a:lvl5pPr marL="1973263" indent="-144463" algn="l" defTabSz="457200" rtl="0" eaLnBrk="1" latinLnBrk="0" hangingPunct="1">
              <a:spcBef>
                <a:spcPts val="0"/>
              </a:spcBef>
              <a:spcAft>
                <a:spcPts val="600"/>
              </a:spcAft>
              <a:buFont typeface="Arial"/>
              <a:buChar char="»"/>
              <a:defRPr sz="1200" kern="1200">
                <a:solidFill>
                  <a:schemeClr val="tx1"/>
                </a:solidFill>
                <a:latin typeface="+mj-l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endParaRPr lang="en-US" sz="1200" dirty="0"/>
          </a:p>
          <a:p>
            <a:pPr>
              <a:buFont typeface="+mj-lt"/>
              <a:buAutoNum type="arabicPeriod" startAt="3"/>
            </a:pPr>
            <a:r>
              <a:rPr lang="en-US" sz="1200" dirty="0"/>
              <a:t>Measuring ESG reputational risk exposures at portfolio company level (based on information from </a:t>
            </a:r>
            <a:r>
              <a:rPr lang="en-US" sz="1200" dirty="0" err="1"/>
              <a:t>RepRisk</a:t>
            </a:r>
            <a:r>
              <a:rPr lang="en-US" sz="1200" dirty="0"/>
              <a:t>)</a:t>
            </a:r>
          </a:p>
          <a:p>
            <a:pPr marL="457200" lvl="1" indent="0">
              <a:spcAft>
                <a:spcPts val="0"/>
              </a:spcAft>
              <a:buFont typeface="Arial"/>
              <a:buNone/>
            </a:pPr>
            <a:endParaRPr lang="en-US" sz="1000" dirty="0"/>
          </a:p>
          <a:p>
            <a:pPr marL="457200" lvl="1" indent="0">
              <a:spcAft>
                <a:spcPts val="0"/>
              </a:spcAft>
              <a:buFont typeface="Arial"/>
              <a:buNone/>
            </a:pPr>
            <a:endParaRPr lang="en-US" sz="1000" dirty="0"/>
          </a:p>
          <a:p>
            <a:pPr marL="0" indent="0">
              <a:spcAft>
                <a:spcPts val="0"/>
              </a:spcAft>
              <a:buClr>
                <a:srgbClr val="0046AD"/>
              </a:buClr>
              <a:buFont typeface="Lucida Grande"/>
              <a:buNone/>
              <a:defRPr/>
            </a:pPr>
            <a:endParaRPr lang="en-US" dirty="0">
              <a:solidFill>
                <a:prstClr val="black"/>
              </a:solidFill>
            </a:endParaRPr>
          </a:p>
        </p:txBody>
      </p:sp>
    </p:spTree>
    <p:extLst>
      <p:ext uri="{BB962C8B-B14F-4D97-AF65-F5344CB8AC3E}">
        <p14:creationId xmlns:p14="http://schemas.microsoft.com/office/powerpoint/2010/main" val="337604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1092-B7FF-3469-AC23-1661A787099C}"/>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12467735-04EC-10EB-9A71-4E8A421DE3DD}"/>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0C9689DC-64CD-5441-EBC3-68FED8612AFA}"/>
              </a:ext>
            </a:extLst>
          </p:cNvPr>
          <p:cNvSpPr>
            <a:spLocks noGrp="1"/>
          </p:cNvSpPr>
          <p:nvPr>
            <p:ph type="title"/>
          </p:nvPr>
        </p:nvSpPr>
        <p:spPr/>
        <p:txBody>
          <a:bodyPr/>
          <a:lstStyle/>
          <a:p>
            <a:r>
              <a:rPr lang="it-IT" dirty="0"/>
              <a:t>Database</a:t>
            </a:r>
          </a:p>
        </p:txBody>
      </p:sp>
      <p:sp>
        <p:nvSpPr>
          <p:cNvPr id="6" name="Marcador de texto 5">
            <a:extLst>
              <a:ext uri="{FF2B5EF4-FFF2-40B4-BE49-F238E27FC236}">
                <a16:creationId xmlns:a16="http://schemas.microsoft.com/office/drawing/2014/main" id="{526EC794-8AFA-72EC-56FD-08DE28E06747}"/>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5866CAC7-38BA-CC2B-D500-A5C0CF1486C2}"/>
              </a:ext>
            </a:extLst>
          </p:cNvPr>
          <p:cNvSpPr>
            <a:spLocks noGrp="1"/>
          </p:cNvSpPr>
          <p:nvPr>
            <p:ph type="body" sz="quarter" idx="12"/>
          </p:nvPr>
        </p:nvSpPr>
        <p:spPr>
          <a:xfrm>
            <a:off x="708024" y="1302147"/>
            <a:ext cx="4571111" cy="200055"/>
          </a:xfrm>
        </p:spPr>
        <p:txBody>
          <a:bodyPr/>
          <a:lstStyle/>
          <a:p>
            <a:r>
              <a:rPr lang="it-IT" dirty="0"/>
              <a:t>DESCRIPTIVE EVIDENCE</a:t>
            </a:r>
          </a:p>
        </p:txBody>
      </p:sp>
      <p:sp>
        <p:nvSpPr>
          <p:cNvPr id="5" name="Segnaposto contenuto 2">
            <a:extLst>
              <a:ext uri="{FF2B5EF4-FFF2-40B4-BE49-F238E27FC236}">
                <a16:creationId xmlns:a16="http://schemas.microsoft.com/office/drawing/2014/main" id="{CBACBB51-48FE-B131-1145-6C886038DB45}"/>
              </a:ext>
            </a:extLst>
          </p:cNvPr>
          <p:cNvSpPr>
            <a:spLocks noGrp="1"/>
          </p:cNvSpPr>
          <p:nvPr>
            <p:ph idx="1"/>
          </p:nvPr>
        </p:nvSpPr>
        <p:spPr>
          <a:xfrm>
            <a:off x="717553" y="1443744"/>
            <a:ext cx="8017568" cy="1685077"/>
          </a:xfrm>
        </p:spPr>
        <p:txBody>
          <a:bodyPr/>
          <a:lstStyle/>
          <a:p>
            <a:pPr marL="0" indent="0">
              <a:buNone/>
            </a:pPr>
            <a:endParaRPr lang="en-US" sz="1200" dirty="0"/>
          </a:p>
          <a:p>
            <a:pPr>
              <a:buFont typeface="+mj-lt"/>
              <a:buAutoNum type="arabicPeriod" startAt="4"/>
            </a:pPr>
            <a:r>
              <a:rPr lang="en-US" sz="1200" dirty="0"/>
              <a:t>Summary statistics of key ESG variables</a:t>
            </a:r>
          </a:p>
          <a:p>
            <a:pPr marL="742950" lvl="1" indent="-285750">
              <a:spcAft>
                <a:spcPts val="0"/>
              </a:spcAft>
              <a:buFont typeface="+mj-lt"/>
              <a:buAutoNum type="romanUcPeriod"/>
            </a:pPr>
            <a:r>
              <a:rPr lang="en-US" sz="1050" dirty="0"/>
              <a:t>PE-backed companies experience fewer environmental incidents on average than non-PE-backed ones, especially as regards more severe incidents or incidents with a broader reach</a:t>
            </a:r>
          </a:p>
          <a:p>
            <a:pPr marL="742950" lvl="1" indent="-285750">
              <a:spcAft>
                <a:spcPts val="0"/>
              </a:spcAft>
              <a:buFont typeface="+mj-lt"/>
              <a:buAutoNum type="romanUcPeriod"/>
            </a:pPr>
            <a:r>
              <a:rPr lang="en-US" sz="1050" dirty="0"/>
              <a:t>Within PE-backed companies, those backed by SRI PEs show relatively more environmental incidents on average</a:t>
            </a:r>
          </a:p>
          <a:p>
            <a:pPr marL="742950" lvl="1" indent="-285750">
              <a:spcAft>
                <a:spcPts val="0"/>
              </a:spcAft>
              <a:buFont typeface="+mj-lt"/>
              <a:buAutoNum type="romanUcPeriod"/>
            </a:pPr>
            <a:r>
              <a:rPr lang="en-US" sz="1050" dirty="0"/>
              <a:t>SRI PE-backed companies also show higher RRI scores, indicating higher reputational risk exposure</a:t>
            </a:r>
          </a:p>
          <a:p>
            <a:pPr marL="457200" lvl="1" indent="0">
              <a:spcAft>
                <a:spcPts val="0"/>
              </a:spcAft>
              <a:buNone/>
            </a:pPr>
            <a:endParaRPr lang="en-US" sz="1050" dirty="0"/>
          </a:p>
          <a:p>
            <a:pPr marL="457200" lvl="1" indent="0">
              <a:spcAft>
                <a:spcPts val="0"/>
              </a:spcAft>
              <a:buNone/>
            </a:pPr>
            <a:endParaRPr lang="en-US" sz="1000" dirty="0"/>
          </a:p>
          <a:p>
            <a:pPr marL="0" indent="0">
              <a:spcAft>
                <a:spcPts val="0"/>
              </a:spcAft>
              <a:buClr>
                <a:srgbClr val="0046AD"/>
              </a:buClr>
              <a:buNone/>
              <a:defRPr/>
            </a:pPr>
            <a:endParaRPr lang="en-US" dirty="0">
              <a:solidFill>
                <a:prstClr val="black"/>
              </a:solidFill>
            </a:endParaRPr>
          </a:p>
        </p:txBody>
      </p:sp>
      <p:graphicFrame>
        <p:nvGraphicFramePr>
          <p:cNvPr id="8" name="Tabla 7">
            <a:extLst>
              <a:ext uri="{FF2B5EF4-FFF2-40B4-BE49-F238E27FC236}">
                <a16:creationId xmlns:a16="http://schemas.microsoft.com/office/drawing/2014/main" id="{7B1079CE-F0C4-8465-07D9-97C55934E4AA}"/>
              </a:ext>
            </a:extLst>
          </p:cNvPr>
          <p:cNvGraphicFramePr>
            <a:graphicFrameLocks noGrp="1"/>
          </p:cNvGraphicFramePr>
          <p:nvPr>
            <p:extLst>
              <p:ext uri="{D42A27DB-BD31-4B8C-83A1-F6EECF244321}">
                <p14:modId xmlns:p14="http://schemas.microsoft.com/office/powerpoint/2010/main" val="1342263337"/>
              </p:ext>
            </p:extLst>
          </p:nvPr>
        </p:nvGraphicFramePr>
        <p:xfrm>
          <a:off x="1181101" y="2760796"/>
          <a:ext cx="7554021" cy="1504057"/>
        </p:xfrm>
        <a:graphic>
          <a:graphicData uri="http://schemas.openxmlformats.org/drawingml/2006/table">
            <a:tbl>
              <a:tblPr>
                <a:tableStyleId>{2D5ABB26-0587-4C30-8999-92F81FD0307C}</a:tableStyleId>
              </a:tblPr>
              <a:tblGrid>
                <a:gridCol w="1100804">
                  <a:extLst>
                    <a:ext uri="{9D8B030D-6E8A-4147-A177-3AD203B41FA5}">
                      <a16:colId xmlns:a16="http://schemas.microsoft.com/office/drawing/2014/main" val="1220446181"/>
                    </a:ext>
                  </a:extLst>
                </a:gridCol>
                <a:gridCol w="717024">
                  <a:extLst>
                    <a:ext uri="{9D8B030D-6E8A-4147-A177-3AD203B41FA5}">
                      <a16:colId xmlns:a16="http://schemas.microsoft.com/office/drawing/2014/main" val="2717449464"/>
                    </a:ext>
                  </a:extLst>
                </a:gridCol>
                <a:gridCol w="717024">
                  <a:extLst>
                    <a:ext uri="{9D8B030D-6E8A-4147-A177-3AD203B41FA5}">
                      <a16:colId xmlns:a16="http://schemas.microsoft.com/office/drawing/2014/main" val="1208416734"/>
                    </a:ext>
                  </a:extLst>
                </a:gridCol>
                <a:gridCol w="717024">
                  <a:extLst>
                    <a:ext uri="{9D8B030D-6E8A-4147-A177-3AD203B41FA5}">
                      <a16:colId xmlns:a16="http://schemas.microsoft.com/office/drawing/2014/main" val="3654990693"/>
                    </a:ext>
                  </a:extLst>
                </a:gridCol>
                <a:gridCol w="441099">
                  <a:extLst>
                    <a:ext uri="{9D8B030D-6E8A-4147-A177-3AD203B41FA5}">
                      <a16:colId xmlns:a16="http://schemas.microsoft.com/office/drawing/2014/main" val="26746075"/>
                    </a:ext>
                  </a:extLst>
                </a:gridCol>
                <a:gridCol w="997417">
                  <a:extLst>
                    <a:ext uri="{9D8B030D-6E8A-4147-A177-3AD203B41FA5}">
                      <a16:colId xmlns:a16="http://schemas.microsoft.com/office/drawing/2014/main" val="4007920312"/>
                    </a:ext>
                  </a:extLst>
                </a:gridCol>
                <a:gridCol w="712557">
                  <a:extLst>
                    <a:ext uri="{9D8B030D-6E8A-4147-A177-3AD203B41FA5}">
                      <a16:colId xmlns:a16="http://schemas.microsoft.com/office/drawing/2014/main" val="231688093"/>
                    </a:ext>
                  </a:extLst>
                </a:gridCol>
                <a:gridCol w="717024">
                  <a:extLst>
                    <a:ext uri="{9D8B030D-6E8A-4147-A177-3AD203B41FA5}">
                      <a16:colId xmlns:a16="http://schemas.microsoft.com/office/drawing/2014/main" val="1525044309"/>
                    </a:ext>
                  </a:extLst>
                </a:gridCol>
                <a:gridCol w="717024">
                  <a:extLst>
                    <a:ext uri="{9D8B030D-6E8A-4147-A177-3AD203B41FA5}">
                      <a16:colId xmlns:a16="http://schemas.microsoft.com/office/drawing/2014/main" val="2414465797"/>
                    </a:ext>
                  </a:extLst>
                </a:gridCol>
                <a:gridCol w="717024">
                  <a:extLst>
                    <a:ext uri="{9D8B030D-6E8A-4147-A177-3AD203B41FA5}">
                      <a16:colId xmlns:a16="http://schemas.microsoft.com/office/drawing/2014/main" val="2093266223"/>
                    </a:ext>
                  </a:extLst>
                </a:gridCol>
              </a:tblGrid>
              <a:tr h="264902">
                <a:tc>
                  <a:txBody>
                    <a:bodyPr/>
                    <a:lstStyle/>
                    <a:p>
                      <a:pPr>
                        <a:lnSpc>
                          <a:spcPct val="115000"/>
                        </a:lnSpc>
                      </a:pPr>
                      <a:endParaRPr lang="es-ES" sz="1050" kern="100" dirty="0">
                        <a:effectLst/>
                        <a:latin typeface="+mn-lt"/>
                      </a:endParaRPr>
                    </a:p>
                  </a:txBody>
                  <a:tcPr marL="1506" marR="1506" marT="1506"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gridSpan="4">
                  <a:txBody>
                    <a:bodyPr/>
                    <a:lstStyle/>
                    <a:p>
                      <a:pPr algn="ctr">
                        <a:lnSpc>
                          <a:spcPct val="115000"/>
                        </a:lnSpc>
                        <a:spcAft>
                          <a:spcPts val="600"/>
                        </a:spcAft>
                        <a:buNone/>
                      </a:pPr>
                      <a:r>
                        <a:rPr lang="it-IT" sz="1050" kern="100" dirty="0">
                          <a:effectLst/>
                        </a:rPr>
                        <a:t>All Sample</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a:lnSpc>
                          <a:spcPct val="115000"/>
                        </a:lnSpc>
                        <a:spcAft>
                          <a:spcPts val="600"/>
                        </a:spcAft>
                        <a:buNone/>
                      </a:pPr>
                      <a:r>
                        <a:rPr lang="it-IT" sz="1050" kern="100" dirty="0">
                          <a:effectLst/>
                        </a:rPr>
                        <a:t>No-PE</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a:lnSpc>
                          <a:spcPct val="115000"/>
                        </a:lnSpc>
                        <a:spcAft>
                          <a:spcPts val="600"/>
                        </a:spcAft>
                        <a:buNone/>
                      </a:pPr>
                      <a:r>
                        <a:rPr lang="it-IT" sz="1050" kern="100" dirty="0">
                          <a:effectLst/>
                        </a:rPr>
                        <a:t>PE-</a:t>
                      </a:r>
                      <a:r>
                        <a:rPr lang="it-IT" sz="1050" kern="100" dirty="0" err="1">
                          <a:effectLst/>
                        </a:rPr>
                        <a:t>Backed</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ctr">
                        <a:lnSpc>
                          <a:spcPct val="115000"/>
                        </a:lnSpc>
                        <a:spcAft>
                          <a:spcPts val="600"/>
                        </a:spcAft>
                        <a:buNone/>
                      </a:pPr>
                      <a:endParaRPr lang="es-ES" sz="100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SRI PE-</a:t>
                      </a:r>
                      <a:r>
                        <a:rPr lang="es-ES" sz="1050" kern="100" dirty="0" err="1">
                          <a:effectLst/>
                          <a:latin typeface="+mn-lt"/>
                          <a:ea typeface="Aptos" panose="020B0004020202020204" pitchFamily="34" charset="0"/>
                          <a:cs typeface="Times New Roman" panose="02020603050405020304" pitchFamily="18" charset="0"/>
                        </a:rPr>
                        <a:t>Backed</a:t>
                      </a:r>
                      <a:endParaRPr lang="es-ES" sz="1050" kern="100" dirty="0">
                        <a:effectLst/>
                        <a:latin typeface="+mn-lt"/>
                        <a:ea typeface="Aptos" panose="020B000402020202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nSpc>
                          <a:spcPct val="115000"/>
                        </a:lnSpc>
                        <a:spcAft>
                          <a:spcPts val="600"/>
                        </a:spcAft>
                        <a:buNone/>
                      </a:pPr>
                      <a:endParaRPr lang="es-ES" sz="1000" kern="100" dirty="0">
                        <a:effectLst/>
                        <a:latin typeface="+mn-lt"/>
                        <a:ea typeface="Aptos" panose="020B0004020202020204" pitchFamily="34" charset="0"/>
                        <a:cs typeface="Times New Roman" panose="02020603050405020304" pitchFamily="18" charset="0"/>
                      </a:endParaRPr>
                    </a:p>
                  </a:txBody>
                  <a:tcPr marL="0" marR="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217199692"/>
                  </a:ext>
                </a:extLst>
              </a:tr>
              <a:tr h="134699">
                <a:tc>
                  <a:txBody>
                    <a:bodyPr/>
                    <a:lstStyle/>
                    <a:p>
                      <a:pPr>
                        <a:lnSpc>
                          <a:spcPct val="115000"/>
                        </a:lnSpc>
                      </a:pPr>
                      <a:endParaRPr lang="es-ES" sz="1050" kern="100" dirty="0">
                        <a:effectLst/>
                        <a:latin typeface="+mn-lt"/>
                      </a:endParaRPr>
                    </a:p>
                  </a:txBody>
                  <a:tcPr marL="1506" marR="1506" marT="1506" marB="0" anchor="b">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spcAft>
                          <a:spcPts val="600"/>
                        </a:spcAft>
                        <a:buNone/>
                      </a:pPr>
                      <a:r>
                        <a:rPr lang="it-IT" sz="1050" kern="100" dirty="0">
                          <a:effectLst/>
                        </a:rPr>
                        <a:t>Mean</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buNone/>
                      </a:pPr>
                      <a:r>
                        <a:rPr lang="it-IT" sz="1050" kern="100" dirty="0">
                          <a:effectLst/>
                        </a:rPr>
                        <a:t>Std Dev</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buNone/>
                      </a:pPr>
                      <a:r>
                        <a:rPr lang="it-IT" sz="1050" kern="100" dirty="0">
                          <a:effectLst/>
                        </a:rPr>
                        <a:t>Min</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buNone/>
                      </a:pPr>
                      <a:r>
                        <a:rPr lang="it-IT" sz="1050" kern="100" dirty="0">
                          <a:effectLst/>
                        </a:rPr>
                        <a:t>Max</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buNone/>
                      </a:pPr>
                      <a:r>
                        <a:rPr lang="it-IT" sz="1050" kern="100" dirty="0">
                          <a:effectLst/>
                        </a:rPr>
                        <a:t>Mean</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buNone/>
                      </a:pPr>
                      <a:r>
                        <a:rPr lang="it-IT" sz="1050" kern="100" dirty="0">
                          <a:effectLst/>
                        </a:rPr>
                        <a:t>Mean</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15000"/>
                        </a:lnSpc>
                        <a:spcBef>
                          <a:spcPts val="0"/>
                        </a:spcBef>
                        <a:spcAft>
                          <a:spcPts val="600"/>
                        </a:spcAft>
                        <a:buClrTx/>
                        <a:buSzTx/>
                        <a:buFontTx/>
                        <a:buNone/>
                        <a:tabLst/>
                        <a:defRPr/>
                      </a:pPr>
                      <a:r>
                        <a:rPr lang="it-IT" sz="1050" kern="100" dirty="0">
                          <a:effectLst/>
                        </a:rPr>
                        <a:t>T-test of Diff. </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lnSpc>
                          <a:spcPct val="115000"/>
                        </a:lnSpc>
                        <a:spcAft>
                          <a:spcPts val="600"/>
                        </a:spcAft>
                        <a:buNone/>
                      </a:pPr>
                      <a:r>
                        <a:rPr lang="it-IT" sz="1050" kern="100" dirty="0">
                          <a:solidFill>
                            <a:schemeClr val="tx1"/>
                          </a:solidFill>
                          <a:effectLst/>
                          <a:latin typeface="+mn-lt"/>
                          <a:ea typeface="+mn-ea"/>
                          <a:cs typeface="+mn-cs"/>
                        </a:rPr>
                        <a:t>Mean</a:t>
                      </a:r>
                      <a:endParaRPr lang="es-ES" sz="1050" kern="100" dirty="0">
                        <a:solidFill>
                          <a:schemeClr val="tx1"/>
                        </a:solidFill>
                        <a:effectLst/>
                        <a:latin typeface="+mn-lt"/>
                        <a:ea typeface="+mn-ea"/>
                        <a:cs typeface="+mn-cs"/>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15000"/>
                        </a:lnSpc>
                        <a:spcBef>
                          <a:spcPts val="0"/>
                        </a:spcBef>
                        <a:spcAft>
                          <a:spcPts val="600"/>
                        </a:spcAft>
                        <a:buClrTx/>
                        <a:buSzTx/>
                        <a:buFontTx/>
                        <a:buNone/>
                        <a:tabLst/>
                        <a:defRPr/>
                      </a:pPr>
                      <a:r>
                        <a:rPr lang="it-IT" sz="1050" kern="100" dirty="0">
                          <a:effectLst/>
                        </a:rPr>
                        <a:t>T-test of Diff.</a:t>
                      </a:r>
                      <a:endParaRPr lang="es-ES" sz="1050" kern="100" dirty="0">
                        <a:effectLst/>
                        <a:latin typeface="+mn-lt"/>
                        <a:ea typeface="Aptos" panose="020B0004020202020204" pitchFamily="34" charset="0"/>
                        <a:cs typeface="Times New Roman" panose="02020603050405020304" pitchFamily="18"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1077884"/>
                  </a:ext>
                </a:extLst>
              </a:tr>
              <a:tr h="74821">
                <a:tc>
                  <a:txBody>
                    <a:bodyPr/>
                    <a:lstStyle/>
                    <a:p>
                      <a:pPr algn="just">
                        <a:lnSpc>
                          <a:spcPct val="115000"/>
                        </a:lnSpc>
                        <a:spcAft>
                          <a:spcPts val="600"/>
                        </a:spcAft>
                        <a:buNone/>
                      </a:pPr>
                      <a:r>
                        <a:rPr lang="it-IT" sz="1050" kern="100" dirty="0">
                          <a:effectLst/>
                        </a:rPr>
                        <a:t>RRI (</a:t>
                      </a:r>
                      <a:r>
                        <a:rPr lang="it-IT" sz="1050" kern="100" dirty="0" err="1">
                          <a:effectLst/>
                        </a:rPr>
                        <a:t>avg</a:t>
                      </a:r>
                      <a:r>
                        <a:rPr lang="it-IT" sz="1050" kern="100" dirty="0">
                          <a:effectLst/>
                        </a:rPr>
                        <a:t>.)</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b">
                    <a:lnT>
                      <a:noFill/>
                    </a:lnT>
                  </a:tcPr>
                </a:tc>
                <a:tc>
                  <a:txBody>
                    <a:bodyPr/>
                    <a:lstStyle/>
                    <a:p>
                      <a:pPr algn="ctr">
                        <a:lnSpc>
                          <a:spcPct val="115000"/>
                        </a:lnSpc>
                        <a:spcAft>
                          <a:spcPts val="600"/>
                        </a:spcAft>
                        <a:buNone/>
                      </a:pPr>
                      <a:r>
                        <a:rPr lang="en-US" sz="1050" kern="100" dirty="0">
                          <a:effectLst/>
                          <a:latin typeface="+mn-lt"/>
                          <a:ea typeface="Aptos" panose="020B0004020202020204" pitchFamily="34" charset="0"/>
                          <a:cs typeface="Times New Roman" panose="02020603050405020304" pitchFamily="18" charset="0"/>
                        </a:rPr>
                        <a:t>0.90</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n-US" sz="1050" kern="100" dirty="0">
                          <a:effectLst/>
                        </a:rPr>
                        <a:t>3.90</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n-US" sz="1050" kern="100" dirty="0">
                          <a:effectLst/>
                        </a:rPr>
                        <a:t>0.00</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n-US" sz="1050" kern="100" dirty="0">
                          <a:effectLst/>
                          <a:latin typeface="+mn-lt"/>
                          <a:ea typeface="Aptos" panose="020B0004020202020204" pitchFamily="34" charset="0"/>
                          <a:cs typeface="Times New Roman" panose="02020603050405020304" pitchFamily="18" charset="0"/>
                        </a:rPr>
                        <a:t>76.00</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n-US" sz="1050" kern="100" dirty="0">
                          <a:effectLst/>
                        </a:rPr>
                        <a:t>0.91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n-US" sz="1050" kern="100" dirty="0">
                          <a:effectLst/>
                        </a:rPr>
                        <a:t>0.89</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n-US" sz="1050" kern="100" dirty="0">
                          <a:effectLst/>
                        </a:rPr>
                        <a:t>0.01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s-ES" sz="1050" kern="100" dirty="0">
                          <a:effectLst/>
                        </a:rPr>
                        <a:t>2.48</a:t>
                      </a:r>
                      <a:endParaRPr lang="es-ES" sz="1050" kern="100" dirty="0">
                        <a:effectLst/>
                        <a:latin typeface="+mn-lt"/>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1.49***</a:t>
                      </a:r>
                    </a:p>
                  </a:txBody>
                  <a:tcPr marL="0" marR="0"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6451045"/>
                  </a:ext>
                </a:extLst>
              </a:tr>
              <a:tr h="70049">
                <a:tc>
                  <a:txBody>
                    <a:bodyPr/>
                    <a:lstStyle/>
                    <a:p>
                      <a:pPr algn="just">
                        <a:lnSpc>
                          <a:spcPct val="115000"/>
                        </a:lnSpc>
                        <a:spcAft>
                          <a:spcPts val="600"/>
                        </a:spcAft>
                        <a:buNone/>
                      </a:pPr>
                      <a:r>
                        <a:rPr lang="it-IT" sz="1050" kern="100" dirty="0">
                          <a:effectLst/>
                          <a:latin typeface="+mn-lt"/>
                          <a:ea typeface="Aptos" panose="020B0004020202020204" pitchFamily="34" charset="0"/>
                          <a:cs typeface="Times New Roman" panose="02020603050405020304" pitchFamily="18" charset="0"/>
                        </a:rPr>
                        <a:t>Environment</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b"/>
                </a:tc>
                <a:tc>
                  <a:txBody>
                    <a:bodyPr/>
                    <a:lstStyle/>
                    <a:p>
                      <a:pPr algn="ctr">
                        <a:lnSpc>
                          <a:spcPct val="115000"/>
                        </a:lnSpc>
                        <a:spcAft>
                          <a:spcPts val="600"/>
                        </a:spcAft>
                        <a:buNone/>
                      </a:pPr>
                      <a:r>
                        <a:rPr lang="en-US" sz="1050" kern="100" dirty="0">
                          <a:effectLst/>
                        </a:rPr>
                        <a:t>0.03</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tc>
                <a:tc>
                  <a:txBody>
                    <a:bodyPr/>
                    <a:lstStyle/>
                    <a:p>
                      <a:pPr algn="ctr">
                        <a:lnSpc>
                          <a:spcPct val="115000"/>
                        </a:lnSpc>
                        <a:spcAft>
                          <a:spcPts val="600"/>
                        </a:spcAft>
                        <a:buNone/>
                      </a:pPr>
                      <a:r>
                        <a:rPr lang="en-US" sz="1050" kern="100" dirty="0">
                          <a:effectLst/>
                        </a:rPr>
                        <a:t>0.34</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tc>
                <a:tc>
                  <a:txBody>
                    <a:bodyPr/>
                    <a:lstStyle/>
                    <a:p>
                      <a:pPr algn="ctr">
                        <a:lnSpc>
                          <a:spcPct val="115000"/>
                        </a:lnSpc>
                        <a:spcAft>
                          <a:spcPts val="600"/>
                        </a:spcAft>
                        <a:buNone/>
                      </a:pPr>
                      <a:r>
                        <a:rPr lang="en-US" sz="1050" kern="100" dirty="0">
                          <a:effectLst/>
                        </a:rPr>
                        <a:t>0.00</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tc>
                <a:tc>
                  <a:txBody>
                    <a:bodyPr/>
                    <a:lstStyle/>
                    <a:p>
                      <a:pPr algn="ctr">
                        <a:lnSpc>
                          <a:spcPct val="115000"/>
                        </a:lnSpc>
                        <a:spcAft>
                          <a:spcPts val="600"/>
                        </a:spcAft>
                        <a:buNone/>
                      </a:pPr>
                      <a:r>
                        <a:rPr lang="en-US" sz="1050" kern="100" dirty="0">
                          <a:effectLst/>
                        </a:rPr>
                        <a:t>16.00</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n-US" sz="1050" kern="100" dirty="0">
                          <a:effectLst/>
                        </a:rPr>
                        <a:t>0.03</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n-US" sz="1050" kern="100" dirty="0">
                          <a:effectLst/>
                        </a:rPr>
                        <a:t>0.02</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600"/>
                        </a:spcAft>
                        <a:buNone/>
                      </a:pPr>
                      <a:r>
                        <a:rPr lang="en-US" sz="1050" kern="100" dirty="0">
                          <a:effectLst/>
                        </a:rPr>
                        <a:t>-0.01**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s-ES" sz="1050" kern="100" dirty="0">
                          <a:effectLst/>
                        </a:rPr>
                        <a:t>0.09</a:t>
                      </a:r>
                      <a:endParaRPr lang="es-ES" sz="1050" kern="100" dirty="0">
                        <a:effectLst/>
                        <a:latin typeface="+mn-lt"/>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0.08***</a:t>
                      </a:r>
                    </a:p>
                  </a:txBody>
                  <a:tcPr marL="0" marR="0" marT="0" marB="0">
                    <a:lnL w="12700" cap="flat" cmpd="sng" algn="ctr">
                      <a:noFill/>
                      <a:prstDash val="solid"/>
                      <a:round/>
                      <a:headEnd type="none" w="med" len="med"/>
                      <a:tailEnd type="none" w="med" len="med"/>
                    </a:lnL>
                  </a:tcPr>
                </a:tc>
                <a:extLst>
                  <a:ext uri="{0D108BD9-81ED-4DB2-BD59-A6C34878D82A}">
                    <a16:rowId xmlns:a16="http://schemas.microsoft.com/office/drawing/2014/main" val="2668861007"/>
                  </a:ext>
                </a:extLst>
              </a:tr>
              <a:tr h="70049">
                <a:tc>
                  <a:txBody>
                    <a:bodyPr/>
                    <a:lstStyle/>
                    <a:p>
                      <a:pPr algn="just">
                        <a:lnSpc>
                          <a:spcPct val="115000"/>
                        </a:lnSpc>
                        <a:spcAft>
                          <a:spcPts val="600"/>
                        </a:spcAft>
                        <a:buNone/>
                      </a:pPr>
                      <a:r>
                        <a:rPr lang="it-IT" sz="1050" kern="100" dirty="0">
                          <a:effectLst/>
                        </a:rPr>
                        <a:t>Severity</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b"/>
                </a:tc>
                <a:tc>
                  <a:txBody>
                    <a:bodyPr/>
                    <a:lstStyle/>
                    <a:p>
                      <a:pPr algn="ctr">
                        <a:lnSpc>
                          <a:spcPct val="115000"/>
                        </a:lnSpc>
                        <a:spcAft>
                          <a:spcPts val="600"/>
                        </a:spcAft>
                        <a:buNone/>
                      </a:pPr>
                      <a:r>
                        <a:rPr lang="en-US" sz="1050" kern="100" dirty="0">
                          <a:effectLst/>
                        </a:rPr>
                        <a:t>0.01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tc>
                <a:tc>
                  <a:txBody>
                    <a:bodyPr/>
                    <a:lstStyle/>
                    <a:p>
                      <a:pPr algn="ctr">
                        <a:lnSpc>
                          <a:spcPct val="115000"/>
                        </a:lnSpc>
                        <a:spcAft>
                          <a:spcPts val="600"/>
                        </a:spcAft>
                        <a:buNone/>
                      </a:pPr>
                      <a:r>
                        <a:rPr lang="en-US" sz="1050" kern="100" dirty="0">
                          <a:effectLst/>
                        </a:rPr>
                        <a:t>0.14</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tc>
                <a:tc>
                  <a:txBody>
                    <a:bodyPr/>
                    <a:lstStyle/>
                    <a:p>
                      <a:pPr algn="ctr">
                        <a:lnSpc>
                          <a:spcPct val="115000"/>
                        </a:lnSpc>
                        <a:spcAft>
                          <a:spcPts val="600"/>
                        </a:spcAft>
                        <a:buNone/>
                      </a:pPr>
                      <a:r>
                        <a:rPr lang="en-US" sz="1050" kern="100" dirty="0">
                          <a:effectLst/>
                        </a:rPr>
                        <a:t>0.00</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tc>
                <a:tc>
                  <a:txBody>
                    <a:bodyPr/>
                    <a:lstStyle/>
                    <a:p>
                      <a:pPr algn="ctr">
                        <a:lnSpc>
                          <a:spcPct val="115000"/>
                        </a:lnSpc>
                        <a:spcAft>
                          <a:spcPts val="600"/>
                        </a:spcAft>
                        <a:buNone/>
                      </a:pPr>
                      <a:r>
                        <a:rPr lang="en-US" sz="1050" kern="100" dirty="0">
                          <a:effectLst/>
                        </a:rPr>
                        <a:t>9.00</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n-US" sz="1050" kern="100" dirty="0">
                          <a:effectLst/>
                        </a:rPr>
                        <a:t>0.01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n-US" sz="1050" kern="100" dirty="0">
                          <a:effectLst/>
                        </a:rPr>
                        <a:t>0.00</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600"/>
                        </a:spcAft>
                        <a:buNone/>
                      </a:pPr>
                      <a:r>
                        <a:rPr lang="en-US" sz="1050" kern="100" dirty="0">
                          <a:effectLst/>
                        </a:rPr>
                        <a:t>-0.01***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0.03</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0.03***</a:t>
                      </a:r>
                    </a:p>
                  </a:txBody>
                  <a:tcPr marL="0" marR="0" marT="0" marB="0">
                    <a:lnL w="12700" cap="flat" cmpd="sng" algn="ctr">
                      <a:noFill/>
                      <a:prstDash val="solid"/>
                      <a:round/>
                      <a:headEnd type="none" w="med" len="med"/>
                      <a:tailEnd type="none" w="med" len="med"/>
                    </a:lnL>
                  </a:tcPr>
                </a:tc>
                <a:extLst>
                  <a:ext uri="{0D108BD9-81ED-4DB2-BD59-A6C34878D82A}">
                    <a16:rowId xmlns:a16="http://schemas.microsoft.com/office/drawing/2014/main" val="876783130"/>
                  </a:ext>
                </a:extLst>
              </a:tr>
              <a:tr h="70049">
                <a:tc>
                  <a:txBody>
                    <a:bodyPr/>
                    <a:lstStyle/>
                    <a:p>
                      <a:pPr algn="just">
                        <a:lnSpc>
                          <a:spcPct val="115000"/>
                        </a:lnSpc>
                        <a:spcAft>
                          <a:spcPts val="600"/>
                        </a:spcAft>
                        <a:buNone/>
                      </a:pPr>
                      <a:r>
                        <a:rPr lang="it-IT" sz="1050" kern="100" dirty="0">
                          <a:effectLst/>
                        </a:rPr>
                        <a:t>Reach</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b"/>
                </a:tc>
                <a:tc>
                  <a:txBody>
                    <a:bodyPr/>
                    <a:lstStyle/>
                    <a:p>
                      <a:pPr algn="ctr">
                        <a:lnSpc>
                          <a:spcPct val="115000"/>
                        </a:lnSpc>
                        <a:spcAft>
                          <a:spcPts val="600"/>
                        </a:spcAft>
                        <a:buNone/>
                      </a:pPr>
                      <a:r>
                        <a:rPr lang="en-US" sz="1050" kern="100" dirty="0">
                          <a:effectLst/>
                        </a:rPr>
                        <a:t>0.01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tc>
                <a:tc>
                  <a:txBody>
                    <a:bodyPr/>
                    <a:lstStyle/>
                    <a:p>
                      <a:pPr algn="ctr">
                        <a:lnSpc>
                          <a:spcPct val="115000"/>
                        </a:lnSpc>
                        <a:spcAft>
                          <a:spcPts val="600"/>
                        </a:spcAft>
                        <a:buNone/>
                      </a:pPr>
                      <a:r>
                        <a:rPr lang="en-US" sz="1050" kern="100" dirty="0">
                          <a:effectLst/>
                        </a:rPr>
                        <a:t>0.20</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tc>
                <a:tc>
                  <a:txBody>
                    <a:bodyPr/>
                    <a:lstStyle/>
                    <a:p>
                      <a:pPr algn="ctr">
                        <a:lnSpc>
                          <a:spcPct val="115000"/>
                        </a:lnSpc>
                        <a:spcAft>
                          <a:spcPts val="600"/>
                        </a:spcAft>
                        <a:buNone/>
                      </a:pPr>
                      <a:r>
                        <a:rPr lang="en-US" sz="1050" kern="100" dirty="0">
                          <a:effectLst/>
                        </a:rPr>
                        <a:t>0.00</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tc>
                <a:tc>
                  <a:txBody>
                    <a:bodyPr/>
                    <a:lstStyle/>
                    <a:p>
                      <a:pPr algn="ctr">
                        <a:lnSpc>
                          <a:spcPct val="115000"/>
                        </a:lnSpc>
                        <a:spcAft>
                          <a:spcPts val="600"/>
                        </a:spcAft>
                        <a:buNone/>
                      </a:pPr>
                      <a:r>
                        <a:rPr lang="en-US" sz="1050" kern="100" dirty="0">
                          <a:effectLst/>
                        </a:rPr>
                        <a:t>6.00</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n-US" sz="1050" kern="100" dirty="0">
                          <a:effectLst/>
                        </a:rPr>
                        <a:t>0.02</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n-US" sz="1050" kern="100" dirty="0">
                          <a:effectLst/>
                        </a:rPr>
                        <a:t>0.01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600"/>
                        </a:spcAft>
                        <a:buNone/>
                      </a:pPr>
                      <a:r>
                        <a:rPr lang="en-US" sz="1050" kern="100" dirty="0">
                          <a:effectLst/>
                        </a:rPr>
                        <a:t>-0.01**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0.04</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0.04***</a:t>
                      </a:r>
                    </a:p>
                  </a:txBody>
                  <a:tcPr marL="0" marR="0" marT="0" marB="0">
                    <a:lnL w="12700" cap="flat" cmpd="sng" algn="ctr">
                      <a:noFill/>
                      <a:prstDash val="solid"/>
                      <a:round/>
                      <a:headEnd type="none" w="med" len="med"/>
                      <a:tailEnd type="none" w="med" len="med"/>
                    </a:lnL>
                  </a:tcPr>
                </a:tc>
                <a:extLst>
                  <a:ext uri="{0D108BD9-81ED-4DB2-BD59-A6C34878D82A}">
                    <a16:rowId xmlns:a16="http://schemas.microsoft.com/office/drawing/2014/main" val="2405755129"/>
                  </a:ext>
                </a:extLst>
              </a:tr>
              <a:tr h="70049">
                <a:tc>
                  <a:txBody>
                    <a:bodyPr/>
                    <a:lstStyle/>
                    <a:p>
                      <a:pPr algn="just">
                        <a:lnSpc>
                          <a:spcPct val="115000"/>
                        </a:lnSpc>
                        <a:spcAft>
                          <a:spcPts val="600"/>
                        </a:spcAft>
                        <a:buNone/>
                      </a:pPr>
                      <a:r>
                        <a:rPr lang="it-IT" sz="1050" kern="100" dirty="0">
                          <a:effectLst/>
                        </a:rPr>
                        <a:t>Novelty</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b"/>
                </a:tc>
                <a:tc>
                  <a:txBody>
                    <a:bodyPr/>
                    <a:lstStyle/>
                    <a:p>
                      <a:pPr algn="ctr">
                        <a:lnSpc>
                          <a:spcPct val="115000"/>
                        </a:lnSpc>
                        <a:spcAft>
                          <a:spcPts val="600"/>
                        </a:spcAft>
                        <a:buNone/>
                      </a:pPr>
                      <a:r>
                        <a:rPr lang="en-US" sz="1050" kern="100" dirty="0">
                          <a:effectLst/>
                        </a:rPr>
                        <a:t>0.01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tc>
                <a:tc>
                  <a:txBody>
                    <a:bodyPr/>
                    <a:lstStyle/>
                    <a:p>
                      <a:pPr algn="ctr">
                        <a:lnSpc>
                          <a:spcPct val="115000"/>
                        </a:lnSpc>
                        <a:spcAft>
                          <a:spcPts val="600"/>
                        </a:spcAft>
                        <a:buNone/>
                      </a:pPr>
                      <a:r>
                        <a:rPr lang="en-US" sz="1050" kern="100" dirty="0">
                          <a:effectLst/>
                        </a:rPr>
                        <a:t>0.13</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tc>
                <a:tc>
                  <a:txBody>
                    <a:bodyPr/>
                    <a:lstStyle/>
                    <a:p>
                      <a:pPr algn="ctr">
                        <a:lnSpc>
                          <a:spcPct val="115000"/>
                        </a:lnSpc>
                        <a:spcAft>
                          <a:spcPts val="600"/>
                        </a:spcAft>
                        <a:buNone/>
                      </a:pPr>
                      <a:r>
                        <a:rPr lang="en-US" sz="1050" kern="100" dirty="0">
                          <a:effectLst/>
                        </a:rPr>
                        <a:t>0.00</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tc>
                <a:tc>
                  <a:txBody>
                    <a:bodyPr/>
                    <a:lstStyle/>
                    <a:p>
                      <a:pPr algn="ctr">
                        <a:lnSpc>
                          <a:spcPct val="115000"/>
                        </a:lnSpc>
                        <a:spcAft>
                          <a:spcPts val="600"/>
                        </a:spcAft>
                        <a:buNone/>
                      </a:pPr>
                      <a:r>
                        <a:rPr lang="en-US" sz="1050" kern="100" dirty="0">
                          <a:effectLst/>
                        </a:rPr>
                        <a:t>6.00</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n-US" sz="1050" kern="100" dirty="0">
                          <a:effectLst/>
                        </a:rPr>
                        <a:t>0.01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n-US" sz="1050" kern="100" dirty="0">
                          <a:effectLst/>
                        </a:rPr>
                        <a:t>0.01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600"/>
                        </a:spcAft>
                        <a:buNone/>
                      </a:pPr>
                      <a:r>
                        <a:rPr lang="en-US" sz="1050" kern="100" dirty="0">
                          <a:effectLst/>
                        </a:rPr>
                        <a:t>0.00</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600"/>
                        </a:spcAft>
                        <a:buNone/>
                      </a:pPr>
                      <a:r>
                        <a:rPr lang="es-ES" sz="1050" kern="100" dirty="0">
                          <a:effectLst/>
                        </a:rPr>
                        <a:t>0.03</a:t>
                      </a:r>
                      <a:endParaRPr lang="es-ES" sz="1050" kern="100" dirty="0">
                        <a:effectLst/>
                        <a:latin typeface="+mn-lt"/>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0.02**</a:t>
                      </a:r>
                    </a:p>
                  </a:txBody>
                  <a:tcPr marL="0" marR="0" marT="0" marB="0">
                    <a:lnL w="12700" cap="flat" cmpd="sng" algn="ctr">
                      <a:noFill/>
                      <a:prstDash val="solid"/>
                      <a:round/>
                      <a:headEnd type="none" w="med" len="med"/>
                      <a:tailEnd type="none" w="med" len="med"/>
                    </a:lnL>
                  </a:tcPr>
                </a:tc>
                <a:extLst>
                  <a:ext uri="{0D108BD9-81ED-4DB2-BD59-A6C34878D82A}">
                    <a16:rowId xmlns:a16="http://schemas.microsoft.com/office/drawing/2014/main" val="3418626972"/>
                  </a:ext>
                </a:extLst>
              </a:tr>
            </a:tbl>
          </a:graphicData>
        </a:graphic>
      </p:graphicFrame>
      <p:sp>
        <p:nvSpPr>
          <p:cNvPr id="3" name="Rectángulo 2">
            <a:extLst>
              <a:ext uri="{FF2B5EF4-FFF2-40B4-BE49-F238E27FC236}">
                <a16:creationId xmlns:a16="http://schemas.microsoft.com/office/drawing/2014/main" id="{8B5FB8C3-7D20-57FF-EF8D-4F728BEDB5FE}"/>
              </a:ext>
            </a:extLst>
          </p:cNvPr>
          <p:cNvSpPr/>
          <p:nvPr/>
        </p:nvSpPr>
        <p:spPr>
          <a:xfrm>
            <a:off x="6545679" y="3046597"/>
            <a:ext cx="740493" cy="1399275"/>
          </a:xfrm>
          <a:prstGeom prst="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ctángulo 8">
            <a:extLst>
              <a:ext uri="{FF2B5EF4-FFF2-40B4-BE49-F238E27FC236}">
                <a16:creationId xmlns:a16="http://schemas.microsoft.com/office/drawing/2014/main" id="{70613778-2041-4E30-B8B1-B5802DE1DBA3}"/>
              </a:ext>
            </a:extLst>
          </p:cNvPr>
          <p:cNvSpPr/>
          <p:nvPr/>
        </p:nvSpPr>
        <p:spPr>
          <a:xfrm>
            <a:off x="7994628" y="3033581"/>
            <a:ext cx="740493" cy="1399275"/>
          </a:xfrm>
          <a:prstGeom prst="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56371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996423" y="2281761"/>
            <a:ext cx="7772400" cy="707886"/>
          </a:xfrm>
        </p:spPr>
        <p:txBody>
          <a:bodyPr/>
          <a:lstStyle/>
          <a:p>
            <a:r>
              <a:rPr lang="es-ES" dirty="0" err="1"/>
              <a:t>Empirical</a:t>
            </a:r>
            <a:r>
              <a:rPr lang="es-ES" dirty="0"/>
              <a:t> </a:t>
            </a:r>
            <a:r>
              <a:rPr lang="es-ES" dirty="0" err="1"/>
              <a:t>analyses</a:t>
            </a:r>
            <a:br>
              <a:rPr lang="en-US" dirty="0"/>
            </a:br>
            <a:endParaRPr lang="it-IT" dirty="0"/>
          </a:p>
        </p:txBody>
      </p:sp>
      <p:sp>
        <p:nvSpPr>
          <p:cNvPr id="4" name="Segnaposto testo 3"/>
          <p:cNvSpPr>
            <a:spLocks noGrp="1"/>
          </p:cNvSpPr>
          <p:nvPr>
            <p:ph type="body" idx="1"/>
          </p:nvPr>
        </p:nvSpPr>
        <p:spPr/>
        <p:txBody>
          <a:bodyPr/>
          <a:lstStyle/>
          <a:p>
            <a:r>
              <a:rPr lang="it-IT" dirty="0"/>
              <a:t>2.0</a:t>
            </a:r>
          </a:p>
        </p:txBody>
      </p:sp>
    </p:spTree>
    <p:extLst>
      <p:ext uri="{BB962C8B-B14F-4D97-AF65-F5344CB8AC3E}">
        <p14:creationId xmlns:p14="http://schemas.microsoft.com/office/powerpoint/2010/main" val="76507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5B323-909A-B8EF-5952-A200E19B1031}"/>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C5588654-478B-7746-E22A-C7CA27B0D525}"/>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844210DC-F27C-D9F7-4073-44E9A9D92F57}"/>
              </a:ext>
            </a:extLst>
          </p:cNvPr>
          <p:cNvSpPr>
            <a:spLocks noGrp="1"/>
          </p:cNvSpPr>
          <p:nvPr>
            <p:ph type="title"/>
          </p:nvPr>
        </p:nvSpPr>
        <p:spPr/>
        <p:txBody>
          <a:bodyPr/>
          <a:lstStyle/>
          <a:p>
            <a:r>
              <a:rPr lang="it-IT" dirty="0"/>
              <a:t>Preliminary Evidence</a:t>
            </a:r>
          </a:p>
        </p:txBody>
      </p:sp>
      <p:sp>
        <p:nvSpPr>
          <p:cNvPr id="6" name="Marcador de texto 5">
            <a:extLst>
              <a:ext uri="{FF2B5EF4-FFF2-40B4-BE49-F238E27FC236}">
                <a16:creationId xmlns:a16="http://schemas.microsoft.com/office/drawing/2014/main" id="{4FAA37B0-D33D-D4EE-42EE-347480330EE1}"/>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E7F6BA9C-3391-505D-8C5E-F1FA67769A96}"/>
              </a:ext>
            </a:extLst>
          </p:cNvPr>
          <p:cNvSpPr>
            <a:spLocks noGrp="1"/>
          </p:cNvSpPr>
          <p:nvPr>
            <p:ph type="body" sz="quarter" idx="12"/>
          </p:nvPr>
        </p:nvSpPr>
        <p:spPr>
          <a:xfrm>
            <a:off x="708024" y="1302147"/>
            <a:ext cx="4571111" cy="200055"/>
          </a:xfrm>
        </p:spPr>
        <p:txBody>
          <a:bodyPr/>
          <a:lstStyle/>
          <a:p>
            <a:r>
              <a:rPr lang="it-IT" dirty="0"/>
              <a:t>TWO WAY FIXED EFFECT OLS REGRESSION</a:t>
            </a:r>
          </a:p>
        </p:txBody>
      </p:sp>
      <p:sp>
        <p:nvSpPr>
          <p:cNvPr id="9" name="Segnaposto contenuto 2">
            <a:extLst>
              <a:ext uri="{FF2B5EF4-FFF2-40B4-BE49-F238E27FC236}">
                <a16:creationId xmlns:a16="http://schemas.microsoft.com/office/drawing/2014/main" id="{C80AAF1A-48A3-5826-3735-3110E49F7894}"/>
              </a:ext>
            </a:extLst>
          </p:cNvPr>
          <p:cNvSpPr>
            <a:spLocks noGrp="1"/>
          </p:cNvSpPr>
          <p:nvPr>
            <p:ph idx="1"/>
          </p:nvPr>
        </p:nvSpPr>
        <p:spPr>
          <a:xfrm>
            <a:off x="712788" y="1658938"/>
            <a:ext cx="7583487" cy="1269578"/>
          </a:xfrm>
        </p:spPr>
        <p:txBody>
          <a:bodyPr/>
          <a:lstStyle/>
          <a:p>
            <a:pPr marL="0" indent="0">
              <a:buNone/>
            </a:pPr>
            <a:r>
              <a:rPr lang="en-US" sz="1200" dirty="0"/>
              <a:t>Coefficient Estimation (caution in interpretation: identifies associations, not causality)</a:t>
            </a:r>
          </a:p>
          <a:p>
            <a:pPr marL="742950" lvl="1" indent="-285750">
              <a:spcAft>
                <a:spcPts val="0"/>
              </a:spcAft>
              <a:buFont typeface="+mj-lt"/>
              <a:buAutoNum type="romanUcPeriod"/>
            </a:pPr>
            <a:r>
              <a:rPr lang="en-US" sz="1050" dirty="0"/>
              <a:t>PE ownership, especially by SRI PEs, is associated with significantly more environmental incidents and higher RRI scores.</a:t>
            </a:r>
          </a:p>
          <a:p>
            <a:pPr marL="742950" lvl="1" indent="-285750">
              <a:spcAft>
                <a:spcPts val="0"/>
              </a:spcAft>
              <a:buFont typeface="+mj-lt"/>
              <a:buAutoNum type="romanUcPeriod"/>
            </a:pPr>
            <a:r>
              <a:rPr lang="en-US" sz="1050" dirty="0"/>
              <a:t>RRI rises by approx. 1 point upon the entry of a SRI PE, but only by 0.2 points otherwise</a:t>
            </a:r>
          </a:p>
          <a:p>
            <a:pPr marL="742950" lvl="1" indent="-285750">
              <a:spcAft>
                <a:spcPts val="0"/>
              </a:spcAft>
              <a:buFont typeface="+mj-lt"/>
              <a:buAutoNum type="romanUcPeriod"/>
            </a:pPr>
            <a:r>
              <a:rPr lang="en-US" sz="1050" dirty="0"/>
              <a:t>Environmental incidents increase by approx. 3.5% upon entry of a SRI PE, but only by 0.4% otherwise   </a:t>
            </a:r>
          </a:p>
          <a:p>
            <a:pPr marL="457200" lvl="1" indent="0">
              <a:spcAft>
                <a:spcPts val="0"/>
              </a:spcAft>
              <a:buNone/>
            </a:pPr>
            <a:endParaRPr lang="en-US" sz="1050" dirty="0"/>
          </a:p>
          <a:p>
            <a:pPr marL="0" indent="0">
              <a:spcAft>
                <a:spcPts val="0"/>
              </a:spcAft>
              <a:buClr>
                <a:srgbClr val="0046AD"/>
              </a:buClr>
              <a:buNone/>
              <a:defRPr/>
            </a:pPr>
            <a:endParaRPr lang="en-US" dirty="0">
              <a:solidFill>
                <a:prstClr val="black"/>
              </a:solidFill>
            </a:endParaRPr>
          </a:p>
        </p:txBody>
      </p:sp>
      <p:graphicFrame>
        <p:nvGraphicFramePr>
          <p:cNvPr id="10" name="Tabla 9">
            <a:extLst>
              <a:ext uri="{FF2B5EF4-FFF2-40B4-BE49-F238E27FC236}">
                <a16:creationId xmlns:a16="http://schemas.microsoft.com/office/drawing/2014/main" id="{EAAE9850-0AA4-56DD-BA34-D6C931AF1BFC}"/>
              </a:ext>
            </a:extLst>
          </p:cNvPr>
          <p:cNvGraphicFramePr>
            <a:graphicFrameLocks noGrp="1"/>
          </p:cNvGraphicFramePr>
          <p:nvPr>
            <p:extLst>
              <p:ext uri="{D42A27DB-BD31-4B8C-83A1-F6EECF244321}">
                <p14:modId xmlns:p14="http://schemas.microsoft.com/office/powerpoint/2010/main" val="3244023042"/>
              </p:ext>
            </p:extLst>
          </p:nvPr>
        </p:nvGraphicFramePr>
        <p:xfrm>
          <a:off x="1182625" y="2783205"/>
          <a:ext cx="7363966" cy="1583828"/>
        </p:xfrm>
        <a:graphic>
          <a:graphicData uri="http://schemas.openxmlformats.org/drawingml/2006/table">
            <a:tbl>
              <a:tblPr>
                <a:tableStyleId>{2D5ABB26-0587-4C30-8999-92F81FD0307C}</a:tableStyleId>
              </a:tblPr>
              <a:tblGrid>
                <a:gridCol w="1221746">
                  <a:extLst>
                    <a:ext uri="{9D8B030D-6E8A-4147-A177-3AD203B41FA5}">
                      <a16:colId xmlns:a16="http://schemas.microsoft.com/office/drawing/2014/main" val="1220446181"/>
                    </a:ext>
                  </a:extLst>
                </a:gridCol>
                <a:gridCol w="1228444">
                  <a:extLst>
                    <a:ext uri="{9D8B030D-6E8A-4147-A177-3AD203B41FA5}">
                      <a16:colId xmlns:a16="http://schemas.microsoft.com/office/drawing/2014/main" val="2717449464"/>
                    </a:ext>
                  </a:extLst>
                </a:gridCol>
                <a:gridCol w="1228444">
                  <a:extLst>
                    <a:ext uri="{9D8B030D-6E8A-4147-A177-3AD203B41FA5}">
                      <a16:colId xmlns:a16="http://schemas.microsoft.com/office/drawing/2014/main" val="1208416734"/>
                    </a:ext>
                  </a:extLst>
                </a:gridCol>
                <a:gridCol w="1228444">
                  <a:extLst>
                    <a:ext uri="{9D8B030D-6E8A-4147-A177-3AD203B41FA5}">
                      <a16:colId xmlns:a16="http://schemas.microsoft.com/office/drawing/2014/main" val="3654990693"/>
                    </a:ext>
                  </a:extLst>
                </a:gridCol>
                <a:gridCol w="1228444">
                  <a:extLst>
                    <a:ext uri="{9D8B030D-6E8A-4147-A177-3AD203B41FA5}">
                      <a16:colId xmlns:a16="http://schemas.microsoft.com/office/drawing/2014/main" val="2893454565"/>
                    </a:ext>
                  </a:extLst>
                </a:gridCol>
                <a:gridCol w="1228444">
                  <a:extLst>
                    <a:ext uri="{9D8B030D-6E8A-4147-A177-3AD203B41FA5}">
                      <a16:colId xmlns:a16="http://schemas.microsoft.com/office/drawing/2014/main" val="26746075"/>
                    </a:ext>
                  </a:extLst>
                </a:gridCol>
              </a:tblGrid>
              <a:tr h="134699">
                <a:tc>
                  <a:txBody>
                    <a:bodyPr/>
                    <a:lstStyle/>
                    <a:p>
                      <a:pPr>
                        <a:lnSpc>
                          <a:spcPct val="115000"/>
                        </a:lnSpc>
                      </a:pPr>
                      <a:endParaRPr lang="es-ES" sz="1050" kern="100" dirty="0">
                        <a:effectLst/>
                        <a:latin typeface="+mn-lt"/>
                      </a:endParaRPr>
                    </a:p>
                  </a:txBody>
                  <a:tcPr marL="1506" marR="1506" marT="1506" marB="0" anchor="b">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spcAft>
                          <a:spcPts val="600"/>
                        </a:spcAft>
                        <a:buNone/>
                      </a:pPr>
                      <a:r>
                        <a:rPr lang="it-IT" sz="1050" kern="100" dirty="0">
                          <a:effectLst/>
                          <a:latin typeface="+mn-lt"/>
                          <a:ea typeface="Aptos" panose="020B0004020202020204" pitchFamily="34" charset="0"/>
                          <a:cs typeface="Times New Roman" panose="02020603050405020304" pitchFamily="18" charset="0"/>
                        </a:rPr>
                        <a:t>RRI</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buNone/>
                      </a:pPr>
                      <a:r>
                        <a:rPr lang="it-IT" sz="1050" kern="100" dirty="0">
                          <a:effectLst/>
                          <a:latin typeface="+mn-lt"/>
                          <a:ea typeface="Aptos" panose="020B0004020202020204" pitchFamily="34" charset="0"/>
                          <a:cs typeface="Times New Roman" panose="02020603050405020304" pitchFamily="18" charset="0"/>
                        </a:rPr>
                        <a:t>Ln(1+ Environment)</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buNone/>
                      </a:pPr>
                      <a:r>
                        <a:rPr lang="it-IT" sz="1050" kern="100" dirty="0">
                          <a:effectLst/>
                          <a:latin typeface="+mn-lt"/>
                          <a:ea typeface="Aptos" panose="020B0004020202020204" pitchFamily="34" charset="0"/>
                          <a:cs typeface="Times New Roman" panose="02020603050405020304" pitchFamily="18" charset="0"/>
                        </a:rPr>
                        <a:t>Ln(1+Severity)</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buNone/>
                      </a:pPr>
                      <a:r>
                        <a:rPr lang="es-ES" sz="1050" kern="100" dirty="0" err="1">
                          <a:effectLst/>
                          <a:latin typeface="+mn-lt"/>
                          <a:ea typeface="Aptos" panose="020B0004020202020204" pitchFamily="34" charset="0"/>
                          <a:cs typeface="Times New Roman" panose="02020603050405020304" pitchFamily="18" charset="0"/>
                        </a:rPr>
                        <a:t>Ln</a:t>
                      </a:r>
                      <a:r>
                        <a:rPr lang="es-ES" sz="1050" kern="100" dirty="0">
                          <a:effectLst/>
                          <a:latin typeface="+mn-lt"/>
                          <a:ea typeface="Aptos" panose="020B0004020202020204" pitchFamily="34" charset="0"/>
                          <a:cs typeface="Times New Roman" panose="02020603050405020304" pitchFamily="18" charset="0"/>
                        </a:rPr>
                        <a:t>(1+Reach)</a:t>
                      </a: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buNone/>
                      </a:pPr>
                      <a:r>
                        <a:rPr lang="it-IT" sz="1050" kern="100" dirty="0">
                          <a:effectLst/>
                          <a:latin typeface="+mn-lt"/>
                          <a:ea typeface="Aptos" panose="020B0004020202020204" pitchFamily="34" charset="0"/>
                          <a:cs typeface="Times New Roman" panose="02020603050405020304" pitchFamily="18" charset="0"/>
                        </a:rPr>
                        <a:t>Ln(1+Novelty)</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1077884"/>
                  </a:ext>
                </a:extLst>
              </a:tr>
              <a:tr h="109651">
                <a:tc>
                  <a:txBody>
                    <a:bodyPr/>
                    <a:lstStyle/>
                    <a:p>
                      <a:pPr algn="just">
                        <a:lnSpc>
                          <a:spcPct val="115000"/>
                        </a:lnSpc>
                        <a:spcAft>
                          <a:spcPts val="600"/>
                        </a:spcAft>
                        <a:buNone/>
                      </a:pPr>
                      <a:r>
                        <a:rPr lang="it-IT" sz="1050" kern="100" dirty="0">
                          <a:effectLst/>
                          <a:latin typeface="+mn-lt"/>
                          <a:ea typeface="Aptos" panose="020B0004020202020204" pitchFamily="34" charset="0"/>
                          <a:cs typeface="Times New Roman" panose="02020603050405020304" pitchFamily="18" charset="0"/>
                        </a:rPr>
                        <a:t>PE-</a:t>
                      </a:r>
                      <a:r>
                        <a:rPr lang="it-IT" sz="1050" kern="100" dirty="0" err="1">
                          <a:effectLst/>
                          <a:latin typeface="+mn-lt"/>
                          <a:ea typeface="Aptos" panose="020B0004020202020204" pitchFamily="34" charset="0"/>
                          <a:cs typeface="Times New Roman" panose="02020603050405020304" pitchFamily="18" charset="0"/>
                        </a:rPr>
                        <a:t>Backed</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b">
                    <a:lnT>
                      <a:noFill/>
                    </a:lnT>
                  </a:tcPr>
                </a:tc>
                <a:tc>
                  <a:txBody>
                    <a:bodyPr/>
                    <a:lstStyle/>
                    <a:p>
                      <a:pPr algn="ctr">
                        <a:lnSpc>
                          <a:spcPct val="115000"/>
                        </a:lnSpc>
                        <a:spcAft>
                          <a:spcPts val="600"/>
                        </a:spcAft>
                        <a:buNone/>
                      </a:pPr>
                      <a:r>
                        <a:rPr lang="en-US" sz="1050" kern="100" dirty="0">
                          <a:effectLst/>
                          <a:latin typeface="+mn-lt"/>
                          <a:ea typeface="Aptos" panose="020B0004020202020204" pitchFamily="34" charset="0"/>
                          <a:cs typeface="Times New Roman" panose="02020603050405020304" pitchFamily="18" charset="0"/>
                        </a:rPr>
                        <a:t>0.2350***</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0.0041**</a:t>
                      </a:r>
                    </a:p>
                  </a:txBody>
                  <a:tcPr marL="1506" marR="1506" marT="1506"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0.0005</a:t>
                      </a:r>
                    </a:p>
                  </a:txBody>
                  <a:tcPr marL="3766" marR="3766" marT="3766"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0.0019</a:t>
                      </a:r>
                    </a:p>
                  </a:txBody>
                  <a:tcPr marL="3766" marR="3766" marT="3766"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0.0018</a:t>
                      </a:r>
                    </a:p>
                  </a:txBody>
                  <a:tcPr marL="3766" marR="3766" marT="37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6451045"/>
                  </a:ext>
                </a:extLst>
              </a:tr>
              <a:tr h="70049">
                <a:tc>
                  <a:txBody>
                    <a:bodyPr/>
                    <a:lstStyle/>
                    <a:p>
                      <a:pPr algn="just">
                        <a:lnSpc>
                          <a:spcPct val="115000"/>
                        </a:lnSpc>
                        <a:spcAft>
                          <a:spcPts val="600"/>
                        </a:spcAft>
                        <a:buNone/>
                      </a:pP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b"/>
                </a:tc>
                <a:tc>
                  <a:txBody>
                    <a:bodyPr/>
                    <a:lstStyle/>
                    <a:p>
                      <a:pPr algn="ctr">
                        <a:lnSpc>
                          <a:spcPct val="115000"/>
                        </a:lnSpc>
                        <a:spcAft>
                          <a:spcPts val="600"/>
                        </a:spcAft>
                        <a:buNone/>
                      </a:pPr>
                      <a:r>
                        <a:rPr lang="en-US" sz="1050" kern="100" dirty="0">
                          <a:effectLst/>
                        </a:rPr>
                        <a:t>0.0771</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(0.0017)</a:t>
                      </a:r>
                    </a:p>
                  </a:txBody>
                  <a:tcPr marL="1506" marR="1506" marT="1506" marB="0" anchor="ct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(0.0007)</a:t>
                      </a:r>
                    </a:p>
                  </a:txBody>
                  <a:tcPr marL="3766" marR="3766" marT="3766" marB="0" anchor="b">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(0.0014)</a:t>
                      </a:r>
                    </a:p>
                  </a:txBody>
                  <a:tcPr marL="3766" marR="3766" marT="3766" marB="0" anchor="b">
                    <a:lnL>
                      <a:noFill/>
                    </a:lnL>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(0.0013)</a:t>
                      </a:r>
                    </a:p>
                  </a:txBody>
                  <a:tcPr marL="3766" marR="3766" marT="37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668861007"/>
                  </a:ext>
                </a:extLst>
              </a:tr>
              <a:tr h="70049">
                <a:tc>
                  <a:txBody>
                    <a:bodyPr/>
                    <a:lstStyle/>
                    <a:p>
                      <a:pPr algn="just">
                        <a:lnSpc>
                          <a:spcPct val="115000"/>
                        </a:lnSpc>
                        <a:spcAft>
                          <a:spcPts val="600"/>
                        </a:spcAft>
                        <a:buNone/>
                      </a:pPr>
                      <a:r>
                        <a:rPr lang="it-IT" sz="1050" kern="100" dirty="0">
                          <a:effectLst/>
                          <a:latin typeface="+mn-lt"/>
                          <a:ea typeface="Aptos" panose="020B0004020202020204" pitchFamily="34" charset="0"/>
                          <a:cs typeface="Times New Roman" panose="02020603050405020304" pitchFamily="18" charset="0"/>
                        </a:rPr>
                        <a:t>SRI PE-Backed</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b"/>
                </a:tc>
                <a:tc>
                  <a:txBody>
                    <a:bodyPr/>
                    <a:lstStyle/>
                    <a:p>
                      <a:pPr algn="ctr">
                        <a:lnSpc>
                          <a:spcPct val="115000"/>
                        </a:lnSpc>
                        <a:spcAft>
                          <a:spcPts val="600"/>
                        </a:spcAft>
                        <a:buNone/>
                      </a:pPr>
                      <a:r>
                        <a:rPr lang="en-US" sz="1050" kern="100" dirty="0">
                          <a:effectLst/>
                        </a:rPr>
                        <a:t>0.6928***</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0.0302***</a:t>
                      </a:r>
                    </a:p>
                  </a:txBody>
                  <a:tcPr marL="1506" marR="1506" marT="1506" marB="0" anchor="ct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0.0112*</a:t>
                      </a:r>
                    </a:p>
                  </a:txBody>
                  <a:tcPr marL="3766" marR="3766" marT="3766" marB="0" anchor="b">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-0.0129*</a:t>
                      </a:r>
                    </a:p>
                  </a:txBody>
                  <a:tcPr marL="3766" marR="3766" marT="3766" marB="0" anchor="b">
                    <a:lnL>
                      <a:noFill/>
                    </a:lnL>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-0.0002</a:t>
                      </a:r>
                    </a:p>
                  </a:txBody>
                  <a:tcPr marL="3766" marR="3766" marT="37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876783130"/>
                  </a:ext>
                </a:extLst>
              </a:tr>
              <a:tr h="70049">
                <a:tc>
                  <a:txBody>
                    <a:bodyPr/>
                    <a:lstStyle/>
                    <a:p>
                      <a:pPr algn="just">
                        <a:lnSpc>
                          <a:spcPct val="115000"/>
                        </a:lnSpc>
                        <a:spcAft>
                          <a:spcPts val="600"/>
                        </a:spcAft>
                        <a:buNone/>
                      </a:pP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b"/>
                </a:tc>
                <a:tc>
                  <a:txBody>
                    <a:bodyPr/>
                    <a:lstStyle/>
                    <a:p>
                      <a:pPr algn="ctr">
                        <a:lnSpc>
                          <a:spcPct val="115000"/>
                        </a:lnSpc>
                        <a:spcAft>
                          <a:spcPts val="600"/>
                        </a:spcAft>
                        <a:buNone/>
                      </a:pPr>
                      <a:r>
                        <a:rPr lang="en-US" sz="1050" kern="100" dirty="0">
                          <a:effectLst/>
                        </a:rPr>
                        <a:t>(0.2572)</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(0.0102)</a:t>
                      </a:r>
                    </a:p>
                  </a:txBody>
                  <a:tcPr marL="1506" marR="1506" marT="1506"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(0.0060)</a:t>
                      </a:r>
                    </a:p>
                  </a:txBody>
                  <a:tcPr marL="3766" marR="3766" marT="3766" marB="0" anchor="b">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(0.0030)</a:t>
                      </a:r>
                    </a:p>
                  </a:txBody>
                  <a:tcPr marL="3766" marR="3766" marT="3766" marB="0" anchor="b">
                    <a:lnL>
                      <a:noFill/>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(0,0071)</a:t>
                      </a:r>
                    </a:p>
                  </a:txBody>
                  <a:tcPr marL="3766" marR="3766" marT="37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755129"/>
                  </a:ext>
                </a:extLst>
              </a:tr>
              <a:tr h="70049">
                <a:tc>
                  <a:txBody>
                    <a:bodyPr/>
                    <a:lstStyle/>
                    <a:p>
                      <a:pPr algn="just">
                        <a:lnSpc>
                          <a:spcPct val="115000"/>
                        </a:lnSpc>
                        <a:spcAft>
                          <a:spcPts val="600"/>
                        </a:spcAft>
                        <a:buNone/>
                      </a:pPr>
                      <a:r>
                        <a:rPr lang="it-IT" sz="1050" kern="100" dirty="0">
                          <a:effectLst/>
                          <a:latin typeface="+mn-lt"/>
                          <a:ea typeface="Aptos" panose="020B0004020202020204" pitchFamily="34" charset="0"/>
                          <a:cs typeface="Times New Roman" panose="02020603050405020304" pitchFamily="18" charset="0"/>
                        </a:rPr>
                        <a:t>Company f.e.</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b"/>
                </a:tc>
                <a:tc>
                  <a:txBody>
                    <a:bodyPr/>
                    <a:lstStyle/>
                    <a:p>
                      <a:pPr algn="ctr">
                        <a:lnSpc>
                          <a:spcPct val="115000"/>
                        </a:lnSpc>
                        <a:spcAft>
                          <a:spcPts val="600"/>
                        </a:spcAft>
                        <a:buNone/>
                      </a:pPr>
                      <a:r>
                        <a:rPr lang="en-US" sz="1050" kern="100" dirty="0">
                          <a:effectLst/>
                          <a:latin typeface="+mn-lt"/>
                          <a:ea typeface="Aptos" panose="020B0004020202020204" pitchFamily="34" charset="0"/>
                          <a:cs typeface="Times New Roman" panose="02020603050405020304" pitchFamily="18" charset="0"/>
                        </a:rPr>
                        <a:t>Yes</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n-US" sz="1050" kern="100" dirty="0">
                          <a:effectLst/>
                          <a:latin typeface="+mn-lt"/>
                          <a:ea typeface="Aptos" panose="020B0004020202020204" pitchFamily="34" charset="0"/>
                          <a:cs typeface="Times New Roman" panose="02020603050405020304" pitchFamily="18" charset="0"/>
                        </a:rPr>
                        <a:t>Yes</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n-US" sz="1050" kern="100" dirty="0">
                          <a:effectLst/>
                          <a:latin typeface="+mn-lt"/>
                          <a:ea typeface="Aptos" panose="020B0004020202020204" pitchFamily="34" charset="0"/>
                          <a:cs typeface="Times New Roman" panose="02020603050405020304" pitchFamily="18" charset="0"/>
                        </a:rPr>
                        <a:t>Yes</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Yes</a:t>
                      </a:r>
                    </a:p>
                  </a:txBody>
                  <a:tcPr marL="3766" marR="3766" marT="3766"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600"/>
                        </a:spcAft>
                        <a:buNone/>
                      </a:pPr>
                      <a:r>
                        <a:rPr lang="en-US" sz="1050" kern="100" dirty="0">
                          <a:effectLst/>
                          <a:latin typeface="+mn-lt"/>
                          <a:ea typeface="Aptos" panose="020B0004020202020204" pitchFamily="34" charset="0"/>
                          <a:cs typeface="Times New Roman" panose="02020603050405020304" pitchFamily="18" charset="0"/>
                        </a:rPr>
                        <a:t>Yes</a:t>
                      </a:r>
                      <a:endParaRPr lang="es-ES" sz="1050" kern="100" dirty="0">
                        <a:effectLst/>
                        <a:latin typeface="+mn-lt"/>
                        <a:ea typeface="Aptos" panose="020B0004020202020204" pitchFamily="34" charset="0"/>
                        <a:cs typeface="Times New Roman" panose="02020603050405020304" pitchFamily="18" charset="0"/>
                      </a:endParaRPr>
                    </a:p>
                  </a:txBody>
                  <a:tcPr marL="3766" marR="3766" marT="37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18626972"/>
                  </a:ext>
                </a:extLst>
              </a:tr>
              <a:tr h="70049">
                <a:tc>
                  <a:txBody>
                    <a:bodyPr/>
                    <a:lstStyle/>
                    <a:p>
                      <a:pPr algn="just">
                        <a:lnSpc>
                          <a:spcPct val="115000"/>
                        </a:lnSpc>
                        <a:spcAft>
                          <a:spcPts val="600"/>
                        </a:spcAft>
                        <a:buNone/>
                      </a:pPr>
                      <a:r>
                        <a:rPr lang="es-ES" sz="1050" kern="100" dirty="0" err="1">
                          <a:effectLst/>
                          <a:latin typeface="+mn-lt"/>
                          <a:ea typeface="Aptos" panose="020B0004020202020204" pitchFamily="34" charset="0"/>
                          <a:cs typeface="Times New Roman" panose="02020603050405020304" pitchFamily="18" charset="0"/>
                        </a:rPr>
                        <a:t>Industry-year</a:t>
                      </a:r>
                      <a:r>
                        <a:rPr lang="es-ES" sz="1050" kern="100" dirty="0">
                          <a:effectLst/>
                          <a:latin typeface="+mn-lt"/>
                          <a:ea typeface="Aptos" panose="020B0004020202020204" pitchFamily="34" charset="0"/>
                          <a:cs typeface="Times New Roman" panose="02020603050405020304" pitchFamily="18" charset="0"/>
                        </a:rPr>
                        <a:t> </a:t>
                      </a:r>
                      <a:r>
                        <a:rPr lang="es-ES" sz="1050" kern="100" dirty="0" err="1">
                          <a:effectLst/>
                          <a:latin typeface="+mn-lt"/>
                          <a:ea typeface="Aptos" panose="020B0004020202020204" pitchFamily="34" charset="0"/>
                          <a:cs typeface="Times New Roman" panose="02020603050405020304" pitchFamily="18" charset="0"/>
                        </a:rPr>
                        <a:t>f.e</a:t>
                      </a:r>
                      <a:r>
                        <a:rPr lang="es-ES" sz="1050" kern="100" dirty="0">
                          <a:effectLst/>
                          <a:latin typeface="+mn-lt"/>
                          <a:ea typeface="Aptos" panose="020B0004020202020204" pitchFamily="34" charset="0"/>
                          <a:cs typeface="Times New Roman" panose="02020603050405020304" pitchFamily="18" charset="0"/>
                        </a:rPr>
                        <a:t>.</a:t>
                      </a:r>
                    </a:p>
                  </a:txBody>
                  <a:tcPr marL="1506" marR="1506" marT="1506" marB="0" anchor="b"/>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Yes</a:t>
                      </a:r>
                    </a:p>
                  </a:txBody>
                  <a:tcPr marL="1506" marR="1506" marT="1506" marB="0" anchor="ct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Yes</a:t>
                      </a:r>
                    </a:p>
                  </a:txBody>
                  <a:tcPr marL="1506" marR="1506" marT="1506" marB="0" anchor="ct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Yes</a:t>
                      </a:r>
                    </a:p>
                  </a:txBody>
                  <a:tcPr marL="3766" marR="3766" marT="3766" marB="0" anchor="b">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Yes</a:t>
                      </a:r>
                    </a:p>
                  </a:txBody>
                  <a:tcPr marL="3766" marR="3766" marT="3766" marB="0" anchor="b">
                    <a:lnL>
                      <a:noFill/>
                    </a:lnL>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Yes</a:t>
                      </a:r>
                    </a:p>
                  </a:txBody>
                  <a:tcPr marL="3766" marR="3766" marT="37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060320563"/>
                  </a:ext>
                </a:extLst>
              </a:tr>
              <a:tr h="70049">
                <a:tc>
                  <a:txBody>
                    <a:bodyPr/>
                    <a:lstStyle/>
                    <a:p>
                      <a:pPr algn="just">
                        <a:lnSpc>
                          <a:spcPct val="115000"/>
                        </a:lnSpc>
                        <a:spcAft>
                          <a:spcPts val="600"/>
                        </a:spcAft>
                        <a:buNone/>
                      </a:pPr>
                      <a:r>
                        <a:rPr lang="es-ES" sz="1050" kern="100" dirty="0" err="1">
                          <a:effectLst/>
                          <a:latin typeface="+mn-lt"/>
                          <a:ea typeface="Aptos" panose="020B0004020202020204" pitchFamily="34" charset="0"/>
                          <a:cs typeface="Times New Roman" panose="02020603050405020304" pitchFamily="18" charset="0"/>
                        </a:rPr>
                        <a:t>Obs</a:t>
                      </a:r>
                      <a:r>
                        <a:rPr lang="es-ES" sz="1050" kern="100" dirty="0">
                          <a:effectLst/>
                          <a:latin typeface="+mn-lt"/>
                          <a:ea typeface="Aptos" panose="020B0004020202020204" pitchFamily="34" charset="0"/>
                          <a:cs typeface="Times New Roman" panose="02020603050405020304" pitchFamily="18" charset="0"/>
                        </a:rPr>
                        <a:t>.</a:t>
                      </a:r>
                    </a:p>
                  </a:txBody>
                  <a:tcPr marL="1506" marR="1506" marT="1506" marB="0" anchor="b"/>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22,520</a:t>
                      </a:r>
                    </a:p>
                  </a:txBody>
                  <a:tcPr marL="1506" marR="1506" marT="1506" marB="0" anchor="ct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22,521</a:t>
                      </a:r>
                    </a:p>
                  </a:txBody>
                  <a:tcPr marL="1506" marR="1506" marT="1506" marB="0" anchor="ct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22,521</a:t>
                      </a:r>
                    </a:p>
                  </a:txBody>
                  <a:tcPr marL="3766" marR="3766" marT="3766" marB="0" anchor="b">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22,521</a:t>
                      </a:r>
                    </a:p>
                  </a:txBody>
                  <a:tcPr marL="3766" marR="3766" marT="3766" marB="0" anchor="b">
                    <a:lnL>
                      <a:noFill/>
                    </a:lnL>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22,521</a:t>
                      </a:r>
                    </a:p>
                  </a:txBody>
                  <a:tcPr marL="3766" marR="3766" marT="37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936417798"/>
                  </a:ext>
                </a:extLst>
              </a:tr>
              <a:tr h="70049">
                <a:tc>
                  <a:txBody>
                    <a:bodyPr/>
                    <a:lstStyle/>
                    <a:p>
                      <a:pPr algn="just">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R-</a:t>
                      </a:r>
                      <a:r>
                        <a:rPr lang="es-ES" sz="1050" kern="100" dirty="0" err="1">
                          <a:effectLst/>
                          <a:latin typeface="+mn-lt"/>
                          <a:ea typeface="Aptos" panose="020B0004020202020204" pitchFamily="34" charset="0"/>
                          <a:cs typeface="Times New Roman" panose="02020603050405020304" pitchFamily="18" charset="0"/>
                        </a:rPr>
                        <a:t>squared</a:t>
                      </a:r>
                      <a:endParaRPr lang="es-ES" sz="1050" kern="100" dirty="0">
                        <a:effectLst/>
                        <a:latin typeface="+mn-lt"/>
                        <a:ea typeface="Aptos" panose="020B0004020202020204" pitchFamily="34" charset="0"/>
                        <a:cs typeface="Times New Roman" panose="02020603050405020304" pitchFamily="18" charset="0"/>
                      </a:endParaRPr>
                    </a:p>
                  </a:txBody>
                  <a:tcPr marL="1506" marR="1506" marT="1506" marB="0" anchor="b"/>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0.45</a:t>
                      </a:r>
                    </a:p>
                  </a:txBody>
                  <a:tcPr marL="1506" marR="1506" marT="1506" marB="0" anchor="ct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0.30</a:t>
                      </a:r>
                    </a:p>
                  </a:txBody>
                  <a:tcPr marL="1506" marR="1506" marT="1506" marB="0" anchor="ct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0.20</a:t>
                      </a:r>
                    </a:p>
                  </a:txBody>
                  <a:tcPr marL="3766" marR="3766" marT="3766" marB="0" anchor="b">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0.23</a:t>
                      </a:r>
                    </a:p>
                  </a:txBody>
                  <a:tcPr marL="3766" marR="3766" marT="3766" marB="0" anchor="b">
                    <a:lnL>
                      <a:noFill/>
                    </a:lnL>
                    <a:lnR w="12700" cap="flat" cmpd="sng" algn="ctr">
                      <a:noFill/>
                      <a:prstDash val="solid"/>
                      <a:round/>
                      <a:headEnd type="none" w="med" len="med"/>
                      <a:tailEnd type="none" w="med" len="med"/>
                    </a:lnR>
                  </a:tcPr>
                </a:tc>
                <a:tc>
                  <a:txBody>
                    <a:bodyPr/>
                    <a:lstStyle/>
                    <a:p>
                      <a:pPr algn="ctr">
                        <a:lnSpc>
                          <a:spcPct val="115000"/>
                        </a:lnSpc>
                        <a:spcAft>
                          <a:spcPts val="600"/>
                        </a:spcAft>
                        <a:buNone/>
                      </a:pPr>
                      <a:r>
                        <a:rPr lang="es-ES" sz="1050" kern="100" dirty="0">
                          <a:effectLst/>
                          <a:latin typeface="+mn-lt"/>
                          <a:ea typeface="Aptos" panose="020B0004020202020204" pitchFamily="34" charset="0"/>
                          <a:cs typeface="Times New Roman" panose="02020603050405020304" pitchFamily="18" charset="0"/>
                        </a:rPr>
                        <a:t>0.18</a:t>
                      </a:r>
                    </a:p>
                  </a:txBody>
                  <a:tcPr marL="3766" marR="3766" marT="37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38081471"/>
                  </a:ext>
                </a:extLst>
              </a:tr>
            </a:tbl>
          </a:graphicData>
        </a:graphic>
      </p:graphicFrame>
      <p:sp>
        <p:nvSpPr>
          <p:cNvPr id="3" name="Rectángulo 2">
            <a:extLst>
              <a:ext uri="{FF2B5EF4-FFF2-40B4-BE49-F238E27FC236}">
                <a16:creationId xmlns:a16="http://schemas.microsoft.com/office/drawing/2014/main" id="{7540E28B-D4FC-060A-70A8-937974A722BD}"/>
              </a:ext>
            </a:extLst>
          </p:cNvPr>
          <p:cNvSpPr/>
          <p:nvPr/>
        </p:nvSpPr>
        <p:spPr>
          <a:xfrm>
            <a:off x="2641336" y="2783205"/>
            <a:ext cx="2351578" cy="932452"/>
          </a:xfrm>
          <a:prstGeom prst="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9393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3B464-4233-54E5-A02C-70076AA4BB61}"/>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982B7925-F713-AAAF-D138-5D0E0373BCED}"/>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CF1F3537-F2CF-D24D-DA3B-CF920FEDD77C}"/>
              </a:ext>
            </a:extLst>
          </p:cNvPr>
          <p:cNvSpPr>
            <a:spLocks noGrp="1"/>
          </p:cNvSpPr>
          <p:nvPr>
            <p:ph type="title"/>
          </p:nvPr>
        </p:nvSpPr>
        <p:spPr/>
        <p:txBody>
          <a:bodyPr/>
          <a:lstStyle/>
          <a:p>
            <a:r>
              <a:rPr lang="it-IT" dirty="0"/>
              <a:t>Preliminary Evidence</a:t>
            </a:r>
          </a:p>
        </p:txBody>
      </p:sp>
      <p:sp>
        <p:nvSpPr>
          <p:cNvPr id="6" name="Marcador de texto 5">
            <a:extLst>
              <a:ext uri="{FF2B5EF4-FFF2-40B4-BE49-F238E27FC236}">
                <a16:creationId xmlns:a16="http://schemas.microsoft.com/office/drawing/2014/main" id="{EE13407C-F214-88AC-B0C6-2B5A4B87446E}"/>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753AD6B3-1C20-F877-0226-468803ACB6F9}"/>
              </a:ext>
            </a:extLst>
          </p:cNvPr>
          <p:cNvSpPr>
            <a:spLocks noGrp="1"/>
          </p:cNvSpPr>
          <p:nvPr>
            <p:ph type="body" sz="quarter" idx="12"/>
          </p:nvPr>
        </p:nvSpPr>
        <p:spPr>
          <a:xfrm>
            <a:off x="708024" y="1302147"/>
            <a:ext cx="4571111" cy="200055"/>
          </a:xfrm>
        </p:spPr>
        <p:txBody>
          <a:bodyPr/>
          <a:lstStyle/>
          <a:p>
            <a:r>
              <a:rPr lang="it-IT" dirty="0"/>
              <a:t>TWO WAY FIXED EFFECT OLS REGRESSION</a:t>
            </a:r>
          </a:p>
        </p:txBody>
      </p:sp>
      <p:sp>
        <p:nvSpPr>
          <p:cNvPr id="11" name="Segnaposto contenuto 2">
            <a:extLst>
              <a:ext uri="{FF2B5EF4-FFF2-40B4-BE49-F238E27FC236}">
                <a16:creationId xmlns:a16="http://schemas.microsoft.com/office/drawing/2014/main" id="{708A9E89-3110-C5F6-A6D8-C17382971037}"/>
              </a:ext>
            </a:extLst>
          </p:cNvPr>
          <p:cNvSpPr>
            <a:spLocks noGrp="1"/>
          </p:cNvSpPr>
          <p:nvPr>
            <p:ph idx="1"/>
          </p:nvPr>
        </p:nvSpPr>
        <p:spPr>
          <a:xfrm>
            <a:off x="708024" y="1689608"/>
            <a:ext cx="8027097" cy="2462213"/>
          </a:xfrm>
        </p:spPr>
        <p:txBody>
          <a:bodyPr/>
          <a:lstStyle/>
          <a:p>
            <a:pPr marL="0" indent="0">
              <a:buNone/>
            </a:pPr>
            <a:r>
              <a:rPr lang="en-US" sz="1200" dirty="0"/>
              <a:t>Preliminary evidence challenges the prior expectation of PE superior stewardship</a:t>
            </a:r>
          </a:p>
          <a:p>
            <a:pPr marL="0" indent="0">
              <a:buNone/>
            </a:pPr>
            <a:r>
              <a:rPr lang="en-US" sz="1200" dirty="0"/>
              <a:t>Alternative hypotheses that may reconcile this tension:</a:t>
            </a:r>
          </a:p>
          <a:p>
            <a:pPr marL="530225" indent="-171450">
              <a:spcBef>
                <a:spcPts val="600"/>
              </a:spcBef>
              <a:spcAft>
                <a:spcPts val="0"/>
              </a:spcAft>
            </a:pPr>
            <a:r>
              <a:rPr lang="en-US" sz="1100" b="1" dirty="0"/>
              <a:t>Selection effects: </a:t>
            </a:r>
            <a:r>
              <a:rPr lang="en-US" sz="1100" dirty="0"/>
              <a:t>PE and (even more so) SRI PEs may select companies with better/worse environmental track records and lower/higher reputational risk exposure pre-acquisition, confounding post-acquisition improvements</a:t>
            </a:r>
            <a:endParaRPr lang="en-US" sz="1100" b="1" dirty="0"/>
          </a:p>
          <a:p>
            <a:pPr marL="530225" indent="-171450">
              <a:spcBef>
                <a:spcPts val="600"/>
              </a:spcBef>
              <a:spcAft>
                <a:spcPts val="0"/>
              </a:spcAft>
            </a:pPr>
            <a:r>
              <a:rPr lang="en-US" sz="1100" b="1" dirty="0"/>
              <a:t>Signaling</a:t>
            </a:r>
            <a:r>
              <a:rPr lang="en-US" sz="1100" dirty="0"/>
              <a:t>: PE and (even more so) SRI PEs may adopt disclosure commitments at the level of portfolio companies to manage their reputational exposure, leading to increased transparency and reporting of controversies without reflecting true deterioration</a:t>
            </a:r>
          </a:p>
          <a:p>
            <a:pPr marL="530225" indent="-171450">
              <a:spcBef>
                <a:spcPts val="600"/>
              </a:spcBef>
              <a:spcAft>
                <a:spcPts val="0"/>
              </a:spcAft>
            </a:pPr>
            <a:r>
              <a:rPr lang="en-US" sz="1100" b="1" dirty="0"/>
              <a:t>Visibility and disclosure paradox:  </a:t>
            </a:r>
            <a:r>
              <a:rPr lang="en-US" sz="1100" dirty="0"/>
              <a:t>PE and (even more so) SRI PEs may select high-profile companies that already are or will become more exposed to external scrutiny from investors, regulators, and media, leading to higher baseline ESG reputational risk, inflating ESG risk measures</a:t>
            </a:r>
          </a:p>
          <a:p>
            <a:pPr marL="720725" lvl="1" indent="0">
              <a:spcAft>
                <a:spcPts val="0"/>
              </a:spcAft>
              <a:buNone/>
            </a:pPr>
            <a:endParaRPr lang="en-US" sz="1000" dirty="0"/>
          </a:p>
          <a:p>
            <a:pPr marL="0" indent="0">
              <a:spcAft>
                <a:spcPts val="0"/>
              </a:spcAft>
              <a:buClr>
                <a:srgbClr val="0046AD"/>
              </a:buClr>
              <a:buNone/>
              <a:defRPr/>
            </a:pPr>
            <a:endParaRPr lang="en-US" dirty="0">
              <a:solidFill>
                <a:prstClr val="black"/>
              </a:solidFill>
            </a:endParaRPr>
          </a:p>
        </p:txBody>
      </p:sp>
    </p:spTree>
    <p:extLst>
      <p:ext uri="{BB962C8B-B14F-4D97-AF65-F5344CB8AC3E}">
        <p14:creationId xmlns:p14="http://schemas.microsoft.com/office/powerpoint/2010/main" val="2896092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40AE4-209C-84FC-DEF5-66182A8B8A76}"/>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B954C2CB-B9CC-CEF4-8F0E-5F24DF73C12D}"/>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137C5719-AAC2-4680-19D9-5CA3B2A74612}"/>
              </a:ext>
            </a:extLst>
          </p:cNvPr>
          <p:cNvSpPr>
            <a:spLocks noGrp="1"/>
          </p:cNvSpPr>
          <p:nvPr>
            <p:ph type="title"/>
          </p:nvPr>
        </p:nvSpPr>
        <p:spPr/>
        <p:txBody>
          <a:bodyPr/>
          <a:lstStyle/>
          <a:p>
            <a:r>
              <a:rPr lang="it-IT" dirty="0"/>
              <a:t>Preliminary Evidence</a:t>
            </a:r>
          </a:p>
        </p:txBody>
      </p:sp>
      <p:sp>
        <p:nvSpPr>
          <p:cNvPr id="6" name="Marcador de texto 5">
            <a:extLst>
              <a:ext uri="{FF2B5EF4-FFF2-40B4-BE49-F238E27FC236}">
                <a16:creationId xmlns:a16="http://schemas.microsoft.com/office/drawing/2014/main" id="{FB9AEBF9-8D64-55BA-21E5-32104F0E1273}"/>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D633BA64-F9F8-4252-7C46-9C46B3AD23EA}"/>
              </a:ext>
            </a:extLst>
          </p:cNvPr>
          <p:cNvSpPr>
            <a:spLocks noGrp="1"/>
          </p:cNvSpPr>
          <p:nvPr>
            <p:ph type="body" sz="quarter" idx="12"/>
          </p:nvPr>
        </p:nvSpPr>
        <p:spPr>
          <a:xfrm>
            <a:off x="708024" y="1302147"/>
            <a:ext cx="4571111" cy="200055"/>
          </a:xfrm>
        </p:spPr>
        <p:txBody>
          <a:bodyPr/>
          <a:lstStyle/>
          <a:p>
            <a:r>
              <a:rPr lang="it-IT" dirty="0"/>
              <a:t>EVENT STUDY DYNAMIC EFFECT</a:t>
            </a:r>
          </a:p>
        </p:txBody>
      </p:sp>
      <p:sp>
        <p:nvSpPr>
          <p:cNvPr id="8" name="Segnaposto contenuto 2">
            <a:extLst>
              <a:ext uri="{FF2B5EF4-FFF2-40B4-BE49-F238E27FC236}">
                <a16:creationId xmlns:a16="http://schemas.microsoft.com/office/drawing/2014/main" id="{C36135FB-8139-8BE7-EB35-C75BE02C4CDD}"/>
              </a:ext>
            </a:extLst>
          </p:cNvPr>
          <p:cNvSpPr>
            <a:spLocks noGrp="1"/>
          </p:cNvSpPr>
          <p:nvPr>
            <p:ph idx="1"/>
          </p:nvPr>
        </p:nvSpPr>
        <p:spPr>
          <a:xfrm>
            <a:off x="712788" y="1443744"/>
            <a:ext cx="8022333" cy="1092607"/>
          </a:xfrm>
        </p:spPr>
        <p:txBody>
          <a:bodyPr/>
          <a:lstStyle/>
          <a:p>
            <a:pPr marL="0" indent="0">
              <a:buNone/>
            </a:pPr>
            <a:endParaRPr lang="en-US" sz="1200" dirty="0"/>
          </a:p>
          <a:p>
            <a:pPr marL="0" indent="0">
              <a:buNone/>
            </a:pPr>
            <a:r>
              <a:rPr lang="en-US" sz="1200" dirty="0"/>
              <a:t>RRI score (average annual value) before and after PE entry (red line)</a:t>
            </a:r>
          </a:p>
          <a:p>
            <a:pPr marL="742950" lvl="1" indent="-285750">
              <a:spcAft>
                <a:spcPts val="0"/>
              </a:spcAft>
              <a:buFont typeface="+mj-lt"/>
              <a:buAutoNum type="romanUcPeriod"/>
            </a:pPr>
            <a:r>
              <a:rPr lang="en-US" sz="1100" dirty="0"/>
              <a:t>Firms acquired by both SRI and non-SRI PEs show lower reputational risk (RRI) in the pre-acquisition period, but there is no systematic improvement or deterioration after entry</a:t>
            </a:r>
          </a:p>
          <a:p>
            <a:pPr marL="0" indent="0">
              <a:spcAft>
                <a:spcPts val="0"/>
              </a:spcAft>
              <a:buClr>
                <a:srgbClr val="0046AD"/>
              </a:buClr>
              <a:buNone/>
              <a:defRPr/>
            </a:pPr>
            <a:endParaRPr lang="en-US" dirty="0">
              <a:solidFill>
                <a:prstClr val="black"/>
              </a:solidFill>
            </a:endParaRPr>
          </a:p>
        </p:txBody>
      </p:sp>
      <p:pic>
        <p:nvPicPr>
          <p:cNvPr id="9" name="Immagine 7">
            <a:extLst>
              <a:ext uri="{FF2B5EF4-FFF2-40B4-BE49-F238E27FC236}">
                <a16:creationId xmlns:a16="http://schemas.microsoft.com/office/drawing/2014/main" id="{A732FFA5-5DFD-27A3-E2AC-79E1382529E3}"/>
              </a:ext>
            </a:extLst>
          </p:cNvPr>
          <p:cNvPicPr>
            <a:picLocks noChangeAspect="1"/>
          </p:cNvPicPr>
          <p:nvPr/>
        </p:nvPicPr>
        <p:blipFill>
          <a:blip r:embed="rId3">
            <a:alphaModFix/>
          </a:blip>
          <a:stretch>
            <a:fillRect/>
          </a:stretch>
        </p:blipFill>
        <p:spPr>
          <a:xfrm>
            <a:off x="1362811" y="2355920"/>
            <a:ext cx="6632384" cy="2385771"/>
          </a:xfrm>
          <a:prstGeom prst="rect">
            <a:avLst/>
          </a:prstGeom>
        </p:spPr>
      </p:pic>
      <p:cxnSp>
        <p:nvCxnSpPr>
          <p:cNvPr id="3" name="Conector recto 2">
            <a:extLst>
              <a:ext uri="{FF2B5EF4-FFF2-40B4-BE49-F238E27FC236}">
                <a16:creationId xmlns:a16="http://schemas.microsoft.com/office/drawing/2014/main" id="{29A95034-6561-6688-8CC1-7FA33B806687}"/>
              </a:ext>
            </a:extLst>
          </p:cNvPr>
          <p:cNvCxnSpPr/>
          <p:nvPr/>
        </p:nvCxnSpPr>
        <p:spPr>
          <a:xfrm>
            <a:off x="2489812" y="2699133"/>
            <a:ext cx="0" cy="16304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88C000CE-621C-B42E-003F-74A5E83C7287}"/>
              </a:ext>
            </a:extLst>
          </p:cNvPr>
          <p:cNvCxnSpPr/>
          <p:nvPr/>
        </p:nvCxnSpPr>
        <p:spPr>
          <a:xfrm>
            <a:off x="4680332" y="2699133"/>
            <a:ext cx="0" cy="16304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ector recto 9">
            <a:extLst>
              <a:ext uri="{FF2B5EF4-FFF2-40B4-BE49-F238E27FC236}">
                <a16:creationId xmlns:a16="http://schemas.microsoft.com/office/drawing/2014/main" id="{E1AE5B5E-12E2-8BEA-2021-DE99A26287CA}"/>
              </a:ext>
            </a:extLst>
          </p:cNvPr>
          <p:cNvCxnSpPr/>
          <p:nvPr/>
        </p:nvCxnSpPr>
        <p:spPr>
          <a:xfrm>
            <a:off x="6837802" y="2699133"/>
            <a:ext cx="0" cy="163049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828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C902C-B812-E6B6-A71D-604AE3C4B8DB}"/>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048CFF55-8471-B114-CE2C-D024C42DC1AF}"/>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9B0890F7-435D-047D-9304-7EA8E55F5922}"/>
              </a:ext>
            </a:extLst>
          </p:cNvPr>
          <p:cNvSpPr>
            <a:spLocks noGrp="1"/>
          </p:cNvSpPr>
          <p:nvPr>
            <p:ph type="title"/>
          </p:nvPr>
        </p:nvSpPr>
        <p:spPr/>
        <p:txBody>
          <a:bodyPr/>
          <a:lstStyle/>
          <a:p>
            <a:r>
              <a:rPr lang="it-IT" dirty="0"/>
              <a:t>Preliminary Evidence</a:t>
            </a:r>
          </a:p>
        </p:txBody>
      </p:sp>
      <p:sp>
        <p:nvSpPr>
          <p:cNvPr id="6" name="Marcador de texto 5">
            <a:extLst>
              <a:ext uri="{FF2B5EF4-FFF2-40B4-BE49-F238E27FC236}">
                <a16:creationId xmlns:a16="http://schemas.microsoft.com/office/drawing/2014/main" id="{7BEF08DA-C065-DA55-2D8E-38B729B189F4}"/>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B18DC6EE-376A-5094-2F65-D90CABB66D75}"/>
              </a:ext>
            </a:extLst>
          </p:cNvPr>
          <p:cNvSpPr>
            <a:spLocks noGrp="1"/>
          </p:cNvSpPr>
          <p:nvPr>
            <p:ph type="body" sz="quarter" idx="12"/>
          </p:nvPr>
        </p:nvSpPr>
        <p:spPr>
          <a:xfrm>
            <a:off x="708024" y="1302147"/>
            <a:ext cx="4571111" cy="200055"/>
          </a:xfrm>
        </p:spPr>
        <p:txBody>
          <a:bodyPr/>
          <a:lstStyle/>
          <a:p>
            <a:r>
              <a:rPr lang="it-IT" dirty="0"/>
              <a:t>EVENT STUDY DYNAMIC EFFECT</a:t>
            </a:r>
          </a:p>
        </p:txBody>
      </p:sp>
      <p:sp>
        <p:nvSpPr>
          <p:cNvPr id="10" name="Segnaposto contenuto 2">
            <a:extLst>
              <a:ext uri="{FF2B5EF4-FFF2-40B4-BE49-F238E27FC236}">
                <a16:creationId xmlns:a16="http://schemas.microsoft.com/office/drawing/2014/main" id="{CFF0AA2F-5D9B-40C9-1570-52E0181F839F}"/>
              </a:ext>
            </a:extLst>
          </p:cNvPr>
          <p:cNvSpPr>
            <a:spLocks noGrp="1"/>
          </p:cNvSpPr>
          <p:nvPr>
            <p:ph idx="1"/>
          </p:nvPr>
        </p:nvSpPr>
        <p:spPr>
          <a:xfrm>
            <a:off x="717553" y="1443744"/>
            <a:ext cx="8017568" cy="1938992"/>
          </a:xfrm>
        </p:spPr>
        <p:txBody>
          <a:bodyPr/>
          <a:lstStyle/>
          <a:p>
            <a:pPr marL="0" indent="0">
              <a:buNone/>
            </a:pPr>
            <a:endParaRPr lang="en-US" sz="1200" dirty="0"/>
          </a:p>
          <a:p>
            <a:pPr marL="0" indent="0">
              <a:buNone/>
            </a:pPr>
            <a:r>
              <a:rPr lang="en-US" sz="1200" dirty="0"/>
              <a:t>Number of environmental incident before and after PE entry (red line)</a:t>
            </a:r>
          </a:p>
          <a:p>
            <a:pPr marL="742950" lvl="1" indent="-285750">
              <a:spcAft>
                <a:spcPts val="0"/>
              </a:spcAft>
              <a:buFont typeface="+mj-lt"/>
              <a:buAutoNum type="romanUcPeriod"/>
            </a:pPr>
            <a:r>
              <a:rPr lang="en-US" sz="1100" dirty="0"/>
              <a:t>Firms acquired by SRI PEs show fewer incidents in the pre-acquisition period, but there is no systematic improvement or deterioration after entry</a:t>
            </a:r>
          </a:p>
          <a:p>
            <a:pPr marL="0" indent="0">
              <a:buNone/>
            </a:pPr>
            <a:endParaRPr lang="en-US" sz="1100" dirty="0"/>
          </a:p>
          <a:p>
            <a:pPr marL="457200" lvl="1" indent="0">
              <a:spcAft>
                <a:spcPts val="0"/>
              </a:spcAft>
              <a:buNone/>
            </a:pPr>
            <a:endParaRPr lang="en-US" sz="1100" dirty="0"/>
          </a:p>
          <a:p>
            <a:pPr marL="742950" lvl="1" indent="-285750">
              <a:spcAft>
                <a:spcPts val="0"/>
              </a:spcAft>
              <a:buFont typeface="+mj-lt"/>
              <a:buAutoNum type="romanUcPeriod"/>
            </a:pPr>
            <a:endParaRPr lang="en-US" sz="1000" dirty="0"/>
          </a:p>
          <a:p>
            <a:pPr marL="457200" lvl="1" indent="0">
              <a:spcAft>
                <a:spcPts val="0"/>
              </a:spcAft>
              <a:buNone/>
            </a:pPr>
            <a:endParaRPr lang="en-US" sz="1000" dirty="0"/>
          </a:p>
          <a:p>
            <a:pPr marL="457200" lvl="1" indent="0">
              <a:spcAft>
                <a:spcPts val="0"/>
              </a:spcAft>
              <a:buNone/>
            </a:pPr>
            <a:endParaRPr lang="en-US" sz="1000" dirty="0"/>
          </a:p>
          <a:p>
            <a:pPr marL="0" indent="0">
              <a:spcAft>
                <a:spcPts val="0"/>
              </a:spcAft>
              <a:buClr>
                <a:srgbClr val="0046AD"/>
              </a:buClr>
              <a:buNone/>
              <a:defRPr/>
            </a:pPr>
            <a:endParaRPr lang="en-US" dirty="0">
              <a:solidFill>
                <a:prstClr val="black"/>
              </a:solidFill>
            </a:endParaRPr>
          </a:p>
        </p:txBody>
      </p:sp>
      <p:pic>
        <p:nvPicPr>
          <p:cNvPr id="11" name="Immagine 3">
            <a:extLst>
              <a:ext uri="{FF2B5EF4-FFF2-40B4-BE49-F238E27FC236}">
                <a16:creationId xmlns:a16="http://schemas.microsoft.com/office/drawing/2014/main" id="{2AA5CCAD-6366-81CA-5CC0-907794A76053}"/>
              </a:ext>
            </a:extLst>
          </p:cNvPr>
          <p:cNvPicPr>
            <a:picLocks noChangeAspect="1"/>
          </p:cNvPicPr>
          <p:nvPr/>
        </p:nvPicPr>
        <p:blipFill>
          <a:blip r:embed="rId3"/>
          <a:stretch>
            <a:fillRect/>
          </a:stretch>
        </p:blipFill>
        <p:spPr>
          <a:xfrm>
            <a:off x="1323619" y="2429324"/>
            <a:ext cx="6710770" cy="2239125"/>
          </a:xfrm>
          <a:prstGeom prst="rect">
            <a:avLst/>
          </a:prstGeom>
        </p:spPr>
      </p:pic>
      <p:cxnSp>
        <p:nvCxnSpPr>
          <p:cNvPr id="5" name="Conector recto 4">
            <a:extLst>
              <a:ext uri="{FF2B5EF4-FFF2-40B4-BE49-F238E27FC236}">
                <a16:creationId xmlns:a16="http://schemas.microsoft.com/office/drawing/2014/main" id="{21626B73-864E-00FA-20AB-F8AE1E4351AD}"/>
              </a:ext>
            </a:extLst>
          </p:cNvPr>
          <p:cNvCxnSpPr/>
          <p:nvPr/>
        </p:nvCxnSpPr>
        <p:spPr>
          <a:xfrm>
            <a:off x="2489812" y="2699133"/>
            <a:ext cx="0" cy="163049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ector recto 7">
            <a:extLst>
              <a:ext uri="{FF2B5EF4-FFF2-40B4-BE49-F238E27FC236}">
                <a16:creationId xmlns:a16="http://schemas.microsoft.com/office/drawing/2014/main" id="{44E470AF-465D-2A0B-F352-456F5281E7E1}"/>
              </a:ext>
            </a:extLst>
          </p:cNvPr>
          <p:cNvCxnSpPr/>
          <p:nvPr/>
        </p:nvCxnSpPr>
        <p:spPr>
          <a:xfrm>
            <a:off x="4691350" y="2699133"/>
            <a:ext cx="0" cy="163049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E1F8E485-CB2A-EC13-E314-7C836E4D07B8}"/>
              </a:ext>
            </a:extLst>
          </p:cNvPr>
          <p:cNvCxnSpPr/>
          <p:nvPr/>
        </p:nvCxnSpPr>
        <p:spPr>
          <a:xfrm>
            <a:off x="6870853" y="2699133"/>
            <a:ext cx="0" cy="163049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97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177F9-D1A0-99FB-96B7-4A99817CCD2A}"/>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22603896-859A-28D7-F2D6-E399D7DB1097}"/>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A33A60D4-A465-9814-1CEB-4F34E46001CD}"/>
              </a:ext>
            </a:extLst>
          </p:cNvPr>
          <p:cNvSpPr>
            <a:spLocks noGrp="1"/>
          </p:cNvSpPr>
          <p:nvPr>
            <p:ph type="title"/>
          </p:nvPr>
        </p:nvSpPr>
        <p:spPr/>
        <p:txBody>
          <a:bodyPr/>
          <a:lstStyle/>
          <a:p>
            <a:r>
              <a:rPr lang="it-IT" dirty="0"/>
              <a:t>Preliminary Evidence</a:t>
            </a:r>
          </a:p>
        </p:txBody>
      </p:sp>
      <p:sp>
        <p:nvSpPr>
          <p:cNvPr id="6" name="Marcador de texto 5">
            <a:extLst>
              <a:ext uri="{FF2B5EF4-FFF2-40B4-BE49-F238E27FC236}">
                <a16:creationId xmlns:a16="http://schemas.microsoft.com/office/drawing/2014/main" id="{A19EEC77-C80C-EF64-5830-10B5E15A7BD2}"/>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2308E538-FE9F-721C-614A-9C056CB97BF0}"/>
              </a:ext>
            </a:extLst>
          </p:cNvPr>
          <p:cNvSpPr>
            <a:spLocks noGrp="1"/>
          </p:cNvSpPr>
          <p:nvPr>
            <p:ph type="body" sz="quarter" idx="12"/>
          </p:nvPr>
        </p:nvSpPr>
        <p:spPr>
          <a:xfrm>
            <a:off x="708024" y="1302147"/>
            <a:ext cx="4571111" cy="200055"/>
          </a:xfrm>
        </p:spPr>
        <p:txBody>
          <a:bodyPr/>
          <a:lstStyle/>
          <a:p>
            <a:r>
              <a:rPr lang="it-IT" dirty="0"/>
              <a:t>WRAP-UP</a:t>
            </a:r>
          </a:p>
        </p:txBody>
      </p:sp>
      <p:sp>
        <p:nvSpPr>
          <p:cNvPr id="8" name="Segnaposto contenuto 2">
            <a:extLst>
              <a:ext uri="{FF2B5EF4-FFF2-40B4-BE49-F238E27FC236}">
                <a16:creationId xmlns:a16="http://schemas.microsoft.com/office/drawing/2014/main" id="{FE632ABB-998D-0B7F-5E31-89458B0369D9}"/>
              </a:ext>
            </a:extLst>
          </p:cNvPr>
          <p:cNvSpPr>
            <a:spLocks noGrp="1"/>
          </p:cNvSpPr>
          <p:nvPr>
            <p:ph idx="1"/>
          </p:nvPr>
        </p:nvSpPr>
        <p:spPr>
          <a:xfrm>
            <a:off x="717553" y="1543866"/>
            <a:ext cx="8017568" cy="3231654"/>
          </a:xfrm>
        </p:spPr>
        <p:txBody>
          <a:bodyPr/>
          <a:lstStyle/>
          <a:p>
            <a:pPr marL="0" indent="0">
              <a:buNone/>
            </a:pPr>
            <a:r>
              <a:rPr lang="en-US" sz="1200" dirty="0"/>
              <a:t>Core findings at this stage</a:t>
            </a:r>
          </a:p>
          <a:p>
            <a:pPr lvl="1">
              <a:spcAft>
                <a:spcPts val="0"/>
              </a:spcAft>
              <a:buFont typeface="Wingdings" panose="05000000000000000000" pitchFamily="2" charset="2"/>
              <a:buChar char="Ø"/>
            </a:pPr>
            <a:r>
              <a:rPr lang="en-US" sz="1100" dirty="0"/>
              <a:t>Companies backed by PEs, especially by SRI PEs, display more environmental incidents and higher RRI scores, but the positive association found in the OLS regressions is likely driven by selection effects and visibility dynamics rather than underperformance</a:t>
            </a:r>
          </a:p>
          <a:p>
            <a:pPr lvl="2">
              <a:spcAft>
                <a:spcPts val="0"/>
              </a:spcAft>
              <a:buFont typeface="Wingdings" panose="05000000000000000000" pitchFamily="2" charset="2"/>
              <a:buChar char="Ø"/>
            </a:pPr>
            <a:r>
              <a:rPr lang="en-US" sz="1100" dirty="0"/>
              <a:t>Before the acquisition, companies later backed by SRI PEs show lower reputational risk (RRI) and fewer incidents (Environment</a:t>
            </a:r>
            <a:r>
              <a:rPr lang="en-US" sz="1100"/>
              <a:t>) </a:t>
            </a:r>
            <a:endParaRPr lang="en-US" sz="1100" dirty="0"/>
          </a:p>
          <a:p>
            <a:pPr lvl="2">
              <a:spcAft>
                <a:spcPts val="0"/>
              </a:spcAft>
              <a:buFont typeface="Wingdings" panose="05000000000000000000" pitchFamily="2" charset="2"/>
              <a:buChar char="Ø"/>
            </a:pPr>
            <a:r>
              <a:rPr lang="en-US" sz="1100" dirty="0"/>
              <a:t>After acquisition there is no systematic improvement  or deterioration </a:t>
            </a:r>
          </a:p>
          <a:p>
            <a:pPr marL="742950" lvl="1" indent="-285750">
              <a:spcAft>
                <a:spcPts val="0"/>
              </a:spcAft>
              <a:buFont typeface="+mj-lt"/>
              <a:buAutoNum type="romanUcPeriod"/>
            </a:pPr>
            <a:endParaRPr lang="en-US" sz="1100" dirty="0"/>
          </a:p>
          <a:p>
            <a:pPr marL="0" lvl="1" indent="0">
              <a:spcAft>
                <a:spcPts val="0"/>
              </a:spcAft>
              <a:buNone/>
            </a:pPr>
            <a:r>
              <a:rPr lang="en-US" dirty="0"/>
              <a:t> Interpretation and open questions:</a:t>
            </a:r>
            <a:endParaRPr lang="en-US" b="1" dirty="0">
              <a:sym typeface="Wingdings" panose="05000000000000000000" pitchFamily="2" charset="2"/>
            </a:endParaRPr>
          </a:p>
          <a:p>
            <a:pPr lvl="1">
              <a:spcAft>
                <a:spcPts val="0"/>
              </a:spcAft>
              <a:buFont typeface="Wingdings" panose="05000000000000000000" pitchFamily="2" charset="2"/>
              <a:buChar char="Ø"/>
            </a:pPr>
            <a:r>
              <a:rPr lang="en-US" sz="1100" dirty="0"/>
              <a:t>These results suggest differences in ESG outcomes are not ownership driven, but stem from pre-existing characteristics rather than causal ownership impacts</a:t>
            </a:r>
          </a:p>
          <a:p>
            <a:pPr lvl="2">
              <a:spcBef>
                <a:spcPts val="600"/>
              </a:spcBef>
              <a:spcAft>
                <a:spcPts val="0"/>
              </a:spcAft>
            </a:pPr>
            <a:r>
              <a:rPr lang="en-US" sz="1100" dirty="0">
                <a:sym typeface="Wingdings" panose="05000000000000000000" pitchFamily="2" charset="2"/>
              </a:rPr>
              <a:t>PE may have been selecting either “cleaner” assets to signal low risk or more problematic but improvable ones to turn them around through stewardship</a:t>
            </a:r>
          </a:p>
          <a:p>
            <a:pPr lvl="2">
              <a:spcBef>
                <a:spcPts val="600"/>
              </a:spcBef>
              <a:spcAft>
                <a:spcPts val="0"/>
              </a:spcAft>
            </a:pPr>
            <a:r>
              <a:rPr lang="en-US" sz="1100" dirty="0">
                <a:sym typeface="Wingdings" panose="05000000000000000000" pitchFamily="2" charset="2"/>
              </a:rPr>
              <a:t>PE may have been selecting high-profile companies, which face greater scrutiny from media, regulators, and investors. Once ownership changes, no further change occurs because disclosure practices and the level of external attention was already elevated.</a:t>
            </a:r>
          </a:p>
          <a:p>
            <a:pPr lvl="2">
              <a:spcBef>
                <a:spcPts val="600"/>
              </a:spcBef>
              <a:spcAft>
                <a:spcPts val="0"/>
              </a:spcAft>
            </a:pPr>
            <a:endParaRPr lang="en-US" dirty="0">
              <a:solidFill>
                <a:prstClr val="black"/>
              </a:solidFill>
            </a:endParaRPr>
          </a:p>
        </p:txBody>
      </p:sp>
    </p:spTree>
    <p:extLst>
      <p:ext uri="{BB962C8B-B14F-4D97-AF65-F5344CB8AC3E}">
        <p14:creationId xmlns:p14="http://schemas.microsoft.com/office/powerpoint/2010/main" val="1927742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F3643-4A6F-BF82-F4A0-9C86868C36D3}"/>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6240C0C1-A708-C821-C2CF-454B945D9E21}"/>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9762BBFB-8581-2B7B-4E84-4B1D7EE4EB2A}"/>
              </a:ext>
            </a:extLst>
          </p:cNvPr>
          <p:cNvSpPr>
            <a:spLocks noGrp="1"/>
          </p:cNvSpPr>
          <p:nvPr>
            <p:ph type="title"/>
          </p:nvPr>
        </p:nvSpPr>
        <p:spPr/>
        <p:txBody>
          <a:bodyPr/>
          <a:lstStyle/>
          <a:p>
            <a:r>
              <a:rPr lang="it-IT" dirty="0"/>
              <a:t>Preliminary Evidence</a:t>
            </a:r>
          </a:p>
        </p:txBody>
      </p:sp>
      <p:sp>
        <p:nvSpPr>
          <p:cNvPr id="6" name="Marcador de texto 5">
            <a:extLst>
              <a:ext uri="{FF2B5EF4-FFF2-40B4-BE49-F238E27FC236}">
                <a16:creationId xmlns:a16="http://schemas.microsoft.com/office/drawing/2014/main" id="{2D7E48DC-9DBC-31B6-78DA-9462FEF58DB1}"/>
              </a:ext>
            </a:extLst>
          </p:cNvPr>
          <p:cNvSpPr>
            <a:spLocks noGrp="1"/>
          </p:cNvSpPr>
          <p:nvPr>
            <p:ph type="body" sz="quarter" idx="11"/>
          </p:nvPr>
        </p:nvSpPr>
        <p:spPr>
          <a:xfrm>
            <a:off x="708024" y="902763"/>
            <a:ext cx="7838567" cy="553998"/>
          </a:xfrm>
        </p:spPr>
        <p:txBody>
          <a:bodyPr/>
          <a:lstStyle/>
          <a:p>
            <a:r>
              <a:rPr lang="it-IT" dirty="0"/>
              <a:t>IS ESG INVESTING IN PRIVATE EQUITY CONSISTENT WITH FIDUCIARY DUTY</a:t>
            </a:r>
          </a:p>
        </p:txBody>
      </p:sp>
      <p:sp>
        <p:nvSpPr>
          <p:cNvPr id="7" name="Marcador de texto 6">
            <a:extLst>
              <a:ext uri="{FF2B5EF4-FFF2-40B4-BE49-F238E27FC236}">
                <a16:creationId xmlns:a16="http://schemas.microsoft.com/office/drawing/2014/main" id="{DA5A69AE-2877-7765-A5E7-2ECD29FCB34A}"/>
              </a:ext>
            </a:extLst>
          </p:cNvPr>
          <p:cNvSpPr>
            <a:spLocks noGrp="1"/>
          </p:cNvSpPr>
          <p:nvPr>
            <p:ph type="body" sz="quarter" idx="12"/>
          </p:nvPr>
        </p:nvSpPr>
        <p:spPr>
          <a:xfrm>
            <a:off x="708024" y="1302147"/>
            <a:ext cx="4571111" cy="200055"/>
          </a:xfrm>
        </p:spPr>
        <p:txBody>
          <a:bodyPr/>
          <a:lstStyle/>
          <a:p>
            <a:r>
              <a:rPr lang="it-IT" dirty="0"/>
              <a:t>NEXT STEPS</a:t>
            </a:r>
          </a:p>
        </p:txBody>
      </p:sp>
      <p:sp>
        <p:nvSpPr>
          <p:cNvPr id="8" name="Segnaposto contenuto 2">
            <a:extLst>
              <a:ext uri="{FF2B5EF4-FFF2-40B4-BE49-F238E27FC236}">
                <a16:creationId xmlns:a16="http://schemas.microsoft.com/office/drawing/2014/main" id="{23A80B6F-B22F-FC39-D206-D444D9AA8437}"/>
              </a:ext>
            </a:extLst>
          </p:cNvPr>
          <p:cNvSpPr>
            <a:spLocks noGrp="1"/>
          </p:cNvSpPr>
          <p:nvPr>
            <p:ph idx="1"/>
          </p:nvPr>
        </p:nvSpPr>
        <p:spPr>
          <a:xfrm>
            <a:off x="717553" y="1543866"/>
            <a:ext cx="8017568" cy="1015663"/>
          </a:xfrm>
        </p:spPr>
        <p:txBody>
          <a:bodyPr/>
          <a:lstStyle/>
          <a:p>
            <a:pPr marL="0" lvl="1" indent="0">
              <a:spcAft>
                <a:spcPts val="0"/>
              </a:spcAft>
              <a:buNone/>
            </a:pPr>
            <a:r>
              <a:rPr lang="en-US" dirty="0"/>
              <a:t>Form associations to causal inference via fiduciary duty:</a:t>
            </a:r>
            <a:endParaRPr lang="en-US" b="1" dirty="0">
              <a:sym typeface="Wingdings" panose="05000000000000000000" pitchFamily="2" charset="2"/>
            </a:endParaRPr>
          </a:p>
          <a:p>
            <a:pPr lvl="1">
              <a:spcBef>
                <a:spcPts val="600"/>
              </a:spcBef>
              <a:spcAft>
                <a:spcPts val="0"/>
              </a:spcAft>
            </a:pPr>
            <a:r>
              <a:rPr lang="en-US" sz="1100" dirty="0"/>
              <a:t>Do exogenous shocks to (</a:t>
            </a:r>
            <a:r>
              <a:rPr lang="en-US" sz="1100" dirty="0" err="1"/>
              <a:t>i</a:t>
            </a:r>
            <a:r>
              <a:rPr lang="en-US" sz="1100" dirty="0"/>
              <a:t>) political sentiment (e.g., electoral shifts) and/or (ii) investor attention (e.g</a:t>
            </a:r>
            <a:r>
              <a:rPr lang="en-US" sz="1100"/>
              <a:t>., extreme </a:t>
            </a:r>
            <a:r>
              <a:rPr lang="en-US" sz="1100" dirty="0"/>
              <a:t>events) to climate risk moderate the effect of PE ownership on ESG risk exposure (RRI) and environmental incidents?</a:t>
            </a:r>
          </a:p>
          <a:p>
            <a:pPr lvl="1">
              <a:spcBef>
                <a:spcPts val="600"/>
              </a:spcBef>
              <a:spcAft>
                <a:spcPts val="0"/>
              </a:spcAft>
            </a:pPr>
            <a:r>
              <a:rPr lang="en-US" sz="1100" b="1" dirty="0">
                <a:sym typeface="Wingdings" panose="05000000000000000000" pitchFamily="2" charset="2"/>
              </a:rPr>
              <a:t>Intuition: </a:t>
            </a:r>
            <a:r>
              <a:rPr lang="en-US" sz="1100" dirty="0">
                <a:sym typeface="Wingdings" panose="05000000000000000000" pitchFamily="2" charset="2"/>
              </a:rPr>
              <a:t>heightened fiduciary attention induces mitigation, especially among SRI PEs</a:t>
            </a:r>
            <a:endParaRPr lang="en-US" b="1" dirty="0">
              <a:solidFill>
                <a:prstClr val="black"/>
              </a:solidFill>
            </a:endParaRPr>
          </a:p>
        </p:txBody>
      </p:sp>
    </p:spTree>
    <p:extLst>
      <p:ext uri="{BB962C8B-B14F-4D97-AF65-F5344CB8AC3E}">
        <p14:creationId xmlns:p14="http://schemas.microsoft.com/office/powerpoint/2010/main" val="66733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1FAF8BA5-80A2-D701-0A64-9C9C50E28033}"/>
              </a:ext>
            </a:extLst>
          </p:cNvPr>
          <p:cNvSpPr>
            <a:spLocks noGrp="1"/>
          </p:cNvSpPr>
          <p:nvPr>
            <p:ph type="pic" sz="quarter" idx="4294967295"/>
          </p:nvPr>
        </p:nvSpPr>
        <p:spPr>
          <a:xfrm>
            <a:off x="0" y="0"/>
            <a:ext cx="9144000" cy="4395019"/>
          </a:xfrm>
        </p:spPr>
        <p:txBody>
          <a:bodyPr/>
          <a:lstStyle/>
          <a:p>
            <a:endParaRPr lang="it-IT" dirty="0"/>
          </a:p>
        </p:txBody>
      </p:sp>
      <p:sp>
        <p:nvSpPr>
          <p:cNvPr id="3" name="Titolo 2"/>
          <p:cNvSpPr>
            <a:spLocks noGrp="1"/>
          </p:cNvSpPr>
          <p:nvPr>
            <p:ph type="title"/>
          </p:nvPr>
        </p:nvSpPr>
        <p:spPr>
          <a:xfrm>
            <a:off x="996423" y="2281761"/>
            <a:ext cx="7772400" cy="1431161"/>
          </a:xfrm>
        </p:spPr>
        <p:txBody>
          <a:bodyPr/>
          <a:lstStyle/>
          <a:p>
            <a:r>
              <a:rPr lang="en-US" dirty="0"/>
              <a:t>Motivation </a:t>
            </a:r>
            <a:br>
              <a:rPr lang="en-US" dirty="0"/>
            </a:br>
            <a:br>
              <a:rPr lang="en-US" sz="2400" dirty="0">
                <a:solidFill>
                  <a:srgbClr val="0046AD"/>
                </a:solidFill>
              </a:rPr>
            </a:br>
            <a:br>
              <a:rPr lang="en-US" dirty="0"/>
            </a:br>
            <a:endParaRPr lang="it-IT" dirty="0"/>
          </a:p>
        </p:txBody>
      </p:sp>
      <p:sp>
        <p:nvSpPr>
          <p:cNvPr id="4" name="Segnaposto testo 3"/>
          <p:cNvSpPr>
            <a:spLocks noGrp="1"/>
          </p:cNvSpPr>
          <p:nvPr>
            <p:ph type="body" idx="1"/>
          </p:nvPr>
        </p:nvSpPr>
        <p:spPr>
          <a:xfrm>
            <a:off x="5280869" y="1036150"/>
            <a:ext cx="3486893" cy="1231106"/>
          </a:xfrm>
        </p:spPr>
        <p:txBody>
          <a:bodyPr/>
          <a:lstStyle/>
          <a:p>
            <a:r>
              <a:rPr lang="it-IT" dirty="0"/>
              <a:t>1.0</a:t>
            </a:r>
          </a:p>
        </p:txBody>
      </p:sp>
    </p:spTree>
    <p:extLst>
      <p:ext uri="{BB962C8B-B14F-4D97-AF65-F5344CB8AC3E}">
        <p14:creationId xmlns:p14="http://schemas.microsoft.com/office/powerpoint/2010/main" val="103677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THANKS.</a:t>
            </a:r>
            <a:endParaRPr lang="it-IT" dirty="0"/>
          </a:p>
        </p:txBody>
      </p:sp>
    </p:spTree>
    <p:extLst>
      <p:ext uri="{BB962C8B-B14F-4D97-AF65-F5344CB8AC3E}">
        <p14:creationId xmlns:p14="http://schemas.microsoft.com/office/powerpoint/2010/main" val="214193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72D9-EADC-0FBF-2F4D-19CF5181AC03}"/>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9CE4432D-A686-3378-8E46-E988B79B1D34}"/>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77A157D5-BEF9-3D63-EBC1-70A06DD94C87}"/>
              </a:ext>
            </a:extLst>
          </p:cNvPr>
          <p:cNvSpPr>
            <a:spLocks noGrp="1"/>
          </p:cNvSpPr>
          <p:nvPr>
            <p:ph type="title"/>
          </p:nvPr>
        </p:nvSpPr>
        <p:spPr/>
        <p:txBody>
          <a:bodyPr/>
          <a:lstStyle/>
          <a:p>
            <a:r>
              <a:rPr lang="it-IT" dirty="0" err="1"/>
              <a:t>Motivation</a:t>
            </a:r>
            <a:endParaRPr lang="it-IT" dirty="0"/>
          </a:p>
        </p:txBody>
      </p:sp>
      <p:sp>
        <p:nvSpPr>
          <p:cNvPr id="6" name="Marcador de texto 5">
            <a:extLst>
              <a:ext uri="{FF2B5EF4-FFF2-40B4-BE49-F238E27FC236}">
                <a16:creationId xmlns:a16="http://schemas.microsoft.com/office/drawing/2014/main" id="{0FBD295F-B2EA-5D27-F6E3-9B58A0872D43}"/>
              </a:ext>
            </a:extLst>
          </p:cNvPr>
          <p:cNvSpPr>
            <a:spLocks noGrp="1"/>
          </p:cNvSpPr>
          <p:nvPr>
            <p:ph type="body" sz="quarter" idx="11"/>
          </p:nvPr>
        </p:nvSpPr>
        <p:spPr>
          <a:xfrm>
            <a:off x="708024" y="902763"/>
            <a:ext cx="7838567" cy="276999"/>
          </a:xfrm>
        </p:spPr>
        <p:txBody>
          <a:bodyPr/>
          <a:lstStyle/>
          <a:p>
            <a:r>
              <a:rPr lang="it-IT" dirty="0"/>
              <a:t>IS ESG INVESTING IN PE CONSISTENT WITH FIDUCIARY DUTY?</a:t>
            </a:r>
          </a:p>
        </p:txBody>
      </p:sp>
      <p:sp>
        <p:nvSpPr>
          <p:cNvPr id="7" name="Marcador de texto 6">
            <a:extLst>
              <a:ext uri="{FF2B5EF4-FFF2-40B4-BE49-F238E27FC236}">
                <a16:creationId xmlns:a16="http://schemas.microsoft.com/office/drawing/2014/main" id="{53ACE416-5EEA-B25E-1F57-DF31844A863D}"/>
              </a:ext>
            </a:extLst>
          </p:cNvPr>
          <p:cNvSpPr>
            <a:spLocks noGrp="1"/>
          </p:cNvSpPr>
          <p:nvPr>
            <p:ph type="body" sz="quarter" idx="12"/>
          </p:nvPr>
        </p:nvSpPr>
        <p:spPr>
          <a:xfrm>
            <a:off x="717553" y="1470804"/>
            <a:ext cx="4571111" cy="200055"/>
          </a:xfrm>
        </p:spPr>
        <p:txBody>
          <a:bodyPr/>
          <a:lstStyle/>
          <a:p>
            <a:r>
              <a:rPr lang="en-US" dirty="0"/>
              <a:t>Why This Debate Matters Now</a:t>
            </a:r>
            <a:endParaRPr lang="it-IT" dirty="0"/>
          </a:p>
        </p:txBody>
      </p:sp>
      <p:sp>
        <p:nvSpPr>
          <p:cNvPr id="9" name="Segnaposto contenuto 2">
            <a:extLst>
              <a:ext uri="{FF2B5EF4-FFF2-40B4-BE49-F238E27FC236}">
                <a16:creationId xmlns:a16="http://schemas.microsoft.com/office/drawing/2014/main" id="{717910FE-254D-23A7-DD64-3DAA72EB61FB}"/>
              </a:ext>
            </a:extLst>
          </p:cNvPr>
          <p:cNvSpPr>
            <a:spLocks noGrp="1"/>
          </p:cNvSpPr>
          <p:nvPr>
            <p:ph idx="1"/>
          </p:nvPr>
        </p:nvSpPr>
        <p:spPr>
          <a:xfrm>
            <a:off x="717553" y="1720657"/>
            <a:ext cx="7939886" cy="3016210"/>
          </a:xfrm>
        </p:spPr>
        <p:txBody>
          <a:bodyPr/>
          <a:lstStyle/>
          <a:p>
            <a:pPr>
              <a:buFont typeface="+mj-lt"/>
              <a:buAutoNum type="arabicPeriod"/>
            </a:pPr>
            <a:r>
              <a:rPr lang="en-US" sz="1200" dirty="0"/>
              <a:t>ESG investing has grown beyond $30 trillion globally (Global Sustainable Investment Alliance, 2023).</a:t>
            </a:r>
          </a:p>
          <a:p>
            <a:pPr>
              <a:buFont typeface="+mj-lt"/>
              <a:buAutoNum type="arabicPeriod"/>
            </a:pPr>
            <a:r>
              <a:rPr lang="en-US" sz="1200" dirty="0"/>
              <a:t>Geopolitical and political shifts complicate priorities:</a:t>
            </a:r>
          </a:p>
          <a:p>
            <a:pPr lvl="1">
              <a:buFont typeface="Arial" panose="020B0604020202020204" pitchFamily="34" charset="0"/>
              <a:buChar char="•"/>
            </a:pPr>
            <a:r>
              <a:rPr lang="en-US" sz="1100" dirty="0"/>
              <a:t>Energy security vs. climate goals after global conflicts.</a:t>
            </a:r>
          </a:p>
          <a:p>
            <a:pPr lvl="1">
              <a:buFont typeface="Arial" panose="020B0604020202020204" pitchFamily="34" charset="0"/>
              <a:buChar char="•"/>
            </a:pPr>
            <a:r>
              <a:rPr lang="en-US" sz="1100" dirty="0"/>
              <a:t>Rising inequality and social unrest heighten calls for responsible capital.</a:t>
            </a:r>
          </a:p>
          <a:p>
            <a:pPr>
              <a:buFont typeface="+mj-lt"/>
              <a:buAutoNum type="arabicPeriod"/>
            </a:pPr>
            <a:r>
              <a:rPr lang="en-US" sz="1100" dirty="0"/>
              <a:t>Anecdotal evidence:</a:t>
            </a:r>
          </a:p>
          <a:p>
            <a:pPr lvl="1"/>
            <a:r>
              <a:rPr lang="en-US" sz="1100" i="1" dirty="0"/>
              <a:t>BlackRock and Vanguard halt ESG meetings after SEC crackdown – FT, 2024 </a:t>
            </a:r>
          </a:p>
          <a:p>
            <a:pPr lvl="1"/>
            <a:r>
              <a:rPr lang="en-US" sz="1100" i="1" dirty="0"/>
              <a:t>BlackRock … left the Net Zero Asset Managers (NZAM) </a:t>
            </a:r>
            <a:r>
              <a:rPr lang="en-US" sz="1100" i="1" dirty="0" err="1"/>
              <a:t>iniziative</a:t>
            </a:r>
            <a:r>
              <a:rPr lang="en-US" sz="1100" i="1" dirty="0"/>
              <a:t> on Jan. 9 citing confusion over its climate efforts and legal inquiries from public officials – Reuters, 2025 </a:t>
            </a:r>
          </a:p>
          <a:p>
            <a:pPr lvl="1"/>
            <a:r>
              <a:rPr lang="en-US" sz="1100" i="1" dirty="0"/>
              <a:t>State Street Investment Management withdraws its U.S. funds from NZAM in October 2025 – FT, 2025</a:t>
            </a:r>
          </a:p>
          <a:p>
            <a:pPr lvl="1"/>
            <a:r>
              <a:rPr lang="en-US" sz="1100" i="1" dirty="0"/>
              <a:t>The European Parliament's legal committee backed plans to water down the EU's corporate sustainability law – Reuters, 2025</a:t>
            </a:r>
          </a:p>
          <a:p>
            <a:pPr>
              <a:buFont typeface="+mj-lt"/>
              <a:buAutoNum type="arabicPeriod"/>
            </a:pPr>
            <a:r>
              <a:rPr lang="en-US" sz="1100" dirty="0"/>
              <a:t>Investors are under pressure to manage systemic climate and social risks</a:t>
            </a:r>
          </a:p>
          <a:p>
            <a:pPr>
              <a:buFont typeface="+mj-lt"/>
              <a:buAutoNum type="arabicPeriod"/>
            </a:pPr>
            <a:r>
              <a:rPr lang="en-US" sz="1200" b="1" dirty="0"/>
              <a:t>Can finance pursue social goals without breaching fiduciary duty?</a:t>
            </a:r>
            <a:endParaRPr lang="en-US" sz="1000" b="1" dirty="0"/>
          </a:p>
        </p:txBody>
      </p:sp>
    </p:spTree>
    <p:extLst>
      <p:ext uri="{BB962C8B-B14F-4D97-AF65-F5344CB8AC3E}">
        <p14:creationId xmlns:p14="http://schemas.microsoft.com/office/powerpoint/2010/main" val="87831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72D9-EADC-0FBF-2F4D-19CF5181AC03}"/>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9CE4432D-A686-3378-8E46-E988B79B1D34}"/>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77A157D5-BEF9-3D63-EBC1-70A06DD94C87}"/>
              </a:ext>
            </a:extLst>
          </p:cNvPr>
          <p:cNvSpPr>
            <a:spLocks noGrp="1"/>
          </p:cNvSpPr>
          <p:nvPr>
            <p:ph type="title"/>
          </p:nvPr>
        </p:nvSpPr>
        <p:spPr>
          <a:xfrm>
            <a:off x="712788" y="366487"/>
            <a:ext cx="7584138" cy="463802"/>
          </a:xfrm>
        </p:spPr>
        <p:txBody>
          <a:bodyPr/>
          <a:lstStyle/>
          <a:p>
            <a:r>
              <a:rPr lang="it-IT" dirty="0" err="1"/>
              <a:t>Motivation</a:t>
            </a:r>
            <a:endParaRPr lang="it-IT" dirty="0"/>
          </a:p>
        </p:txBody>
      </p:sp>
      <p:sp>
        <p:nvSpPr>
          <p:cNvPr id="6" name="Marcador de texto 5">
            <a:extLst>
              <a:ext uri="{FF2B5EF4-FFF2-40B4-BE49-F238E27FC236}">
                <a16:creationId xmlns:a16="http://schemas.microsoft.com/office/drawing/2014/main" id="{0FBD295F-B2EA-5D27-F6E3-9B58A0872D43}"/>
              </a:ext>
            </a:extLst>
          </p:cNvPr>
          <p:cNvSpPr>
            <a:spLocks noGrp="1"/>
          </p:cNvSpPr>
          <p:nvPr>
            <p:ph type="body" sz="quarter" idx="11"/>
          </p:nvPr>
        </p:nvSpPr>
        <p:spPr>
          <a:xfrm>
            <a:off x="708024" y="810484"/>
            <a:ext cx="7838567" cy="276999"/>
          </a:xfrm>
        </p:spPr>
        <p:txBody>
          <a:bodyPr/>
          <a:lstStyle/>
          <a:p>
            <a:r>
              <a:rPr lang="it-IT" dirty="0"/>
              <a:t>IS ESG INVESTING IN PE CONSISTENT WITH FIDUCIARY DUTY?</a:t>
            </a:r>
          </a:p>
        </p:txBody>
      </p:sp>
      <p:sp>
        <p:nvSpPr>
          <p:cNvPr id="7" name="Marcador de texto 6">
            <a:extLst>
              <a:ext uri="{FF2B5EF4-FFF2-40B4-BE49-F238E27FC236}">
                <a16:creationId xmlns:a16="http://schemas.microsoft.com/office/drawing/2014/main" id="{53ACE416-5EEA-B25E-1F57-DF31844A863D}"/>
              </a:ext>
            </a:extLst>
          </p:cNvPr>
          <p:cNvSpPr>
            <a:spLocks noGrp="1"/>
          </p:cNvSpPr>
          <p:nvPr>
            <p:ph type="body" sz="quarter" idx="12"/>
          </p:nvPr>
        </p:nvSpPr>
        <p:spPr>
          <a:xfrm>
            <a:off x="717553" y="1356733"/>
            <a:ext cx="4571111" cy="200055"/>
          </a:xfrm>
        </p:spPr>
        <p:txBody>
          <a:bodyPr/>
          <a:lstStyle/>
          <a:p>
            <a:r>
              <a:rPr lang="en-US" dirty="0"/>
              <a:t>A Polarized ESG Landscape?</a:t>
            </a:r>
            <a:endParaRPr lang="it-IT" dirty="0"/>
          </a:p>
        </p:txBody>
      </p:sp>
      <p:pic>
        <p:nvPicPr>
          <p:cNvPr id="8" name="Picture 7">
            <a:extLst>
              <a:ext uri="{FF2B5EF4-FFF2-40B4-BE49-F238E27FC236}">
                <a16:creationId xmlns:a16="http://schemas.microsoft.com/office/drawing/2014/main" id="{B40922B4-11DF-4776-8701-1681CC71EE7E}"/>
              </a:ext>
            </a:extLst>
          </p:cNvPr>
          <p:cNvPicPr>
            <a:picLocks noChangeAspect="1"/>
          </p:cNvPicPr>
          <p:nvPr/>
        </p:nvPicPr>
        <p:blipFill>
          <a:blip r:embed="rId3"/>
          <a:stretch>
            <a:fillRect/>
          </a:stretch>
        </p:blipFill>
        <p:spPr>
          <a:xfrm>
            <a:off x="5442570" y="1356733"/>
            <a:ext cx="3238151" cy="3131494"/>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71252D35-79EE-4C4D-8AC4-D4209DE67883}"/>
              </a:ext>
            </a:extLst>
          </p:cNvPr>
          <p:cNvSpPr txBox="1"/>
          <p:nvPr/>
        </p:nvSpPr>
        <p:spPr>
          <a:xfrm>
            <a:off x="5657673" y="4617604"/>
            <a:ext cx="976229" cy="153888"/>
          </a:xfrm>
          <a:prstGeom prst="rect">
            <a:avLst/>
          </a:prstGeom>
        </p:spPr>
        <p:txBody>
          <a:bodyPr vert="horz" wrap="none" lIns="0" tIns="0" rIns="0" bIns="0" rtlCol="0" anchor="b" anchorCtr="0">
            <a:spAutoFit/>
          </a:bodyPr>
          <a:lstStyle/>
          <a:p>
            <a:r>
              <a:rPr lang="en-US" sz="1000" dirty="0"/>
              <a:t>Source: FT, 2025</a:t>
            </a:r>
          </a:p>
        </p:txBody>
      </p:sp>
      <p:sp>
        <p:nvSpPr>
          <p:cNvPr id="13" name="Rectangle 12">
            <a:extLst>
              <a:ext uri="{FF2B5EF4-FFF2-40B4-BE49-F238E27FC236}">
                <a16:creationId xmlns:a16="http://schemas.microsoft.com/office/drawing/2014/main" id="{5CB32AD2-97EC-4F27-9C61-A37D0B170E3A}"/>
              </a:ext>
            </a:extLst>
          </p:cNvPr>
          <p:cNvSpPr/>
          <p:nvPr/>
        </p:nvSpPr>
        <p:spPr>
          <a:xfrm>
            <a:off x="608962" y="1588681"/>
            <a:ext cx="4756655" cy="3554819"/>
          </a:xfrm>
          <a:prstGeom prst="rect">
            <a:avLst/>
          </a:prstGeom>
        </p:spPr>
        <p:txBody>
          <a:bodyPr wrap="square">
            <a:spAutoFit/>
          </a:bodyPr>
          <a:lstStyle/>
          <a:p>
            <a:pPr marL="268288" indent="-268288">
              <a:spcAft>
                <a:spcPts val="600"/>
              </a:spcAft>
              <a:buClr>
                <a:schemeClr val="tx2"/>
              </a:buClr>
              <a:buSzPct val="110000"/>
              <a:buFont typeface="+mj-lt"/>
              <a:buAutoNum type="arabicPeriod"/>
            </a:pPr>
            <a:r>
              <a:rPr lang="en-US" sz="1200" dirty="0">
                <a:latin typeface="+mj-lt"/>
              </a:rPr>
              <a:t>Policy and regulatory divergence:</a:t>
            </a:r>
          </a:p>
          <a:p>
            <a:pPr marL="630238" lvl="1" indent="-173038">
              <a:spcAft>
                <a:spcPts val="600"/>
              </a:spcAft>
              <a:buClr>
                <a:schemeClr val="tx2"/>
              </a:buClr>
              <a:buSzPct val="110000"/>
              <a:buFont typeface="Arial" panose="020B0604020202020204" pitchFamily="34" charset="0"/>
              <a:buChar char="•"/>
            </a:pPr>
            <a:r>
              <a:rPr lang="en-US" sz="1100" dirty="0">
                <a:latin typeface="+mj-lt"/>
              </a:rPr>
              <a:t>EU → mandatory sustainability reporting (CSRD, SFDR).</a:t>
            </a:r>
          </a:p>
          <a:p>
            <a:pPr marL="630238" lvl="1" indent="-173038">
              <a:spcAft>
                <a:spcPts val="600"/>
              </a:spcAft>
              <a:buClr>
                <a:schemeClr val="tx2"/>
              </a:buClr>
              <a:buSzPct val="110000"/>
              <a:buFont typeface="Arial" panose="020B0604020202020204" pitchFamily="34" charset="0"/>
              <a:buChar char="•"/>
            </a:pPr>
            <a:r>
              <a:rPr lang="en-US" sz="1100" dirty="0">
                <a:latin typeface="+mj-lt"/>
              </a:rPr>
              <a:t>U.S. → SEC restrictions on ESG coordination and shareholder proposals.</a:t>
            </a:r>
          </a:p>
          <a:p>
            <a:pPr marL="268288" indent="-268288">
              <a:spcAft>
                <a:spcPts val="600"/>
              </a:spcAft>
              <a:buClr>
                <a:schemeClr val="tx2"/>
              </a:buClr>
              <a:buSzPct val="110000"/>
              <a:buFont typeface="+mj-lt"/>
              <a:buAutoNum type="arabicPeriod"/>
            </a:pPr>
            <a:r>
              <a:rPr lang="en-US" sz="1200" dirty="0">
                <a:latin typeface="+mj-lt"/>
              </a:rPr>
              <a:t>Different regulatory philosophies now shape investor incentives: </a:t>
            </a:r>
            <a:r>
              <a:rPr lang="en-US" sz="1200" b="1" dirty="0">
                <a:latin typeface="+mj-lt"/>
              </a:rPr>
              <a:t>Shareholder activism gap</a:t>
            </a:r>
          </a:p>
          <a:p>
            <a:pPr marL="630238" lvl="1" indent="-173038">
              <a:spcAft>
                <a:spcPts val="600"/>
              </a:spcAft>
              <a:buClr>
                <a:schemeClr val="tx2"/>
              </a:buClr>
              <a:buSzPct val="110000"/>
              <a:buFont typeface="Arial" panose="020B0604020202020204" pitchFamily="34" charset="0"/>
              <a:buChar char="•"/>
            </a:pPr>
            <a:r>
              <a:rPr lang="en-US" sz="1100" dirty="0">
                <a:latin typeface="+mj-lt"/>
              </a:rPr>
              <a:t>Europe/UK: 81 % of ESG proposals supported (2024).</a:t>
            </a:r>
          </a:p>
          <a:p>
            <a:pPr marL="630238" lvl="1" indent="-173038">
              <a:spcAft>
                <a:spcPts val="600"/>
              </a:spcAft>
              <a:buClr>
                <a:schemeClr val="tx2"/>
              </a:buClr>
              <a:buSzPct val="110000"/>
              <a:buFont typeface="Arial" panose="020B0604020202020204" pitchFamily="34" charset="0"/>
              <a:buChar char="•"/>
            </a:pPr>
            <a:r>
              <a:rPr lang="en-US" sz="1100" dirty="0">
                <a:latin typeface="+mj-lt"/>
              </a:rPr>
              <a:t>U.S.: only 20 % support; SEC’s new limits cut E- and S-resolutions sharply.</a:t>
            </a:r>
          </a:p>
          <a:p>
            <a:pPr marL="228600" indent="-228600">
              <a:spcAft>
                <a:spcPts val="600"/>
              </a:spcAft>
              <a:buClr>
                <a:schemeClr val="tx2"/>
              </a:buClr>
              <a:buSzPct val="110000"/>
              <a:buAutoNum type="arabicPeriod" startAt="3"/>
            </a:pPr>
            <a:r>
              <a:rPr lang="en-US" sz="1200" b="1" dirty="0">
                <a:latin typeface="+mj-lt"/>
              </a:rPr>
              <a:t>Reality is more nuanced</a:t>
            </a:r>
          </a:p>
          <a:p>
            <a:pPr marL="630238" lvl="1" indent="-173038">
              <a:spcAft>
                <a:spcPts val="600"/>
              </a:spcAft>
              <a:buClr>
                <a:schemeClr val="tx2"/>
              </a:buClr>
              <a:buSzPct val="110000"/>
              <a:buFont typeface="Arial" panose="020B0604020202020204" pitchFamily="34" charset="0"/>
              <a:buChar char="•"/>
            </a:pPr>
            <a:r>
              <a:rPr lang="en-US" sz="1100" dirty="0">
                <a:latin typeface="+mj-lt"/>
              </a:rPr>
              <a:t>EU pension funds have reviewed or ended mandates with managers leaving NZAM or CA100+</a:t>
            </a:r>
          </a:p>
          <a:p>
            <a:pPr marL="630238" lvl="1" indent="-173038">
              <a:spcAft>
                <a:spcPts val="600"/>
              </a:spcAft>
              <a:buClr>
                <a:schemeClr val="tx2"/>
              </a:buClr>
              <a:buSzPct val="110000"/>
              <a:buFont typeface="Arial" panose="020B0604020202020204" pitchFamily="34" charset="0"/>
              <a:buChar char="•"/>
            </a:pPr>
            <a:r>
              <a:rPr lang="en-US" sz="1100" dirty="0">
                <a:latin typeface="+mj-lt"/>
              </a:rPr>
              <a:t>U.S. reactions are mixed — some asset owners review mandates post-exit, others scale back ESG demands amid political pressure.</a:t>
            </a:r>
          </a:p>
          <a:p>
            <a:pPr marL="268288" indent="-268288">
              <a:spcAft>
                <a:spcPts val="600"/>
              </a:spcAft>
              <a:buClr>
                <a:schemeClr val="tx2"/>
              </a:buClr>
              <a:buSzPct val="110000"/>
              <a:buFont typeface="+mj-lt"/>
              <a:buAutoNum type="arabicPeriod"/>
            </a:pPr>
            <a:endParaRPr lang="en-US" sz="1200" dirty="0">
              <a:latin typeface="+mj-lt"/>
            </a:endParaRPr>
          </a:p>
        </p:txBody>
      </p:sp>
    </p:spTree>
    <p:extLst>
      <p:ext uri="{BB962C8B-B14F-4D97-AF65-F5344CB8AC3E}">
        <p14:creationId xmlns:p14="http://schemas.microsoft.com/office/powerpoint/2010/main" val="149029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1FAF8BA5-80A2-D701-0A64-9C9C50E28033}"/>
              </a:ext>
            </a:extLst>
          </p:cNvPr>
          <p:cNvSpPr>
            <a:spLocks noGrp="1"/>
          </p:cNvSpPr>
          <p:nvPr>
            <p:ph type="pic" sz="quarter" idx="4294967295"/>
          </p:nvPr>
        </p:nvSpPr>
        <p:spPr>
          <a:xfrm>
            <a:off x="0" y="0"/>
            <a:ext cx="9144000" cy="4395019"/>
          </a:xfrm>
        </p:spPr>
        <p:txBody>
          <a:bodyPr/>
          <a:lstStyle/>
          <a:p>
            <a:endParaRPr lang="it-IT" dirty="0"/>
          </a:p>
        </p:txBody>
      </p:sp>
      <p:sp>
        <p:nvSpPr>
          <p:cNvPr id="3" name="Titolo 2"/>
          <p:cNvSpPr>
            <a:spLocks noGrp="1"/>
          </p:cNvSpPr>
          <p:nvPr>
            <p:ph type="title"/>
          </p:nvPr>
        </p:nvSpPr>
        <p:spPr>
          <a:xfrm>
            <a:off x="996423" y="2281761"/>
            <a:ext cx="7772400" cy="1785104"/>
          </a:xfrm>
        </p:spPr>
        <p:txBody>
          <a:bodyPr/>
          <a:lstStyle/>
          <a:p>
            <a:r>
              <a:rPr lang="en-US" dirty="0"/>
              <a:t>Private equity </a:t>
            </a:r>
            <a:br>
              <a:rPr lang="en-US" dirty="0"/>
            </a:br>
            <a:r>
              <a:rPr lang="en-US" dirty="0"/>
              <a:t>and </a:t>
            </a:r>
            <a:r>
              <a:rPr lang="en-US" dirty="0" err="1"/>
              <a:t>esg</a:t>
            </a:r>
            <a:r>
              <a:rPr lang="en-US" dirty="0"/>
              <a:t> integration</a:t>
            </a:r>
            <a:br>
              <a:rPr lang="en-US" sz="4400" dirty="0"/>
            </a:br>
            <a:br>
              <a:rPr lang="en-US" sz="2400" dirty="0">
                <a:solidFill>
                  <a:srgbClr val="0046AD"/>
                </a:solidFill>
              </a:rPr>
            </a:br>
            <a:br>
              <a:rPr lang="en-US" dirty="0"/>
            </a:br>
            <a:endParaRPr lang="it-IT" dirty="0"/>
          </a:p>
        </p:txBody>
      </p:sp>
      <p:sp>
        <p:nvSpPr>
          <p:cNvPr id="4" name="Segnaposto testo 3"/>
          <p:cNvSpPr>
            <a:spLocks noGrp="1"/>
          </p:cNvSpPr>
          <p:nvPr>
            <p:ph type="body" idx="1"/>
          </p:nvPr>
        </p:nvSpPr>
        <p:spPr>
          <a:xfrm>
            <a:off x="5280869" y="1036150"/>
            <a:ext cx="3486893" cy="1231106"/>
          </a:xfrm>
        </p:spPr>
        <p:txBody>
          <a:bodyPr/>
          <a:lstStyle/>
          <a:p>
            <a:r>
              <a:rPr lang="it-IT" dirty="0"/>
              <a:t>2.0</a:t>
            </a:r>
          </a:p>
        </p:txBody>
      </p:sp>
    </p:spTree>
    <p:extLst>
      <p:ext uri="{BB962C8B-B14F-4D97-AF65-F5344CB8AC3E}">
        <p14:creationId xmlns:p14="http://schemas.microsoft.com/office/powerpoint/2010/main" val="324484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9374D-D6DA-B278-D729-C90637D511B9}"/>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864DFB11-5953-BAD2-6FFB-657AF16B9F30}"/>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DAFA7CB6-B947-5B7F-1D2E-2AEA38D63C31}"/>
              </a:ext>
            </a:extLst>
          </p:cNvPr>
          <p:cNvSpPr>
            <a:spLocks noGrp="1"/>
          </p:cNvSpPr>
          <p:nvPr>
            <p:ph type="title"/>
          </p:nvPr>
        </p:nvSpPr>
        <p:spPr/>
        <p:txBody>
          <a:bodyPr/>
          <a:lstStyle/>
          <a:p>
            <a:r>
              <a:rPr lang="it-IT" dirty="0"/>
              <a:t>The core dilemma of </a:t>
            </a:r>
            <a:r>
              <a:rPr lang="it-IT" dirty="0" err="1"/>
              <a:t>fiduciary</a:t>
            </a:r>
            <a:r>
              <a:rPr lang="it-IT" dirty="0"/>
              <a:t> duty</a:t>
            </a:r>
          </a:p>
        </p:txBody>
      </p:sp>
      <p:sp>
        <p:nvSpPr>
          <p:cNvPr id="6" name="Marcador de texto 5">
            <a:extLst>
              <a:ext uri="{FF2B5EF4-FFF2-40B4-BE49-F238E27FC236}">
                <a16:creationId xmlns:a16="http://schemas.microsoft.com/office/drawing/2014/main" id="{79CDB22B-02F6-9AD8-B323-3B28DD807BB3}"/>
              </a:ext>
            </a:extLst>
          </p:cNvPr>
          <p:cNvSpPr>
            <a:spLocks noGrp="1"/>
          </p:cNvSpPr>
          <p:nvPr>
            <p:ph type="body" sz="quarter" idx="11"/>
          </p:nvPr>
        </p:nvSpPr>
        <p:spPr>
          <a:xfrm>
            <a:off x="708024" y="877596"/>
            <a:ext cx="7838567" cy="276999"/>
          </a:xfrm>
        </p:spPr>
        <p:txBody>
          <a:bodyPr/>
          <a:lstStyle/>
          <a:p>
            <a:r>
              <a:rPr lang="it-IT" dirty="0"/>
              <a:t>IS ESG INVESTING IN PE CONSISTENT WITH FIDUCIARY DUTY?</a:t>
            </a:r>
          </a:p>
        </p:txBody>
      </p:sp>
      <p:sp>
        <p:nvSpPr>
          <p:cNvPr id="7" name="Marcador de texto 6">
            <a:extLst>
              <a:ext uri="{FF2B5EF4-FFF2-40B4-BE49-F238E27FC236}">
                <a16:creationId xmlns:a16="http://schemas.microsoft.com/office/drawing/2014/main" id="{21C39F7F-2882-549E-615A-86174BF009B3}"/>
              </a:ext>
            </a:extLst>
          </p:cNvPr>
          <p:cNvSpPr>
            <a:spLocks noGrp="1"/>
          </p:cNvSpPr>
          <p:nvPr>
            <p:ph type="body" sz="quarter" idx="12"/>
          </p:nvPr>
        </p:nvSpPr>
        <p:spPr>
          <a:xfrm>
            <a:off x="708024" y="1457334"/>
            <a:ext cx="4571111" cy="200055"/>
          </a:xfrm>
        </p:spPr>
        <p:txBody>
          <a:bodyPr/>
          <a:lstStyle/>
          <a:p>
            <a:r>
              <a:rPr lang="en-US" dirty="0"/>
              <a:t>From “Value” to “Values”: The Root of the Divide</a:t>
            </a:r>
            <a:endParaRPr lang="it-IT" dirty="0"/>
          </a:p>
        </p:txBody>
      </p:sp>
      <p:sp>
        <p:nvSpPr>
          <p:cNvPr id="9" name="Segnaposto contenuto 2">
            <a:extLst>
              <a:ext uri="{FF2B5EF4-FFF2-40B4-BE49-F238E27FC236}">
                <a16:creationId xmlns:a16="http://schemas.microsoft.com/office/drawing/2014/main" id="{3E7F7927-E454-DE72-4D39-85C84984109D}"/>
              </a:ext>
            </a:extLst>
          </p:cNvPr>
          <p:cNvSpPr>
            <a:spLocks noGrp="1"/>
          </p:cNvSpPr>
          <p:nvPr>
            <p:ph idx="1"/>
          </p:nvPr>
        </p:nvSpPr>
        <p:spPr>
          <a:xfrm>
            <a:off x="828079" y="1963190"/>
            <a:ext cx="7583487" cy="2277547"/>
          </a:xfrm>
        </p:spPr>
        <p:txBody>
          <a:bodyPr/>
          <a:lstStyle/>
          <a:p>
            <a:pPr>
              <a:buFont typeface="+mj-lt"/>
              <a:buAutoNum type="arabicPeriod"/>
            </a:pPr>
            <a:r>
              <a:rPr lang="en-US" sz="1200" dirty="0"/>
              <a:t>Fiduciary duty </a:t>
            </a:r>
            <a:r>
              <a:rPr lang="en-US" sz="1200" b="1" dirty="0"/>
              <a:t>traditionally</a:t>
            </a:r>
            <a:r>
              <a:rPr lang="en-US" sz="1200" dirty="0"/>
              <a:t> = maximize financial returns for beneficiaries.</a:t>
            </a:r>
          </a:p>
          <a:p>
            <a:pPr>
              <a:buFont typeface="+mj-lt"/>
              <a:buAutoNum type="arabicPeriod"/>
            </a:pPr>
            <a:r>
              <a:rPr lang="en-US" sz="1200" dirty="0"/>
              <a:t>Sustainable investing broadens this to include </a:t>
            </a:r>
            <a:r>
              <a:rPr lang="en-US" sz="1200" i="1" dirty="0"/>
              <a:t>long-term systemic risks</a:t>
            </a:r>
            <a:r>
              <a:rPr lang="en-US" sz="1200" dirty="0"/>
              <a:t> (climate, inequality, governance).</a:t>
            </a:r>
          </a:p>
          <a:p>
            <a:pPr>
              <a:buFont typeface="+mj-lt"/>
              <a:buAutoNum type="arabicPeriod"/>
            </a:pPr>
            <a:r>
              <a:rPr lang="en-US" sz="1200" dirty="0"/>
              <a:t>This creates </a:t>
            </a:r>
            <a:r>
              <a:rPr lang="en-US" sz="1200" b="1" dirty="0"/>
              <a:t>distinct</a:t>
            </a:r>
            <a:r>
              <a:rPr lang="en-US" sz="1200" dirty="0"/>
              <a:t> investment behaviors:</a:t>
            </a:r>
          </a:p>
          <a:p>
            <a:pPr>
              <a:buFont typeface="+mj-lt"/>
              <a:buAutoNum type="arabicPeriod"/>
            </a:pPr>
            <a:endParaRPr lang="en-US" sz="1200" dirty="0"/>
          </a:p>
          <a:p>
            <a:pPr>
              <a:buFont typeface="+mj-lt"/>
              <a:buAutoNum type="arabicPeriod"/>
            </a:pPr>
            <a:endParaRPr lang="en-US" sz="1200" dirty="0"/>
          </a:p>
          <a:p>
            <a:pPr>
              <a:buFont typeface="+mj-lt"/>
              <a:buAutoNum type="arabicPeriod"/>
            </a:pPr>
            <a:endParaRPr lang="en-US" sz="1200" dirty="0"/>
          </a:p>
          <a:p>
            <a:pPr>
              <a:buFont typeface="+mj-lt"/>
              <a:buAutoNum type="arabicPeriod"/>
            </a:pPr>
            <a:endParaRPr lang="en-US" sz="1200" dirty="0"/>
          </a:p>
          <a:p>
            <a:pPr>
              <a:buFont typeface="+mj-lt"/>
              <a:buAutoNum type="arabicPeriod"/>
            </a:pPr>
            <a:endParaRPr lang="en-US" sz="1200" dirty="0"/>
          </a:p>
          <a:p>
            <a:pPr>
              <a:buFont typeface="+mj-lt"/>
              <a:buAutoNum type="arabicPeriod"/>
            </a:pPr>
            <a:endParaRPr lang="en-US" sz="1200" dirty="0"/>
          </a:p>
        </p:txBody>
      </p:sp>
      <p:sp>
        <p:nvSpPr>
          <p:cNvPr id="5" name="Arrow: Curved Down 4">
            <a:extLst>
              <a:ext uri="{FF2B5EF4-FFF2-40B4-BE49-F238E27FC236}">
                <a16:creationId xmlns:a16="http://schemas.microsoft.com/office/drawing/2014/main" id="{EA814AFD-2CB4-4E15-B00C-BC674D949F57}"/>
              </a:ext>
            </a:extLst>
          </p:cNvPr>
          <p:cNvSpPr/>
          <p:nvPr/>
        </p:nvSpPr>
        <p:spPr>
          <a:xfrm>
            <a:off x="2330526" y="2915439"/>
            <a:ext cx="4848225" cy="738664"/>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1019061E-7349-4F7A-9F2C-369C568B1E36}"/>
              </a:ext>
            </a:extLst>
          </p:cNvPr>
          <p:cNvSpPr txBox="1"/>
          <p:nvPr/>
        </p:nvSpPr>
        <p:spPr>
          <a:xfrm flipH="1">
            <a:off x="501652" y="3807003"/>
            <a:ext cx="2197097" cy="553998"/>
          </a:xfrm>
          <a:prstGeom prst="rect">
            <a:avLst/>
          </a:prstGeom>
        </p:spPr>
        <p:txBody>
          <a:bodyPr vert="horz" wrap="square" lIns="0" tIns="0" rIns="0" bIns="0" rtlCol="0" anchor="b" anchorCtr="0">
            <a:spAutoFit/>
          </a:bodyPr>
          <a:lstStyle/>
          <a:p>
            <a:pPr lvl="1"/>
            <a:r>
              <a:rPr lang="en-US" sz="1200" b="1" dirty="0"/>
              <a:t>Value Maximizers</a:t>
            </a:r>
            <a:r>
              <a:rPr lang="en-US" sz="1200" dirty="0"/>
              <a:t>:</a:t>
            </a:r>
          </a:p>
          <a:p>
            <a:pPr lvl="1"/>
            <a:r>
              <a:rPr lang="en-US" sz="1200" dirty="0"/>
              <a:t>ESG only if it boosts short-term returns</a:t>
            </a:r>
          </a:p>
        </p:txBody>
      </p:sp>
      <p:sp>
        <p:nvSpPr>
          <p:cNvPr id="12" name="TextBox 11">
            <a:extLst>
              <a:ext uri="{FF2B5EF4-FFF2-40B4-BE49-F238E27FC236}">
                <a16:creationId xmlns:a16="http://schemas.microsoft.com/office/drawing/2014/main" id="{73C3CEFB-2E34-4037-A6C5-955E0D0657E9}"/>
              </a:ext>
            </a:extLst>
          </p:cNvPr>
          <p:cNvSpPr txBox="1"/>
          <p:nvPr/>
        </p:nvSpPr>
        <p:spPr>
          <a:xfrm flipH="1">
            <a:off x="3559683" y="3132741"/>
            <a:ext cx="2389913" cy="553998"/>
          </a:xfrm>
          <a:prstGeom prst="rect">
            <a:avLst/>
          </a:prstGeom>
        </p:spPr>
        <p:txBody>
          <a:bodyPr vert="horz" wrap="square" lIns="0" tIns="0" rIns="0" bIns="0" rtlCol="0" anchor="b" anchorCtr="0">
            <a:spAutoFit/>
          </a:bodyPr>
          <a:lstStyle/>
          <a:p>
            <a:pPr lvl="1"/>
            <a:r>
              <a:rPr lang="en-US" sz="1200" b="1" dirty="0"/>
              <a:t>Risk Minimizers</a:t>
            </a:r>
            <a:r>
              <a:rPr lang="en-US" sz="1200" dirty="0"/>
              <a:t>: ESG </a:t>
            </a:r>
          </a:p>
          <a:p>
            <a:pPr lvl="1"/>
            <a:r>
              <a:rPr lang="en-US" sz="1200" dirty="0"/>
              <a:t>as essential to long-term value and risk control</a:t>
            </a:r>
          </a:p>
        </p:txBody>
      </p:sp>
      <p:sp>
        <p:nvSpPr>
          <p:cNvPr id="14" name="Rectangle 13">
            <a:extLst>
              <a:ext uri="{FF2B5EF4-FFF2-40B4-BE49-F238E27FC236}">
                <a16:creationId xmlns:a16="http://schemas.microsoft.com/office/drawing/2014/main" id="{2F7DEFB0-D73F-46CC-98ED-5F2C8216EB2B}"/>
              </a:ext>
            </a:extLst>
          </p:cNvPr>
          <p:cNvSpPr/>
          <p:nvPr/>
        </p:nvSpPr>
        <p:spPr>
          <a:xfrm>
            <a:off x="5851922" y="3807003"/>
            <a:ext cx="3166594" cy="830997"/>
          </a:xfrm>
          <a:prstGeom prst="rect">
            <a:avLst/>
          </a:prstGeom>
        </p:spPr>
        <p:txBody>
          <a:bodyPr wrap="square">
            <a:spAutoFit/>
          </a:bodyPr>
          <a:lstStyle/>
          <a:p>
            <a:pPr lvl="1"/>
            <a:r>
              <a:rPr lang="en-US" sz="1200" b="1" dirty="0"/>
              <a:t>Impact Investors</a:t>
            </a:r>
            <a:r>
              <a:rPr lang="en-US" sz="1200" dirty="0"/>
              <a:t>: ESG integrated to achieve dual objectives of financial performance and positive societal impact</a:t>
            </a:r>
          </a:p>
        </p:txBody>
      </p:sp>
    </p:spTree>
    <p:extLst>
      <p:ext uri="{BB962C8B-B14F-4D97-AF65-F5344CB8AC3E}">
        <p14:creationId xmlns:p14="http://schemas.microsoft.com/office/powerpoint/2010/main" val="74987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F032DF-C225-4A56-8576-74CA82F72804}"/>
              </a:ext>
            </a:extLst>
          </p:cNvPr>
          <p:cNvSpPr>
            <a:spLocks noGrp="1"/>
          </p:cNvSpPr>
          <p:nvPr>
            <p:ph type="body" sz="quarter" idx="12"/>
          </p:nvPr>
        </p:nvSpPr>
        <p:spPr/>
        <p:txBody>
          <a:bodyPr/>
          <a:lstStyle/>
          <a:p>
            <a:endParaRPr lang="en-US" dirty="0"/>
          </a:p>
        </p:txBody>
      </p:sp>
      <p:sp>
        <p:nvSpPr>
          <p:cNvPr id="6" name="Text Placeholder 5">
            <a:extLst>
              <a:ext uri="{FF2B5EF4-FFF2-40B4-BE49-F238E27FC236}">
                <a16:creationId xmlns:a16="http://schemas.microsoft.com/office/drawing/2014/main" id="{D42468EB-C2A9-4A87-93F7-29A2B3007485}"/>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C0ABCCEF-AC2D-49CE-BA13-A5B14C6285AD}"/>
              </a:ext>
            </a:extLst>
          </p:cNvPr>
          <p:cNvPicPr>
            <a:picLocks noChangeAspect="1"/>
          </p:cNvPicPr>
          <p:nvPr/>
        </p:nvPicPr>
        <p:blipFill rotWithShape="1">
          <a:blip r:embed="rId3"/>
          <a:srcRect l="16146" t="22906" r="35000" b="8822"/>
          <a:stretch/>
        </p:blipFill>
        <p:spPr>
          <a:xfrm>
            <a:off x="166686" y="283645"/>
            <a:ext cx="3100389" cy="2437113"/>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C8D3B8D6-4BBD-493E-A85F-31789927BDAC}"/>
              </a:ext>
            </a:extLst>
          </p:cNvPr>
          <p:cNvSpPr/>
          <p:nvPr/>
        </p:nvSpPr>
        <p:spPr>
          <a:xfrm>
            <a:off x="4867272" y="237157"/>
            <a:ext cx="3778247" cy="3970318"/>
          </a:xfrm>
          <a:prstGeom prst="rect">
            <a:avLst/>
          </a:prstGeom>
        </p:spPr>
        <p:txBody>
          <a:bodyPr wrap="square">
            <a:spAutoFit/>
          </a:bodyPr>
          <a:lstStyle/>
          <a:p>
            <a:br>
              <a:rPr lang="en-US" dirty="0"/>
            </a:br>
            <a:br>
              <a:rPr lang="en-US" dirty="0"/>
            </a:br>
            <a:r>
              <a:rPr lang="en-US" dirty="0"/>
              <a:t>“ESG as a risk management technique.”</a:t>
            </a:r>
          </a:p>
          <a:p>
            <a:endParaRPr lang="en-US" dirty="0"/>
          </a:p>
          <a:p>
            <a:r>
              <a:rPr lang="en-US" dirty="0"/>
              <a:t>“…A company with a </a:t>
            </a:r>
            <a:r>
              <a:rPr lang="en-US" i="1" dirty="0"/>
              <a:t>good</a:t>
            </a:r>
            <a:r>
              <a:rPr lang="en-US" dirty="0"/>
              <a:t> ESG rating shouldn’t be doing too much damage to the environment, shouldn’t be treating its workers too terribly and shouldn’t have a terrible corporate structure, because </a:t>
            </a:r>
            <a:r>
              <a:rPr lang="en-US" b="1" dirty="0"/>
              <a:t>these things could constitute financial risks</a:t>
            </a:r>
            <a:r>
              <a:rPr lang="en-US" dirty="0"/>
              <a:t>.” (FT, 2025)</a:t>
            </a:r>
          </a:p>
        </p:txBody>
      </p:sp>
      <p:pic>
        <p:nvPicPr>
          <p:cNvPr id="9" name="Picture 8">
            <a:extLst>
              <a:ext uri="{FF2B5EF4-FFF2-40B4-BE49-F238E27FC236}">
                <a16:creationId xmlns:a16="http://schemas.microsoft.com/office/drawing/2014/main" id="{F91D7F63-A354-4968-80E2-3B8AF88FEF05}"/>
              </a:ext>
            </a:extLst>
          </p:cNvPr>
          <p:cNvPicPr>
            <a:picLocks noChangeAspect="1"/>
          </p:cNvPicPr>
          <p:nvPr/>
        </p:nvPicPr>
        <p:blipFill rotWithShape="1">
          <a:blip r:embed="rId4"/>
          <a:srcRect l="7848" t="45159" r="50833" b="28650"/>
          <a:stretch/>
        </p:blipFill>
        <p:spPr>
          <a:xfrm>
            <a:off x="369095" y="3068186"/>
            <a:ext cx="3778247" cy="134709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E4A96055-EE6B-4702-9525-3A4A7427B385}"/>
              </a:ext>
            </a:extLst>
          </p:cNvPr>
          <p:cNvSpPr/>
          <p:nvPr/>
        </p:nvSpPr>
        <p:spPr>
          <a:xfrm>
            <a:off x="1133475" y="4415276"/>
            <a:ext cx="6877050" cy="646331"/>
          </a:xfrm>
          <a:prstGeom prst="rect">
            <a:avLst/>
          </a:prstGeom>
        </p:spPr>
        <p:txBody>
          <a:bodyPr wrap="square">
            <a:spAutoFit/>
          </a:bodyPr>
          <a:lstStyle/>
          <a:p>
            <a:pPr algn="ctr"/>
            <a:r>
              <a:rPr lang="en-US" b="1" dirty="0">
                <a:solidFill>
                  <a:srgbClr val="FF0000"/>
                </a:solidFill>
              </a:rPr>
              <a:t>The ESG divide isn’t just political — it’s about what acting in investors’ best interests really means</a:t>
            </a:r>
          </a:p>
        </p:txBody>
      </p:sp>
      <p:pic>
        <p:nvPicPr>
          <p:cNvPr id="11" name="Picture 10">
            <a:extLst>
              <a:ext uri="{FF2B5EF4-FFF2-40B4-BE49-F238E27FC236}">
                <a16:creationId xmlns:a16="http://schemas.microsoft.com/office/drawing/2014/main" id="{F843FA17-4206-462A-BF96-7272DB286BD2}"/>
              </a:ext>
            </a:extLst>
          </p:cNvPr>
          <p:cNvPicPr>
            <a:picLocks noChangeAspect="1"/>
          </p:cNvPicPr>
          <p:nvPr/>
        </p:nvPicPr>
        <p:blipFill rotWithShape="1">
          <a:blip r:embed="rId5"/>
          <a:srcRect l="16458" t="24097" r="34687" b="5515"/>
          <a:stretch/>
        </p:blipFill>
        <p:spPr>
          <a:xfrm>
            <a:off x="1608136" y="751910"/>
            <a:ext cx="2963864" cy="2402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144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27E41-0242-1455-D41D-F2A8A0743E78}"/>
            </a:ext>
          </a:extLst>
        </p:cNvPr>
        <p:cNvGrpSpPr/>
        <p:nvPr/>
      </p:nvGrpSpPr>
      <p:grpSpPr>
        <a:xfrm>
          <a:off x="0" y="0"/>
          <a:ext cx="0" cy="0"/>
          <a:chOff x="0" y="0"/>
          <a:chExt cx="0" cy="0"/>
        </a:xfrm>
      </p:grpSpPr>
      <p:sp>
        <p:nvSpPr>
          <p:cNvPr id="4" name="Segnaposto testo 8">
            <a:extLst>
              <a:ext uri="{FF2B5EF4-FFF2-40B4-BE49-F238E27FC236}">
                <a16:creationId xmlns:a16="http://schemas.microsoft.com/office/drawing/2014/main" id="{2E4AEC09-D1B4-E9FF-84D4-F6A4461B9804}"/>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Sustainable Investing and Fiduciary Duty - Preliminary Evidence</a:t>
            </a:r>
            <a:endParaRPr lang="it-IT" dirty="0">
              <a:solidFill>
                <a:schemeClr val="tx2"/>
              </a:solidFill>
            </a:endParaRPr>
          </a:p>
        </p:txBody>
      </p:sp>
      <p:sp>
        <p:nvSpPr>
          <p:cNvPr id="2" name="Titolo 1">
            <a:extLst>
              <a:ext uri="{FF2B5EF4-FFF2-40B4-BE49-F238E27FC236}">
                <a16:creationId xmlns:a16="http://schemas.microsoft.com/office/drawing/2014/main" id="{E3539D29-32D1-D9BF-9D3B-1A2239AE270F}"/>
              </a:ext>
            </a:extLst>
          </p:cNvPr>
          <p:cNvSpPr>
            <a:spLocks noGrp="1"/>
          </p:cNvSpPr>
          <p:nvPr>
            <p:ph type="title"/>
          </p:nvPr>
        </p:nvSpPr>
        <p:spPr>
          <a:xfrm>
            <a:off x="712788" y="341320"/>
            <a:ext cx="7584138" cy="463802"/>
          </a:xfrm>
        </p:spPr>
        <p:txBody>
          <a:bodyPr/>
          <a:lstStyle/>
          <a:p>
            <a:r>
              <a:rPr lang="it-IT" dirty="0" err="1"/>
              <a:t>Fiduciary</a:t>
            </a:r>
            <a:r>
              <a:rPr lang="it-IT" dirty="0"/>
              <a:t> duty in private </a:t>
            </a:r>
            <a:r>
              <a:rPr lang="it-IT" dirty="0" err="1"/>
              <a:t>markets</a:t>
            </a:r>
            <a:endParaRPr lang="it-IT" dirty="0"/>
          </a:p>
        </p:txBody>
      </p:sp>
      <p:sp>
        <p:nvSpPr>
          <p:cNvPr id="6" name="Marcador de texto 5">
            <a:extLst>
              <a:ext uri="{FF2B5EF4-FFF2-40B4-BE49-F238E27FC236}">
                <a16:creationId xmlns:a16="http://schemas.microsoft.com/office/drawing/2014/main" id="{E4A73AFF-E6DA-BE30-935B-8E69A5EB75D4}"/>
              </a:ext>
            </a:extLst>
          </p:cNvPr>
          <p:cNvSpPr>
            <a:spLocks noGrp="1"/>
          </p:cNvSpPr>
          <p:nvPr>
            <p:ph type="body" sz="quarter" idx="11"/>
          </p:nvPr>
        </p:nvSpPr>
        <p:spPr>
          <a:xfrm>
            <a:off x="708024" y="760150"/>
            <a:ext cx="7838567" cy="276999"/>
          </a:xfrm>
        </p:spPr>
        <p:txBody>
          <a:bodyPr/>
          <a:lstStyle/>
          <a:p>
            <a:r>
              <a:rPr lang="it-IT" dirty="0"/>
              <a:t>IS ESG INVESTING IN PE CONSISTENT WITH FIDUCIARY DUTY?</a:t>
            </a:r>
          </a:p>
        </p:txBody>
      </p:sp>
      <p:graphicFrame>
        <p:nvGraphicFramePr>
          <p:cNvPr id="10" name="Content Placeholder 9">
            <a:extLst>
              <a:ext uri="{FF2B5EF4-FFF2-40B4-BE49-F238E27FC236}">
                <a16:creationId xmlns:a16="http://schemas.microsoft.com/office/drawing/2014/main" id="{3121934D-8F97-49EB-B32D-0D612D37776C}"/>
              </a:ext>
            </a:extLst>
          </p:cNvPr>
          <p:cNvGraphicFramePr>
            <a:graphicFrameLocks noGrp="1"/>
          </p:cNvGraphicFramePr>
          <p:nvPr>
            <p:ph idx="1"/>
          </p:nvPr>
        </p:nvGraphicFramePr>
        <p:xfrm>
          <a:off x="980433" y="3159592"/>
          <a:ext cx="7293748" cy="1442120"/>
        </p:xfrm>
        <a:graphic>
          <a:graphicData uri="http://schemas.openxmlformats.org/drawingml/2006/table">
            <a:tbl>
              <a:tblPr/>
              <a:tblGrid>
                <a:gridCol w="3646874">
                  <a:extLst>
                    <a:ext uri="{9D8B030D-6E8A-4147-A177-3AD203B41FA5}">
                      <a16:colId xmlns:a16="http://schemas.microsoft.com/office/drawing/2014/main" val="269409378"/>
                    </a:ext>
                  </a:extLst>
                </a:gridCol>
                <a:gridCol w="3646874">
                  <a:extLst>
                    <a:ext uri="{9D8B030D-6E8A-4147-A177-3AD203B41FA5}">
                      <a16:colId xmlns:a16="http://schemas.microsoft.com/office/drawing/2014/main" val="280212279"/>
                    </a:ext>
                  </a:extLst>
                </a:gridCol>
              </a:tblGrid>
              <a:tr h="288424">
                <a:tc>
                  <a:txBody>
                    <a:bodyPr/>
                    <a:lstStyle/>
                    <a:p>
                      <a:pPr algn="ctr"/>
                      <a:r>
                        <a:rPr lang="en-US" sz="1400" b="1" dirty="0"/>
                        <a:t>Private Equity</a:t>
                      </a:r>
                      <a:endParaRPr lang="en-US" sz="1400" dirty="0"/>
                    </a:p>
                  </a:txBody>
                  <a:tcPr marL="62309" marR="62309" marT="31155" marB="31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1" dirty="0"/>
                        <a:t>Public Markets</a:t>
                      </a:r>
                      <a:endParaRPr lang="en-US" sz="1400" dirty="0"/>
                    </a:p>
                  </a:txBody>
                  <a:tcPr marL="62309" marR="62309" marT="31155" marB="31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5496704"/>
                  </a:ext>
                </a:extLst>
              </a:tr>
              <a:tr h="288424">
                <a:tc>
                  <a:txBody>
                    <a:bodyPr/>
                    <a:lstStyle/>
                    <a:p>
                      <a:pPr algn="ctr"/>
                      <a:r>
                        <a:rPr lang="en-US" sz="1400" dirty="0"/>
                        <a:t>Long-term horizon</a:t>
                      </a:r>
                    </a:p>
                  </a:txBody>
                  <a:tcPr marL="62309" marR="62309" marT="31155" marB="31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a:t>Short-term focus</a:t>
                      </a:r>
                    </a:p>
                  </a:txBody>
                  <a:tcPr marL="62309" marR="62309" marT="31155" marB="31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82954490"/>
                  </a:ext>
                </a:extLst>
              </a:tr>
              <a:tr h="288424">
                <a:tc>
                  <a:txBody>
                    <a:bodyPr/>
                    <a:lstStyle/>
                    <a:p>
                      <a:pPr algn="ctr"/>
                      <a:r>
                        <a:rPr lang="en-US" sz="1400" dirty="0"/>
                        <a:t>Active ownership</a:t>
                      </a:r>
                    </a:p>
                  </a:txBody>
                  <a:tcPr marL="62309" marR="62309" marT="31155" marB="31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a:t>Dispersed ownership</a:t>
                      </a:r>
                    </a:p>
                  </a:txBody>
                  <a:tcPr marL="62309" marR="62309" marT="31155" marB="31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78840882"/>
                  </a:ext>
                </a:extLst>
              </a:tr>
              <a:tr h="288424">
                <a:tc>
                  <a:txBody>
                    <a:bodyPr/>
                    <a:lstStyle/>
                    <a:p>
                      <a:pPr algn="ctr"/>
                      <a:r>
                        <a:rPr lang="en-US" sz="1400" dirty="0"/>
                        <a:t>Strategic ESG integration</a:t>
                      </a:r>
                    </a:p>
                  </a:txBody>
                  <a:tcPr marL="62309" marR="62309" marT="31155" marB="31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a:t>ESG via screening/exclusion</a:t>
                      </a:r>
                    </a:p>
                  </a:txBody>
                  <a:tcPr marL="62309" marR="62309" marT="31155" marB="31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50196848"/>
                  </a:ext>
                </a:extLst>
              </a:tr>
              <a:tr h="288424">
                <a:tc>
                  <a:txBody>
                    <a:bodyPr/>
                    <a:lstStyle/>
                    <a:p>
                      <a:pPr algn="ctr"/>
                      <a:r>
                        <a:rPr lang="en-US" sz="1400" dirty="0"/>
                        <a:t>Direct value capture</a:t>
                      </a:r>
                    </a:p>
                  </a:txBody>
                  <a:tcPr marL="62309" marR="62309" marT="31155" marB="31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a:t>Market-based returns</a:t>
                      </a:r>
                    </a:p>
                  </a:txBody>
                  <a:tcPr marL="62309" marR="62309" marT="31155" marB="31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23282293"/>
                  </a:ext>
                </a:extLst>
              </a:tr>
            </a:tbl>
          </a:graphicData>
        </a:graphic>
      </p:graphicFrame>
      <p:sp>
        <p:nvSpPr>
          <p:cNvPr id="13" name="Rectangle 12">
            <a:extLst>
              <a:ext uri="{FF2B5EF4-FFF2-40B4-BE49-F238E27FC236}">
                <a16:creationId xmlns:a16="http://schemas.microsoft.com/office/drawing/2014/main" id="{D652397B-6695-47DB-B961-900AB0C89A2A}"/>
              </a:ext>
            </a:extLst>
          </p:cNvPr>
          <p:cNvSpPr/>
          <p:nvPr/>
        </p:nvSpPr>
        <p:spPr>
          <a:xfrm>
            <a:off x="524788" y="1429176"/>
            <a:ext cx="8094423" cy="1846659"/>
          </a:xfrm>
          <a:prstGeom prst="rect">
            <a:avLst/>
          </a:prstGeom>
        </p:spPr>
        <p:txBody>
          <a:bodyPr wrap="square">
            <a:spAutoFit/>
          </a:bodyPr>
          <a:lstStyle/>
          <a:p>
            <a:pPr marL="268288" indent="-268288">
              <a:spcAft>
                <a:spcPts val="600"/>
              </a:spcAft>
              <a:buClr>
                <a:schemeClr val="tx2"/>
              </a:buClr>
              <a:buSzPct val="110000"/>
              <a:buFont typeface="+mj-lt"/>
              <a:buAutoNum type="arabicPeriod"/>
            </a:pPr>
            <a:r>
              <a:rPr lang="en-US" sz="1200" dirty="0">
                <a:latin typeface="+mj-lt"/>
              </a:rPr>
              <a:t>PE firms should be more inclined to integrate ESG factors within their fiduciary duty obligations. </a:t>
            </a:r>
            <a:r>
              <a:rPr lang="en-US" sz="1200" b="1" dirty="0">
                <a:latin typeface="+mj-lt"/>
              </a:rPr>
              <a:t>Why?</a:t>
            </a:r>
            <a:r>
              <a:rPr lang="en-US" sz="1200" dirty="0">
                <a:latin typeface="+mj-lt"/>
              </a:rPr>
              <a:t> </a:t>
            </a:r>
          </a:p>
          <a:p>
            <a:pPr marL="268288" indent="-268288">
              <a:spcAft>
                <a:spcPts val="600"/>
              </a:spcAft>
              <a:buClr>
                <a:schemeClr val="tx2"/>
              </a:buClr>
              <a:buSzPct val="110000"/>
              <a:buFont typeface="+mj-lt"/>
              <a:buAutoNum type="arabicPeriod"/>
            </a:pPr>
            <a:r>
              <a:rPr lang="en-US" sz="1200" dirty="0">
                <a:latin typeface="+mj-lt"/>
              </a:rPr>
              <a:t>Sustainability can increase </a:t>
            </a:r>
            <a:r>
              <a:rPr lang="en-US" sz="1200" b="1" dirty="0">
                <a:latin typeface="+mj-lt"/>
              </a:rPr>
              <a:t>long-term value</a:t>
            </a:r>
            <a:r>
              <a:rPr lang="en-US" sz="1200" dirty="0">
                <a:latin typeface="+mj-lt"/>
              </a:rPr>
              <a:t> by providing a competitive advantage or as a regulatory and reputational risk management strategy. </a:t>
            </a:r>
          </a:p>
          <a:p>
            <a:pPr marL="268288" indent="-268288">
              <a:spcAft>
                <a:spcPts val="600"/>
              </a:spcAft>
              <a:buClr>
                <a:schemeClr val="tx2"/>
              </a:buClr>
              <a:buSzPct val="110000"/>
              <a:buFont typeface="+mj-lt"/>
              <a:buAutoNum type="arabicPeriod"/>
            </a:pPr>
            <a:r>
              <a:rPr lang="en-US" sz="1200" dirty="0"/>
              <a:t>PE can realize the </a:t>
            </a:r>
            <a:r>
              <a:rPr lang="en-US" sz="1200" b="1" dirty="0"/>
              <a:t>financial benefits of ESG improvements internally</a:t>
            </a:r>
            <a:r>
              <a:rPr lang="en-US" sz="1200" dirty="0"/>
              <a:t> through operational control — rather than depending on external market recognition</a:t>
            </a:r>
            <a:r>
              <a:rPr lang="en-US" sz="1200" dirty="0">
                <a:latin typeface="+mj-lt"/>
              </a:rPr>
              <a:t>. E.g.: </a:t>
            </a:r>
          </a:p>
          <a:p>
            <a:pPr marL="630238" lvl="1" indent="-173038">
              <a:spcAft>
                <a:spcPts val="600"/>
              </a:spcAft>
              <a:buClr>
                <a:schemeClr val="tx2"/>
              </a:buClr>
              <a:buSzPct val="110000"/>
              <a:buFont typeface="Arial" panose="020B0604020202020204" pitchFamily="34" charset="0"/>
              <a:buChar char="•"/>
            </a:pPr>
            <a:r>
              <a:rPr lang="en-US" sz="1100" dirty="0">
                <a:latin typeface="+mj-lt"/>
              </a:rPr>
              <a:t>A PE could invest in industrial firms and upgrades their energy systems — not just to look “green,” but to cut costs, increase margins, and raise the value of those firms at exit.</a:t>
            </a:r>
          </a:p>
          <a:p>
            <a:pPr marL="630238" lvl="1" indent="-173038">
              <a:spcAft>
                <a:spcPts val="600"/>
              </a:spcAft>
              <a:buClr>
                <a:schemeClr val="tx2"/>
              </a:buClr>
              <a:buSzPct val="110000"/>
              <a:buFont typeface="Arial" panose="020B0604020202020204" pitchFamily="34" charset="0"/>
              <a:buChar char="•"/>
            </a:pPr>
            <a:endParaRPr lang="en-US" sz="1200" dirty="0">
              <a:latin typeface="+mj-lt"/>
            </a:endParaRPr>
          </a:p>
        </p:txBody>
      </p:sp>
      <p:sp>
        <p:nvSpPr>
          <p:cNvPr id="16" name="TextBox 15">
            <a:extLst>
              <a:ext uri="{FF2B5EF4-FFF2-40B4-BE49-F238E27FC236}">
                <a16:creationId xmlns:a16="http://schemas.microsoft.com/office/drawing/2014/main" id="{9B1120EE-D95E-411D-9C48-713CE459A9C2}"/>
              </a:ext>
            </a:extLst>
          </p:cNvPr>
          <p:cNvSpPr txBox="1"/>
          <p:nvPr/>
        </p:nvSpPr>
        <p:spPr>
          <a:xfrm>
            <a:off x="1912576" y="4711151"/>
            <a:ext cx="5486401" cy="246221"/>
          </a:xfrm>
          <a:prstGeom prst="rect">
            <a:avLst/>
          </a:prstGeom>
        </p:spPr>
        <p:txBody>
          <a:bodyPr vert="horz" wrap="square" lIns="0" tIns="0" rIns="0" bIns="0" rtlCol="0" anchor="b" anchorCtr="0">
            <a:spAutoFit/>
          </a:bodyPr>
          <a:lstStyle/>
          <a:p>
            <a:pPr algn="ctr"/>
            <a:r>
              <a:rPr lang="en-US" sz="1600" b="1" dirty="0">
                <a:solidFill>
                  <a:srgbClr val="FF0000"/>
                </a:solidFill>
              </a:rPr>
              <a:t>But is this always the case?</a:t>
            </a:r>
          </a:p>
        </p:txBody>
      </p:sp>
      <p:sp>
        <p:nvSpPr>
          <p:cNvPr id="17" name="Marcador de texto 6">
            <a:extLst>
              <a:ext uri="{FF2B5EF4-FFF2-40B4-BE49-F238E27FC236}">
                <a16:creationId xmlns:a16="http://schemas.microsoft.com/office/drawing/2014/main" id="{9A99A74B-7098-4CBA-AB50-59464A8B51CE}"/>
              </a:ext>
            </a:extLst>
          </p:cNvPr>
          <p:cNvSpPr>
            <a:spLocks noGrp="1"/>
          </p:cNvSpPr>
          <p:nvPr>
            <p:ph type="body" sz="quarter" idx="12"/>
          </p:nvPr>
        </p:nvSpPr>
        <p:spPr>
          <a:xfrm>
            <a:off x="597409" y="1262848"/>
            <a:ext cx="4571111" cy="200055"/>
          </a:xfrm>
        </p:spPr>
        <p:txBody>
          <a:bodyPr/>
          <a:lstStyle/>
          <a:p>
            <a:r>
              <a:rPr lang="en-US" dirty="0"/>
              <a:t>What theory predicts</a:t>
            </a:r>
            <a:endParaRPr lang="it-IT" dirty="0"/>
          </a:p>
        </p:txBody>
      </p:sp>
    </p:spTree>
    <p:extLst>
      <p:ext uri="{BB962C8B-B14F-4D97-AF65-F5344CB8AC3E}">
        <p14:creationId xmlns:p14="http://schemas.microsoft.com/office/powerpoint/2010/main" val="3881185730"/>
      </p:ext>
    </p:extLst>
  </p:cSld>
  <p:clrMapOvr>
    <a:masterClrMapping/>
  </p:clrMapOvr>
</p:sld>
</file>

<file path=ppt/theme/theme1.xml><?xml version="1.0" encoding="utf-8"?>
<a:theme xmlns:a="http://schemas.openxmlformats.org/drawingml/2006/main" name="Office Theme">
  <a:themeElements>
    <a:clrScheme name="Bocconi PPT-29mag2017">
      <a:dk1>
        <a:sysClr val="windowText" lastClr="000000"/>
      </a:dk1>
      <a:lt1>
        <a:sysClr val="window" lastClr="FFFFFF"/>
      </a:lt1>
      <a:dk2>
        <a:srgbClr val="0046AD"/>
      </a:dk2>
      <a:lt2>
        <a:srgbClr val="DCDCDC"/>
      </a:lt2>
      <a:accent1>
        <a:srgbClr val="DA5D5D"/>
      </a:accent1>
      <a:accent2>
        <a:srgbClr val="40B3BC"/>
      </a:accent2>
      <a:accent3>
        <a:srgbClr val="40B273"/>
      </a:accent3>
      <a:accent4>
        <a:srgbClr val="998BB8"/>
      </a:accent4>
      <a:accent5>
        <a:srgbClr val="FFA240"/>
      </a:accent5>
      <a:accent6>
        <a:srgbClr val="4B92F9"/>
      </a:accent6>
      <a:hlink>
        <a:srgbClr val="0000FF"/>
      </a:hlink>
      <a:folHlink>
        <a:srgbClr val="800080"/>
      </a:folHlink>
    </a:clrScheme>
    <a:fontScheme name="Personalizado 1">
      <a:majorFont>
        <a:latin typeface="Open Sans"/>
        <a:ea typeface=""/>
        <a:cs typeface=""/>
      </a:majorFont>
      <a:minorFont>
        <a:latin typeface="Open Sans"/>
        <a:ea typeface=""/>
        <a:cs typeface=""/>
      </a:minorFont>
    </a:fontScheme>
    <a:fmtScheme name="Solidi sottili">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spAutoFit/>
      </a:bodyPr>
      <a:lstStyle>
        <a:defPPr>
          <a:defRPr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3EE9159D88CA6448B72293A3F058578" ma:contentTypeVersion="45" ma:contentTypeDescription="Creare un nuovo documento." ma:contentTypeScope="" ma:versionID="7e779587b1cb244629c1a3f7505a6634">
  <xsd:schema xmlns:xsd="http://www.w3.org/2001/XMLSchema" xmlns:xs="http://www.w3.org/2001/XMLSchema" xmlns:p="http://schemas.microsoft.com/office/2006/metadata/properties" xmlns:ns2="33142626-6d95-469b-9497-d2c72499d732" xmlns:ns3="753a9481-f663-4a13-9b1b-870ea0938aa2" targetNamespace="http://schemas.microsoft.com/office/2006/metadata/properties" ma:root="true" ma:fieldsID="c463e2542bb6d4c518c14ced0c300e46" ns2:_="" ns3:_="">
    <xsd:import namespace="33142626-6d95-469b-9497-d2c72499d732"/>
    <xsd:import namespace="753a9481-f663-4a13-9b1b-870ea0938a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42626-6d95-469b-9497-d2c72499d73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description=""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description="" ma:hidden="true" ma:internalName="MediaServiceGenerationTime" ma:readOnly="true">
      <xsd:simpleType>
        <xsd:restriction base="dms:Text"/>
      </xsd:simpleType>
    </xsd:element>
    <xsd:element name="MediaServiceEventHashCode" ma:index="16" nillable="true" ma:displayName="MediaServiceEventHashCode" ma:description=""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b737b4c-a8da-4a75-ad10-761ea969293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description=""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3a9481-f663-4a13-9b1b-870ea0938aa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description="" ma:hidden="true" ma:list="{4c8464f7-a07e-4566-b564-4e9284290c33}" ma:internalName="TaxCatchAll" ma:readOnly="false" ma:showField="CatchAllData" ma:web="753a9481-f663-4a13-9b1b-870ea0938a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53a9481-f663-4a13-9b1b-870ea0938aa2" xsi:nil="true"/>
    <lcf76f155ced4ddcb4097134ff3c332f xmlns="33142626-6d95-469b-9497-d2c72499d73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E54243-495D-4186-986A-4B50B589B2EA}"/>
</file>

<file path=customXml/itemProps2.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terms/"/>
    <ds:schemaRef ds:uri="6f7f942a-fda3-4d4c-a755-f765b270fff1"/>
    <ds:schemaRef ds:uri="34d5b420-5751-4e2b-88b6-30c84bd731f8"/>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1607</TotalTime>
  <Words>4414</Words>
  <Application>Microsoft Office PowerPoint</Application>
  <PresentationFormat>Presentación en pantalla (16:9)</PresentationFormat>
  <Paragraphs>570</Paragraphs>
  <Slides>30</Slides>
  <Notes>28</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30</vt:i4>
      </vt:variant>
    </vt:vector>
  </HeadingPairs>
  <TitlesOfParts>
    <vt:vector size="42" baseType="lpstr">
      <vt:lpstr>-apple-system</vt:lpstr>
      <vt:lpstr>Aptos Narrow</vt:lpstr>
      <vt:lpstr>Arial</vt:lpstr>
      <vt:lpstr>Arial Unicode MS</vt:lpstr>
      <vt:lpstr>Calibri</vt:lpstr>
      <vt:lpstr>Lucida Grande</vt:lpstr>
      <vt:lpstr>Open Sans</vt:lpstr>
      <vt:lpstr>Open Sans Semibold</vt:lpstr>
      <vt:lpstr>Roboto Slab Light</vt:lpstr>
      <vt:lpstr>Roboto Slab Regular</vt:lpstr>
      <vt:lpstr>Wingdings</vt:lpstr>
      <vt:lpstr>Office Theme</vt:lpstr>
      <vt:lpstr>Sustainable investing and fiduciary duty: Evidence from private equity (PART I)</vt:lpstr>
      <vt:lpstr>Agenda</vt:lpstr>
      <vt:lpstr>Motivation    </vt:lpstr>
      <vt:lpstr>Motivation</vt:lpstr>
      <vt:lpstr>Motivation</vt:lpstr>
      <vt:lpstr>Private equity  and esg integration   </vt:lpstr>
      <vt:lpstr>The core dilemma of fiduciary duty</vt:lpstr>
      <vt:lpstr>Presentación de PowerPoint</vt:lpstr>
      <vt:lpstr>Fiduciary duty in private markets</vt:lpstr>
      <vt:lpstr>Studies on  Pe and esg investing     </vt:lpstr>
      <vt:lpstr>Studies on PE and ESG investing</vt:lpstr>
      <vt:lpstr>Studies on PE and ESG investing</vt:lpstr>
      <vt:lpstr>THANKS.</vt:lpstr>
      <vt:lpstr>Sustainable investing and fiduciary duty: Evidence from private equity (Part ii)</vt:lpstr>
      <vt:lpstr>Agenda</vt:lpstr>
      <vt:lpstr>database </vt:lpstr>
      <vt:lpstr>Database</vt:lpstr>
      <vt:lpstr>Database</vt:lpstr>
      <vt:lpstr>Database</vt:lpstr>
      <vt:lpstr>Database</vt:lpstr>
      <vt:lpstr>Database</vt:lpstr>
      <vt:lpstr>Database</vt:lpstr>
      <vt:lpstr>Empirical analyses </vt:lpstr>
      <vt:lpstr>Preliminary Evidence</vt:lpstr>
      <vt:lpstr>Preliminary Evidence</vt:lpstr>
      <vt:lpstr>Preliminary Evidence</vt:lpstr>
      <vt:lpstr>Preliminary Evidence</vt:lpstr>
      <vt:lpstr>Preliminary Evidence</vt:lpstr>
      <vt:lpstr>Preliminary Evidence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Chiarella, Carlo</cp:lastModifiedBy>
  <cp:revision>447</cp:revision>
  <cp:lastPrinted>2018-11-09T17:21:24Z</cp:lastPrinted>
  <dcterms:created xsi:type="dcterms:W3CDTF">2010-04-12T23:12:02Z</dcterms:created>
  <dcterms:modified xsi:type="dcterms:W3CDTF">2025-11-11T13:04:49Z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0x01010073EE9159D88CA6448B72293A3F058578</vt:lpwstr>
  </property>
</Properties>
</file>