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483" r:id="rId4"/>
  </p:sldMasterIdLst>
  <p:notesMasterIdLst>
    <p:notesMasterId r:id="rId24"/>
  </p:notesMasterIdLst>
  <p:handoutMasterIdLst>
    <p:handoutMasterId r:id="rId25"/>
  </p:handoutMasterIdLst>
  <p:sldIdLst>
    <p:sldId id="256" r:id="rId5"/>
    <p:sldId id="269" r:id="rId6"/>
    <p:sldId id="437" r:id="rId7"/>
    <p:sldId id="449" r:id="rId8"/>
    <p:sldId id="472" r:id="rId9"/>
    <p:sldId id="460" r:id="rId10"/>
    <p:sldId id="446" r:id="rId11"/>
    <p:sldId id="438" r:id="rId12"/>
    <p:sldId id="468" r:id="rId13"/>
    <p:sldId id="461" r:id="rId14"/>
    <p:sldId id="463" r:id="rId15"/>
    <p:sldId id="464" r:id="rId16"/>
    <p:sldId id="470" r:id="rId17"/>
    <p:sldId id="465" r:id="rId18"/>
    <p:sldId id="471" r:id="rId19"/>
    <p:sldId id="466" r:id="rId20"/>
    <p:sldId id="467" r:id="rId21"/>
    <p:sldId id="469" r:id="rId22"/>
    <p:sldId id="317" r:id="rId23"/>
  </p:sldIdLst>
  <p:sldSz cx="9144000" cy="5143500" type="screen16x9"/>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17" userDrawn="1">
          <p15:clr>
            <a:srgbClr val="A4A3A4"/>
          </p15:clr>
        </p15:guide>
        <p15:guide id="4" orient="horz" pos="2686" userDrawn="1">
          <p15:clr>
            <a:srgbClr val="A4A3A4"/>
          </p15:clr>
        </p15:guide>
        <p15:guide id="6" pos="5534" userDrawn="1">
          <p15:clr>
            <a:srgbClr val="A4A3A4"/>
          </p15:clr>
        </p15:guide>
        <p15:guide id="7" pos="5300">
          <p15:clr>
            <a:srgbClr val="A4A3A4"/>
          </p15:clr>
        </p15:guide>
        <p15:guide id="8" pos="2880">
          <p15:clr>
            <a:srgbClr val="A4A3A4"/>
          </p15:clr>
        </p15:guide>
        <p15:guide id="9" pos="453" userDrawn="1">
          <p15:clr>
            <a:srgbClr val="A4A3A4"/>
          </p15:clr>
        </p15:guide>
        <p15:guide id="11" orient="horz" pos="237" userDrawn="1">
          <p15:clr>
            <a:srgbClr val="A4A3A4"/>
          </p15:clr>
        </p15:guide>
        <p15:guide id="12" orient="horz" pos="608">
          <p15:clr>
            <a:srgbClr val="A4A3A4"/>
          </p15:clr>
        </p15:guide>
        <p15:guide id="14" orient="horz" pos="1189" userDrawn="1">
          <p15:clr>
            <a:srgbClr val="A4A3A4"/>
          </p15:clr>
        </p15:guide>
        <p15:guide id="15" orient="horz" pos="826" userDrawn="1">
          <p15:clr>
            <a:srgbClr val="A4A3A4"/>
          </p15:clr>
        </p15:guide>
        <p15:guide id="16" pos="5527">
          <p15:clr>
            <a:srgbClr val="A4A3A4"/>
          </p15:clr>
        </p15:guide>
        <p15:guide id="17" pos="446">
          <p15:clr>
            <a:srgbClr val="A4A3A4"/>
          </p15:clr>
        </p15:guide>
        <p15:guide id="18" pos="2699" userDrawn="1">
          <p15:clr>
            <a:srgbClr val="A4A3A4"/>
          </p15:clr>
        </p15:guide>
        <p15:guide id="19" pos="3084" userDrawn="1">
          <p15:clr>
            <a:srgbClr val="A4A3A4"/>
          </p15:clr>
        </p15:guide>
        <p15:guide id="20" pos="228">
          <p15:clr>
            <a:srgbClr val="A4A3A4"/>
          </p15:clr>
        </p15:guide>
        <p15:guide id="21" pos="2879">
          <p15:clr>
            <a:srgbClr val="A4A3A4"/>
          </p15:clr>
        </p15:guide>
        <p15:guide id="22" orient="horz" pos="2594">
          <p15:clr>
            <a:srgbClr val="A4A3A4"/>
          </p15:clr>
        </p15:guide>
        <p15:guide id="23" orient="horz" pos="2935" userDrawn="1">
          <p15:clr>
            <a:srgbClr val="A4A3A4"/>
          </p15:clr>
        </p15:guide>
        <p15:guide id="24" orient="horz" pos="654">
          <p15:clr>
            <a:srgbClr val="A4A3A4"/>
          </p15:clr>
        </p15:guide>
        <p15:guide id="25" orient="horz" pos="2709" userDrawn="1">
          <p15:clr>
            <a:srgbClr val="A4A3A4"/>
          </p15:clr>
        </p15:guide>
        <p15:guide id="26" pos="499" userDrawn="1">
          <p15:clr>
            <a:srgbClr val="A4A3A4"/>
          </p15:clr>
        </p15:guide>
        <p15:guide id="27" pos="181"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ta Bocconi" initials="BB"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8E1F0"/>
    <a:srgbClr val="0046AD"/>
    <a:srgbClr val="EA0075"/>
    <a:srgbClr val="DA5D5D"/>
    <a:srgbClr val="FFA240"/>
    <a:srgbClr val="A5A5A5"/>
    <a:srgbClr val="0065F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essuno stile, nessuna grigli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essuno stile, griglia tabel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8D230F3-CF80-4859-8CE7-A43EE81993B5}" styleName="Stile chiaro 1 - Colore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DA37D80-6434-44D0-A028-1B22A696006F}" styleName="Stile chiaro 3 - Colore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10A1B5D5-9B99-4C35-A422-299274C87663}" styleName="Stile medio 1 - Colore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Stile medio 2 - Colore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Stile medio 3 - Colore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91EBBBCC-DAD2-459C-BE2E-F6DE35CF9A28}" styleName="Stile scuro 2 - Colore 3/Colore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46F890A9-2807-4EBB-B81D-B2AA78EC7F39}" styleName="Stile scuro 2 - Colore 5/Colore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E8B1032C-EA38-4F05-BA0D-38AFFFC7BED3}" styleName="Stile chiaro 3 - Colore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912C8C85-51F0-491E-9774-3900AFEF0FD7}" styleName="Stile chiaro 2 - Colore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5FD0F851-EC5A-4D38-B0AD-8093EC10F338}" styleName="Stile chiaro 1 - Colore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5202B0CA-FC54-4496-8BCA-5EF66A818D29}" styleName="Stile scuro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660B408-B3CF-4A94-85FC-2B1E0A45F4A2}" styleName="Stile scuro 2 - Colore 1/Color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23" autoAdjust="0"/>
    <p:restoredTop sz="69250" autoAdjust="0"/>
  </p:normalViewPr>
  <p:slideViewPr>
    <p:cSldViewPr snapToGrid="0" snapToObjects="1">
      <p:cViewPr varScale="1">
        <p:scale>
          <a:sx n="76" d="100"/>
          <a:sy n="76" d="100"/>
        </p:scale>
        <p:origin x="120" y="84"/>
      </p:cViewPr>
      <p:guideLst>
        <p:guide orient="horz" pos="3117"/>
        <p:guide orient="horz" pos="2686"/>
        <p:guide pos="5534"/>
        <p:guide pos="5300"/>
        <p:guide pos="2880"/>
        <p:guide pos="453"/>
        <p:guide orient="horz" pos="237"/>
        <p:guide orient="horz" pos="608"/>
        <p:guide orient="horz" pos="1189"/>
        <p:guide orient="horz" pos="826"/>
        <p:guide pos="5527"/>
        <p:guide pos="446"/>
        <p:guide pos="2699"/>
        <p:guide pos="3084"/>
        <p:guide pos="228"/>
        <p:guide pos="2879"/>
        <p:guide orient="horz" pos="2594"/>
        <p:guide orient="horz" pos="2935"/>
        <p:guide orient="horz" pos="654"/>
        <p:guide orient="horz" pos="2709"/>
        <p:guide pos="499"/>
        <p:guide pos="18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8" d="100"/>
        <a:sy n="78" d="100"/>
      </p:scale>
      <p:origin x="0" y="-1602"/>
    </p:cViewPr>
  </p:sorterViewPr>
  <p:notesViewPr>
    <p:cSldViewPr snapToGrid="0" snapToObjects="1" showGuides="1">
      <p:cViewPr varScale="1">
        <p:scale>
          <a:sx n="78" d="100"/>
          <a:sy n="78" d="100"/>
        </p:scale>
        <p:origin x="2898"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470C703B-7E21-4B44-B27F-691EA3F89C7B}" type="datetimeFigureOut">
              <a:rPr lang="it-IT" smtClean="0"/>
              <a:t>11/11/2025</a:t>
            </a:fld>
            <a:endParaRPr lang="it-IT"/>
          </a:p>
        </p:txBody>
      </p:sp>
      <p:sp>
        <p:nvSpPr>
          <p:cNvPr id="4" name="Segnaposto piè di pagina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ADCB2151-4D3A-4E62-A999-A247CD92F740}" type="slidenum">
              <a:rPr lang="it-IT" smtClean="0"/>
              <a:t>‹Nº›</a:t>
            </a:fld>
            <a:endParaRPr lang="it-IT"/>
          </a:p>
        </p:txBody>
      </p:sp>
    </p:spTree>
    <p:extLst>
      <p:ext uri="{BB962C8B-B14F-4D97-AF65-F5344CB8AC3E}">
        <p14:creationId xmlns:p14="http://schemas.microsoft.com/office/powerpoint/2010/main" val="8528338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62581E2B-E535-B045-B43C-3312BDDB5282}" type="datetimeFigureOut">
              <a:rPr lang="it-IT" smtClean="0"/>
              <a:pPr/>
              <a:t>11/11/2025</a:t>
            </a:fld>
            <a:endParaRPr lang="it-IT"/>
          </a:p>
        </p:txBody>
      </p:sp>
      <p:sp>
        <p:nvSpPr>
          <p:cNvPr id="4" name="Segnaposto immagine diapositiva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74A9245D-5E7F-D44E-82F5-EDC4F432A4B0}" type="slidenum">
              <a:rPr lang="it-IT" smtClean="0"/>
              <a:pPr/>
              <a:t>‹Nº›</a:t>
            </a:fld>
            <a:endParaRPr lang="it-IT"/>
          </a:p>
        </p:txBody>
      </p:sp>
    </p:spTree>
    <p:extLst>
      <p:ext uri="{BB962C8B-B14F-4D97-AF65-F5344CB8AC3E}">
        <p14:creationId xmlns:p14="http://schemas.microsoft.com/office/powerpoint/2010/main" val="277502512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74A9245D-5E7F-D44E-82F5-EDC4F432A4B0}" type="slidenum">
              <a:rPr lang="it-IT" smtClean="0"/>
              <a:pPr/>
              <a:t>1</a:t>
            </a:fld>
            <a:endParaRPr lang="it-IT"/>
          </a:p>
        </p:txBody>
      </p:sp>
    </p:spTree>
    <p:extLst>
      <p:ext uri="{BB962C8B-B14F-4D97-AF65-F5344CB8AC3E}">
        <p14:creationId xmlns:p14="http://schemas.microsoft.com/office/powerpoint/2010/main" val="31568873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62CF78-CCAD-FD6F-0DEE-EB085ACC23B5}"/>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9326B2D7-160A-5F82-F146-365BF9707965}"/>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5B928904-5382-2DC5-B29F-8E998725E3C6}"/>
              </a:ext>
            </a:extLst>
          </p:cNvPr>
          <p:cNvSpPr>
            <a:spLocks noGrp="1"/>
          </p:cNvSpPr>
          <p:nvPr>
            <p:ph type="body" idx="1"/>
          </p:nvPr>
        </p:nvSpPr>
        <p:spPr/>
        <p:txBody>
          <a:bodyPr/>
          <a:lstStyle/>
          <a:p>
            <a:r>
              <a:rPr lang="en-US" dirty="0"/>
              <a:t>This is the </a:t>
            </a:r>
            <a:r>
              <a:rPr lang="en-US" b="0" dirty="0"/>
              <a:t>core econometric model </a:t>
            </a:r>
            <a:r>
              <a:rPr lang="en-US" dirty="0"/>
              <a:t>that underpins the analysis. It tests whether assets that are more exposed to climate risk earn different returns than those that are less exposed. </a:t>
            </a:r>
            <a:r>
              <a:rPr lang="en-US" b="0" dirty="0"/>
              <a:t>In other words, it checks if investors require compensation for holding riskier (more exposed) assets (measured by the GMB factor), or whether strong demand for greener assets (measured by the PST factor) drives their prices up (and their expected returns down)</a:t>
            </a:r>
          </a:p>
        </p:txBody>
      </p:sp>
      <p:sp>
        <p:nvSpPr>
          <p:cNvPr id="4" name="Marcador de número de diapositiva 3">
            <a:extLst>
              <a:ext uri="{FF2B5EF4-FFF2-40B4-BE49-F238E27FC236}">
                <a16:creationId xmlns:a16="http://schemas.microsoft.com/office/drawing/2014/main" id="{EA5D2931-D027-097E-77DD-6F83487A9359}"/>
              </a:ext>
            </a:extLst>
          </p:cNvPr>
          <p:cNvSpPr>
            <a:spLocks noGrp="1"/>
          </p:cNvSpPr>
          <p:nvPr>
            <p:ph type="sldNum" sz="quarter" idx="5"/>
          </p:nvPr>
        </p:nvSpPr>
        <p:spPr/>
        <p:txBody>
          <a:bodyPr/>
          <a:lstStyle/>
          <a:p>
            <a:fld id="{74A9245D-5E7F-D44E-82F5-EDC4F432A4B0}" type="slidenum">
              <a:rPr lang="it-IT" smtClean="0"/>
              <a:pPr/>
              <a:t>10</a:t>
            </a:fld>
            <a:endParaRPr lang="it-IT"/>
          </a:p>
        </p:txBody>
      </p:sp>
    </p:spTree>
    <p:extLst>
      <p:ext uri="{BB962C8B-B14F-4D97-AF65-F5344CB8AC3E}">
        <p14:creationId xmlns:p14="http://schemas.microsoft.com/office/powerpoint/2010/main" val="22979310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24ADB5-B6DD-13D0-99E3-2D33AD205FFE}"/>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A8F35C1C-AB8D-3413-9ECE-A3A6BF8C2C89}"/>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667DCA31-08DE-0723-1FC5-6767297BAA8D}"/>
              </a:ext>
            </a:extLst>
          </p:cNvPr>
          <p:cNvSpPr>
            <a:spLocks noGrp="1"/>
          </p:cNvSpPr>
          <p:nvPr>
            <p:ph type="body" idx="1"/>
          </p:nvPr>
        </p:nvSpPr>
        <p:spPr/>
        <p:txBody>
          <a:bodyPr/>
          <a:lstStyle/>
          <a:p>
            <a:r>
              <a:rPr lang="en-US" b="0" dirty="0"/>
              <a:t>In this slide we take a stepwise approach, adding one climate-risk variable (GMB and PST) at a time to see how each affects returns across three major private-infrastructure indices (EDHEC, PREQIN, MSCI). This allows us to test, whether exposure to climate risk helps explain differences in returns beyond standard risk factors.</a:t>
            </a:r>
          </a:p>
          <a:p>
            <a:endParaRPr lang="en-US" dirty="0"/>
          </a:p>
          <a:p>
            <a:r>
              <a:rPr lang="en-US" dirty="0"/>
              <a:t>Each coefficient in the table shows how sensitive returns are to a given climate-risk exposure. A positive sign means investors are compensated for taking that risk; a negative sign means the market places a valuation premium on greener assets (lower expected returns). Asterisks indicate statistical significance.</a:t>
            </a:r>
          </a:p>
          <a:p>
            <a:br>
              <a:rPr lang="en-US" dirty="0"/>
            </a:br>
            <a:r>
              <a:rPr lang="en-US" dirty="0"/>
              <a:t>The R-squared shows how much of the return variation the model explains, and whether including climate variables improves our understanding of infra-asset pricing. What matters is whether adding climate-risk variables meaningfully increases R² , which is telling us if these additional risk factors help explain returns beyond traditional risk factors.</a:t>
            </a:r>
          </a:p>
        </p:txBody>
      </p:sp>
      <p:sp>
        <p:nvSpPr>
          <p:cNvPr id="4" name="Marcador de número de diapositiva 3">
            <a:extLst>
              <a:ext uri="{FF2B5EF4-FFF2-40B4-BE49-F238E27FC236}">
                <a16:creationId xmlns:a16="http://schemas.microsoft.com/office/drawing/2014/main" id="{F61162DA-F206-2BEA-575A-9BA803740BEB}"/>
              </a:ext>
            </a:extLst>
          </p:cNvPr>
          <p:cNvSpPr>
            <a:spLocks noGrp="1"/>
          </p:cNvSpPr>
          <p:nvPr>
            <p:ph type="sldNum" sz="quarter" idx="5"/>
          </p:nvPr>
        </p:nvSpPr>
        <p:spPr/>
        <p:txBody>
          <a:bodyPr/>
          <a:lstStyle/>
          <a:p>
            <a:fld id="{74A9245D-5E7F-D44E-82F5-EDC4F432A4B0}" type="slidenum">
              <a:rPr lang="it-IT" smtClean="0"/>
              <a:pPr/>
              <a:t>11</a:t>
            </a:fld>
            <a:endParaRPr lang="it-IT"/>
          </a:p>
        </p:txBody>
      </p:sp>
    </p:spTree>
    <p:extLst>
      <p:ext uri="{BB962C8B-B14F-4D97-AF65-F5344CB8AC3E}">
        <p14:creationId xmlns:p14="http://schemas.microsoft.com/office/powerpoint/2010/main" val="24798977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79F5B2-C722-BF2E-BE6B-462D4C651BBF}"/>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4F1F4695-D178-ACA3-539A-A0490A9FBFC8}"/>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1FEE9362-C2AF-A31E-F295-800A49805825}"/>
              </a:ext>
            </a:extLst>
          </p:cNvPr>
          <p:cNvSpPr>
            <a:spLocks noGrp="1"/>
          </p:cNvSpPr>
          <p:nvPr>
            <p:ph type="body" idx="1"/>
          </p:nvPr>
        </p:nvSpPr>
        <p:spPr/>
        <p:txBody>
          <a:bodyPr/>
          <a:lstStyle/>
          <a:p>
            <a:r>
              <a:rPr lang="en-US" b="0" dirty="0"/>
              <a:t>In this slide we run the full model specification separately on different groups of sector-based infrastructure indices </a:t>
            </a:r>
            <a:r>
              <a:rPr lang="en-US" dirty="0"/>
              <a:t>to see whether climate risks are priced differently across industries.</a:t>
            </a:r>
          </a:p>
        </p:txBody>
      </p:sp>
      <p:sp>
        <p:nvSpPr>
          <p:cNvPr id="4" name="Marcador de número de diapositiva 3">
            <a:extLst>
              <a:ext uri="{FF2B5EF4-FFF2-40B4-BE49-F238E27FC236}">
                <a16:creationId xmlns:a16="http://schemas.microsoft.com/office/drawing/2014/main" id="{3B1905F3-8663-ACEE-6EF3-62A145A99AD3}"/>
              </a:ext>
            </a:extLst>
          </p:cNvPr>
          <p:cNvSpPr>
            <a:spLocks noGrp="1"/>
          </p:cNvSpPr>
          <p:nvPr>
            <p:ph type="sldNum" sz="quarter" idx="5"/>
          </p:nvPr>
        </p:nvSpPr>
        <p:spPr/>
        <p:txBody>
          <a:bodyPr/>
          <a:lstStyle/>
          <a:p>
            <a:fld id="{74A9245D-5E7F-D44E-82F5-EDC4F432A4B0}" type="slidenum">
              <a:rPr lang="it-IT" smtClean="0"/>
              <a:pPr/>
              <a:t>12</a:t>
            </a:fld>
            <a:endParaRPr lang="it-IT"/>
          </a:p>
        </p:txBody>
      </p:sp>
    </p:spTree>
    <p:extLst>
      <p:ext uri="{BB962C8B-B14F-4D97-AF65-F5344CB8AC3E}">
        <p14:creationId xmlns:p14="http://schemas.microsoft.com/office/powerpoint/2010/main" val="7468933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BADD86-AA74-B024-FAB8-FFFCDF83C3E1}"/>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15F9FCA3-AB6E-5B74-A9FC-D6E1951C5B48}"/>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9E2CB63C-6334-83BA-B52A-3280285A3230}"/>
              </a:ext>
            </a:extLst>
          </p:cNvPr>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0" dirty="0"/>
              <a:t>In this slide we run the full model specification separately on different groups of sector-based infrastructure indices </a:t>
            </a:r>
            <a:r>
              <a:rPr lang="en-US" dirty="0"/>
              <a:t>to see whether climate risks are priced differently across industries.</a:t>
            </a:r>
          </a:p>
          <a:p>
            <a:endParaRPr lang="en-US" dirty="0"/>
          </a:p>
        </p:txBody>
      </p:sp>
      <p:sp>
        <p:nvSpPr>
          <p:cNvPr id="4" name="Marcador de número de diapositiva 3">
            <a:extLst>
              <a:ext uri="{FF2B5EF4-FFF2-40B4-BE49-F238E27FC236}">
                <a16:creationId xmlns:a16="http://schemas.microsoft.com/office/drawing/2014/main" id="{507DFA8F-3681-7834-186E-A0921D421411}"/>
              </a:ext>
            </a:extLst>
          </p:cNvPr>
          <p:cNvSpPr>
            <a:spLocks noGrp="1"/>
          </p:cNvSpPr>
          <p:nvPr>
            <p:ph type="sldNum" sz="quarter" idx="5"/>
          </p:nvPr>
        </p:nvSpPr>
        <p:spPr/>
        <p:txBody>
          <a:bodyPr/>
          <a:lstStyle/>
          <a:p>
            <a:fld id="{74A9245D-5E7F-D44E-82F5-EDC4F432A4B0}" type="slidenum">
              <a:rPr lang="it-IT" smtClean="0"/>
              <a:pPr/>
              <a:t>13</a:t>
            </a:fld>
            <a:endParaRPr lang="it-IT"/>
          </a:p>
        </p:txBody>
      </p:sp>
    </p:spTree>
    <p:extLst>
      <p:ext uri="{BB962C8B-B14F-4D97-AF65-F5344CB8AC3E}">
        <p14:creationId xmlns:p14="http://schemas.microsoft.com/office/powerpoint/2010/main" val="13327780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6E5B29-655E-A1A3-F6BB-EE76E518B66A}"/>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95807742-029A-C242-09EC-9E97E52A5EC1}"/>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EED1F6CF-CD7F-AAD5-F6B9-C7ED7158DC92}"/>
              </a:ext>
            </a:extLst>
          </p:cNvPr>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0" dirty="0"/>
              <a:t>In this slide we run the full model specification separately on different groups of business-model-based infrastructure indices </a:t>
            </a:r>
            <a:r>
              <a:rPr lang="en-US" dirty="0"/>
              <a:t>to see whether climate risks are priced differently across regulated, contracted or social infrastructure assets.</a:t>
            </a:r>
          </a:p>
          <a:p>
            <a:endParaRPr lang="en-US" dirty="0"/>
          </a:p>
        </p:txBody>
      </p:sp>
      <p:sp>
        <p:nvSpPr>
          <p:cNvPr id="4" name="Marcador de número de diapositiva 3">
            <a:extLst>
              <a:ext uri="{FF2B5EF4-FFF2-40B4-BE49-F238E27FC236}">
                <a16:creationId xmlns:a16="http://schemas.microsoft.com/office/drawing/2014/main" id="{0A34FD2E-F555-6533-D344-95A6F017D311}"/>
              </a:ext>
            </a:extLst>
          </p:cNvPr>
          <p:cNvSpPr>
            <a:spLocks noGrp="1"/>
          </p:cNvSpPr>
          <p:nvPr>
            <p:ph type="sldNum" sz="quarter" idx="5"/>
          </p:nvPr>
        </p:nvSpPr>
        <p:spPr/>
        <p:txBody>
          <a:bodyPr/>
          <a:lstStyle/>
          <a:p>
            <a:fld id="{74A9245D-5E7F-D44E-82F5-EDC4F432A4B0}" type="slidenum">
              <a:rPr lang="it-IT" smtClean="0"/>
              <a:pPr/>
              <a:t>14</a:t>
            </a:fld>
            <a:endParaRPr lang="it-IT"/>
          </a:p>
        </p:txBody>
      </p:sp>
    </p:spTree>
    <p:extLst>
      <p:ext uri="{BB962C8B-B14F-4D97-AF65-F5344CB8AC3E}">
        <p14:creationId xmlns:p14="http://schemas.microsoft.com/office/powerpoint/2010/main" val="34534913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EDC523-2D7D-DB64-1E6C-1464F811D89E}"/>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7AFB1ADA-56CC-8CA7-D70D-0912A948DD2C}"/>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07F2A74F-9654-9F0E-C012-406CB5A65D9D}"/>
              </a:ext>
            </a:extLst>
          </p:cNvPr>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0" dirty="0"/>
              <a:t>In this slide we run the full model specification separately on different groups of business-model-based infrastructure indices </a:t>
            </a:r>
            <a:r>
              <a:rPr lang="en-US" dirty="0"/>
              <a:t>to see whether climate risks are priced differently across regulated, contracted or social infrastructure assets.</a:t>
            </a:r>
          </a:p>
          <a:p>
            <a:endParaRPr lang="en-US" dirty="0"/>
          </a:p>
        </p:txBody>
      </p:sp>
      <p:sp>
        <p:nvSpPr>
          <p:cNvPr id="4" name="Marcador de número de diapositiva 3">
            <a:extLst>
              <a:ext uri="{FF2B5EF4-FFF2-40B4-BE49-F238E27FC236}">
                <a16:creationId xmlns:a16="http://schemas.microsoft.com/office/drawing/2014/main" id="{4E8EDE81-1FF5-AF1C-26D3-768C3ABC4717}"/>
              </a:ext>
            </a:extLst>
          </p:cNvPr>
          <p:cNvSpPr>
            <a:spLocks noGrp="1"/>
          </p:cNvSpPr>
          <p:nvPr>
            <p:ph type="sldNum" sz="quarter" idx="5"/>
          </p:nvPr>
        </p:nvSpPr>
        <p:spPr/>
        <p:txBody>
          <a:bodyPr/>
          <a:lstStyle/>
          <a:p>
            <a:fld id="{74A9245D-5E7F-D44E-82F5-EDC4F432A4B0}" type="slidenum">
              <a:rPr lang="it-IT" smtClean="0"/>
              <a:pPr/>
              <a:t>15</a:t>
            </a:fld>
            <a:endParaRPr lang="it-IT"/>
          </a:p>
        </p:txBody>
      </p:sp>
    </p:spTree>
    <p:extLst>
      <p:ext uri="{BB962C8B-B14F-4D97-AF65-F5344CB8AC3E}">
        <p14:creationId xmlns:p14="http://schemas.microsoft.com/office/powerpoint/2010/main" val="27997361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FB47A4-8449-C0BF-F672-8EE66CD86179}"/>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682CD55D-28CA-A7B1-7891-AE3EBD360325}"/>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5B10E133-2528-62D3-CA61-C3362D61FD98}"/>
              </a:ext>
            </a:extLst>
          </p:cNvPr>
          <p:cNvSpPr>
            <a:spLocks noGrp="1"/>
          </p:cNvSpPr>
          <p:nvPr>
            <p:ph type="body" idx="1"/>
          </p:nvPr>
        </p:nvSpPr>
        <p:spPr/>
        <p:txBody>
          <a:bodyPr/>
          <a:lstStyle/>
          <a:p>
            <a:r>
              <a:rPr lang="en-US" b="0" dirty="0"/>
              <a:t>In this slide all indices are analyzed together in a single model. This approach lets us use the full sample of observations, combining information across sectors, business models, and time to test whether the effects we observed earlier hold consistently across the infrastructure universe.</a:t>
            </a:r>
            <a:br>
              <a:rPr lang="en-US" b="0" dirty="0"/>
            </a:br>
            <a:endParaRPr lang="en-US" b="0" dirty="0"/>
          </a:p>
          <a:p>
            <a:r>
              <a:rPr lang="en-US" b="0" dirty="0"/>
              <a:t>By controlling for time and index-specific effects, we isolate the systematic link between climate exposures and returns, rather than relationships that might be unique to one segment.</a:t>
            </a:r>
          </a:p>
          <a:p>
            <a:endParaRPr lang="en-US" b="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b="0" dirty="0"/>
              <a:t>Once again, a stepwise approach allows us to test, whether exposure to climate risk helps explain differences in returns beyond standard risk factors by looking at the increase in R2.</a:t>
            </a:r>
          </a:p>
          <a:p>
            <a:endParaRPr lang="en-US" b="0" dirty="0"/>
          </a:p>
        </p:txBody>
      </p:sp>
      <p:sp>
        <p:nvSpPr>
          <p:cNvPr id="4" name="Marcador de número de diapositiva 3">
            <a:extLst>
              <a:ext uri="{FF2B5EF4-FFF2-40B4-BE49-F238E27FC236}">
                <a16:creationId xmlns:a16="http://schemas.microsoft.com/office/drawing/2014/main" id="{98817810-0C31-883D-9F3D-2AE58F87713D}"/>
              </a:ext>
            </a:extLst>
          </p:cNvPr>
          <p:cNvSpPr>
            <a:spLocks noGrp="1"/>
          </p:cNvSpPr>
          <p:nvPr>
            <p:ph type="sldNum" sz="quarter" idx="5"/>
          </p:nvPr>
        </p:nvSpPr>
        <p:spPr/>
        <p:txBody>
          <a:bodyPr/>
          <a:lstStyle/>
          <a:p>
            <a:fld id="{74A9245D-5E7F-D44E-82F5-EDC4F432A4B0}" type="slidenum">
              <a:rPr lang="it-IT" smtClean="0"/>
              <a:pPr/>
              <a:t>16</a:t>
            </a:fld>
            <a:endParaRPr lang="it-IT"/>
          </a:p>
        </p:txBody>
      </p:sp>
    </p:spTree>
    <p:extLst>
      <p:ext uri="{BB962C8B-B14F-4D97-AF65-F5344CB8AC3E}">
        <p14:creationId xmlns:p14="http://schemas.microsoft.com/office/powerpoint/2010/main" val="29694423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9863ED-6EA3-4A60-3953-A54AD3F65990}"/>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2246FF4E-330E-F6A1-A577-E1774A333606}"/>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AC8DC10A-B668-7995-02E0-4DE58D79880D}"/>
              </a:ext>
            </a:extLst>
          </p:cNvPr>
          <p:cNvSpPr>
            <a:spLocks noGrp="1"/>
          </p:cNvSpPr>
          <p:nvPr>
            <p:ph type="body" idx="1"/>
          </p:nvPr>
        </p:nvSpPr>
        <p:spPr/>
        <p:txBody>
          <a:bodyPr/>
          <a:lstStyle/>
          <a:p>
            <a:r>
              <a:rPr lang="en-US" dirty="0"/>
              <a:t>In this slide, we introduce interaction terms, which allow us to see through which channel the climate-risk effect operates.</a:t>
            </a:r>
          </a:p>
          <a:p>
            <a:endParaRPr lang="en-US" dirty="0"/>
          </a:p>
          <a:p>
            <a:r>
              <a:rPr lang="en-US" dirty="0"/>
              <a:t>We interact the climate-risk variables with dummies representing four channels identified in the literature: physical risk (PX), transition risk (TX), demand risk (DE) and impact preference (IP). Each dummy is a simple indicator variable that takes the value 1 if a given channel is active (depending on sector exposure) and 0 otherwise. By including these interactions, we can test whether the sensitivity of returns to climate risk changes together with the degree of exposure to the proposed channel. </a:t>
            </a:r>
          </a:p>
          <a:p>
            <a:endParaRPr lang="en-US" dirty="0"/>
          </a:p>
          <a:p>
            <a:endParaRPr lang="en-US" dirty="0"/>
          </a:p>
          <a:p>
            <a:endParaRPr lang="en-US" dirty="0"/>
          </a:p>
        </p:txBody>
      </p:sp>
      <p:sp>
        <p:nvSpPr>
          <p:cNvPr id="4" name="Marcador de número de diapositiva 3">
            <a:extLst>
              <a:ext uri="{FF2B5EF4-FFF2-40B4-BE49-F238E27FC236}">
                <a16:creationId xmlns:a16="http://schemas.microsoft.com/office/drawing/2014/main" id="{5BC9246D-EAAF-A5CA-A219-E8903071F3B2}"/>
              </a:ext>
            </a:extLst>
          </p:cNvPr>
          <p:cNvSpPr>
            <a:spLocks noGrp="1"/>
          </p:cNvSpPr>
          <p:nvPr>
            <p:ph type="sldNum" sz="quarter" idx="5"/>
          </p:nvPr>
        </p:nvSpPr>
        <p:spPr/>
        <p:txBody>
          <a:bodyPr/>
          <a:lstStyle/>
          <a:p>
            <a:fld id="{74A9245D-5E7F-D44E-82F5-EDC4F432A4B0}" type="slidenum">
              <a:rPr lang="it-IT" smtClean="0"/>
              <a:pPr/>
              <a:t>17</a:t>
            </a:fld>
            <a:endParaRPr lang="it-IT"/>
          </a:p>
        </p:txBody>
      </p:sp>
    </p:spTree>
    <p:extLst>
      <p:ext uri="{BB962C8B-B14F-4D97-AF65-F5344CB8AC3E}">
        <p14:creationId xmlns:p14="http://schemas.microsoft.com/office/powerpoint/2010/main" val="33745023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7779F2-6008-F86C-AD3C-DEE3108CBE8E}"/>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20038B1D-6554-A300-0D11-6ED903E40F6B}"/>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94D57A7D-BCAF-D3F1-C9AD-A5C7A2BB1C16}"/>
              </a:ext>
            </a:extLst>
          </p:cNvPr>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The table presents main coefficients and interaction terms from the pooled regression. It shows how climate-risk exposures affect returns on average (simple coefficients) and how those effects change depending on the dominant pricing channel (interaction terms). In particular, interaction terms</a:t>
            </a:r>
            <a:r>
              <a:rPr lang="it-IT" dirty="0"/>
              <a:t> combine the </a:t>
            </a:r>
            <a:r>
              <a:rPr lang="it-IT" dirty="0" err="1"/>
              <a:t>climate</a:t>
            </a:r>
            <a:r>
              <a:rPr lang="it-IT" dirty="0"/>
              <a:t>-risk </a:t>
            </a:r>
            <a:r>
              <a:rPr lang="it-IT" dirty="0" err="1"/>
              <a:t>variable</a:t>
            </a:r>
            <a:r>
              <a:rPr lang="it-IT" dirty="0"/>
              <a:t> with the </a:t>
            </a:r>
            <a:r>
              <a:rPr lang="it-IT" b="0" dirty="0"/>
              <a:t>dummy </a:t>
            </a:r>
            <a:r>
              <a:rPr lang="it-IT" b="0" dirty="0" err="1"/>
              <a:t>indicators</a:t>
            </a:r>
            <a:r>
              <a:rPr lang="it-IT" b="0" dirty="0"/>
              <a:t> of alternative </a:t>
            </a:r>
            <a:r>
              <a:rPr lang="it-IT" b="0" dirty="0" err="1"/>
              <a:t>channels</a:t>
            </a:r>
            <a:r>
              <a:rPr lang="it-IT" b="0" dirty="0"/>
              <a:t>, </a:t>
            </a:r>
            <a:r>
              <a:rPr lang="it-IT" dirty="0" err="1"/>
              <a:t>helping</a:t>
            </a:r>
            <a:r>
              <a:rPr lang="it-IT" dirty="0"/>
              <a:t> separate </a:t>
            </a:r>
            <a:r>
              <a:rPr lang="it-IT" b="0" dirty="0" err="1"/>
              <a:t>when</a:t>
            </a:r>
            <a:r>
              <a:rPr lang="it-IT" b="0" dirty="0"/>
              <a:t> </a:t>
            </a:r>
            <a:r>
              <a:rPr lang="it-IT" b="0" dirty="0" err="1"/>
              <a:t>climate</a:t>
            </a:r>
            <a:r>
              <a:rPr lang="it-IT" b="0" dirty="0"/>
              <a:t> </a:t>
            </a:r>
            <a:r>
              <a:rPr lang="it-IT" b="0" dirty="0" err="1"/>
              <a:t>exposure</a:t>
            </a:r>
            <a:r>
              <a:rPr lang="it-IT" b="0" dirty="0"/>
              <a:t> </a:t>
            </a:r>
            <a:r>
              <a:rPr lang="it-IT" b="0" dirty="0" err="1"/>
              <a:t>earns</a:t>
            </a:r>
            <a:r>
              <a:rPr lang="it-IT" b="0" dirty="0"/>
              <a:t> a risk premium and </a:t>
            </a:r>
            <a:r>
              <a:rPr lang="it-IT" b="0" dirty="0" err="1"/>
              <a:t>when</a:t>
            </a:r>
            <a:r>
              <a:rPr lang="it-IT" b="0" dirty="0"/>
              <a:t> </a:t>
            </a:r>
            <a:r>
              <a:rPr lang="it-IT" b="0" dirty="0" err="1"/>
              <a:t>it</a:t>
            </a:r>
            <a:r>
              <a:rPr lang="it-IT" b="0" dirty="0"/>
              <a:t> </a:t>
            </a:r>
            <a:r>
              <a:rPr lang="it-IT" b="0" dirty="0" err="1"/>
              <a:t>instead</a:t>
            </a:r>
            <a:r>
              <a:rPr lang="it-IT" b="0" dirty="0"/>
              <a:t> leads to a </a:t>
            </a:r>
            <a:r>
              <a:rPr lang="it-IT" b="0" dirty="0" err="1"/>
              <a:t>valuation</a:t>
            </a:r>
            <a:r>
              <a:rPr lang="it-IT" b="0" dirty="0"/>
              <a:t> discount.</a:t>
            </a:r>
            <a:endParaRPr lang="en-US" b="0" dirty="0"/>
          </a:p>
        </p:txBody>
      </p:sp>
      <p:sp>
        <p:nvSpPr>
          <p:cNvPr id="4" name="Marcador de número de diapositiva 3">
            <a:extLst>
              <a:ext uri="{FF2B5EF4-FFF2-40B4-BE49-F238E27FC236}">
                <a16:creationId xmlns:a16="http://schemas.microsoft.com/office/drawing/2014/main" id="{A29464E0-0685-8E2B-16EB-D3D117C80103}"/>
              </a:ext>
            </a:extLst>
          </p:cNvPr>
          <p:cNvSpPr>
            <a:spLocks noGrp="1"/>
          </p:cNvSpPr>
          <p:nvPr>
            <p:ph type="sldNum" sz="quarter" idx="5"/>
          </p:nvPr>
        </p:nvSpPr>
        <p:spPr/>
        <p:txBody>
          <a:bodyPr/>
          <a:lstStyle/>
          <a:p>
            <a:fld id="{74A9245D-5E7F-D44E-82F5-EDC4F432A4B0}" type="slidenum">
              <a:rPr lang="it-IT" smtClean="0"/>
              <a:pPr/>
              <a:t>18</a:t>
            </a:fld>
            <a:endParaRPr lang="it-IT"/>
          </a:p>
        </p:txBody>
      </p:sp>
    </p:spTree>
    <p:extLst>
      <p:ext uri="{BB962C8B-B14F-4D97-AF65-F5344CB8AC3E}">
        <p14:creationId xmlns:p14="http://schemas.microsoft.com/office/powerpoint/2010/main" val="28341923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indent="0">
              <a:buNone/>
            </a:pPr>
            <a:endParaRPr lang="es-ES" dirty="0"/>
          </a:p>
        </p:txBody>
      </p:sp>
      <p:sp>
        <p:nvSpPr>
          <p:cNvPr id="4" name="Marcador de número de diapositiva 3"/>
          <p:cNvSpPr>
            <a:spLocks noGrp="1"/>
          </p:cNvSpPr>
          <p:nvPr>
            <p:ph type="sldNum" sz="quarter" idx="10"/>
          </p:nvPr>
        </p:nvSpPr>
        <p:spPr/>
        <p:txBody>
          <a:bodyPr/>
          <a:lstStyle/>
          <a:p>
            <a:fld id="{74A9245D-5E7F-D44E-82F5-EDC4F432A4B0}" type="slidenum">
              <a:rPr lang="it-IT" smtClean="0"/>
              <a:pPr/>
              <a:t>2</a:t>
            </a:fld>
            <a:endParaRPr lang="it-IT"/>
          </a:p>
        </p:txBody>
      </p:sp>
    </p:spTree>
    <p:extLst>
      <p:ext uri="{BB962C8B-B14F-4D97-AF65-F5344CB8AC3E}">
        <p14:creationId xmlns:p14="http://schemas.microsoft.com/office/powerpoint/2010/main" val="24830479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74A9245D-5E7F-D44E-82F5-EDC4F432A4B0}" type="slidenum">
              <a:rPr lang="it-IT" smtClean="0"/>
              <a:pPr/>
              <a:t>3</a:t>
            </a:fld>
            <a:endParaRPr lang="it-IT"/>
          </a:p>
        </p:txBody>
      </p:sp>
    </p:spTree>
    <p:extLst>
      <p:ext uri="{BB962C8B-B14F-4D97-AF65-F5344CB8AC3E}">
        <p14:creationId xmlns:p14="http://schemas.microsoft.com/office/powerpoint/2010/main" val="2054422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5"/>
          </p:nvPr>
        </p:nvSpPr>
        <p:spPr/>
        <p:txBody>
          <a:bodyPr/>
          <a:lstStyle/>
          <a:p>
            <a:fld id="{74A9245D-5E7F-D44E-82F5-EDC4F432A4B0}" type="slidenum">
              <a:rPr lang="it-IT" smtClean="0"/>
              <a:pPr/>
              <a:t>4</a:t>
            </a:fld>
            <a:endParaRPr lang="it-IT"/>
          </a:p>
        </p:txBody>
      </p:sp>
    </p:spTree>
    <p:extLst>
      <p:ext uri="{BB962C8B-B14F-4D97-AF65-F5344CB8AC3E}">
        <p14:creationId xmlns:p14="http://schemas.microsoft.com/office/powerpoint/2010/main" val="16025286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96C915-564E-6295-C827-AF516488893D}"/>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B2E8F2A5-C956-E787-3B54-52E451351C07}"/>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76190567-7125-3244-9895-A7239545A6E4}"/>
              </a:ext>
            </a:extLst>
          </p:cNvPr>
          <p:cNvSpPr>
            <a:spLocks noGrp="1"/>
          </p:cNvSpPr>
          <p:nvPr>
            <p:ph type="body" idx="1"/>
          </p:nvPr>
        </p:nvSpPr>
        <p:spPr/>
        <p:txBody>
          <a:bodyPr/>
          <a:lstStyle/>
          <a:p>
            <a:endParaRPr lang="en-US" dirty="0"/>
          </a:p>
        </p:txBody>
      </p:sp>
      <p:sp>
        <p:nvSpPr>
          <p:cNvPr id="4" name="Marcador de número de diapositiva 3">
            <a:extLst>
              <a:ext uri="{FF2B5EF4-FFF2-40B4-BE49-F238E27FC236}">
                <a16:creationId xmlns:a16="http://schemas.microsoft.com/office/drawing/2014/main" id="{CCB54F29-D3ED-E7F7-E5A2-98900E2EF422}"/>
              </a:ext>
            </a:extLst>
          </p:cNvPr>
          <p:cNvSpPr>
            <a:spLocks noGrp="1"/>
          </p:cNvSpPr>
          <p:nvPr>
            <p:ph type="sldNum" sz="quarter" idx="5"/>
          </p:nvPr>
        </p:nvSpPr>
        <p:spPr/>
        <p:txBody>
          <a:bodyPr/>
          <a:lstStyle/>
          <a:p>
            <a:fld id="{74A9245D-5E7F-D44E-82F5-EDC4F432A4B0}" type="slidenum">
              <a:rPr lang="it-IT" smtClean="0"/>
              <a:pPr/>
              <a:t>5</a:t>
            </a:fld>
            <a:endParaRPr lang="it-IT"/>
          </a:p>
        </p:txBody>
      </p:sp>
    </p:spTree>
    <p:extLst>
      <p:ext uri="{BB962C8B-B14F-4D97-AF65-F5344CB8AC3E}">
        <p14:creationId xmlns:p14="http://schemas.microsoft.com/office/powerpoint/2010/main" val="40401866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D602DC-B01E-5B9A-7D08-DE95D366CBEB}"/>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063A06CD-9FD9-CDEF-ED63-2DC1ED849145}"/>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DD759BF6-4A40-9050-F576-9C02506D6B7A}"/>
              </a:ext>
            </a:extLst>
          </p:cNvPr>
          <p:cNvSpPr>
            <a:spLocks noGrp="1"/>
          </p:cNvSpPr>
          <p:nvPr>
            <p:ph type="body" idx="1"/>
          </p:nvPr>
        </p:nvSpPr>
        <p:spPr/>
        <p:txBody>
          <a:bodyPr/>
          <a:lstStyle/>
          <a:p>
            <a:endParaRPr lang="en-US" dirty="0"/>
          </a:p>
        </p:txBody>
      </p:sp>
      <p:sp>
        <p:nvSpPr>
          <p:cNvPr id="4" name="Marcador de número de diapositiva 3">
            <a:extLst>
              <a:ext uri="{FF2B5EF4-FFF2-40B4-BE49-F238E27FC236}">
                <a16:creationId xmlns:a16="http://schemas.microsoft.com/office/drawing/2014/main" id="{871DF805-5DC0-9602-0BAC-7E03EA603AD9}"/>
              </a:ext>
            </a:extLst>
          </p:cNvPr>
          <p:cNvSpPr>
            <a:spLocks noGrp="1"/>
          </p:cNvSpPr>
          <p:nvPr>
            <p:ph type="sldNum" sz="quarter" idx="5"/>
          </p:nvPr>
        </p:nvSpPr>
        <p:spPr/>
        <p:txBody>
          <a:bodyPr/>
          <a:lstStyle/>
          <a:p>
            <a:fld id="{74A9245D-5E7F-D44E-82F5-EDC4F432A4B0}" type="slidenum">
              <a:rPr lang="it-IT" smtClean="0"/>
              <a:pPr/>
              <a:t>6</a:t>
            </a:fld>
            <a:endParaRPr lang="it-IT"/>
          </a:p>
        </p:txBody>
      </p:sp>
    </p:spTree>
    <p:extLst>
      <p:ext uri="{BB962C8B-B14F-4D97-AF65-F5344CB8AC3E}">
        <p14:creationId xmlns:p14="http://schemas.microsoft.com/office/powerpoint/2010/main" val="40991998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b="0" i="0" dirty="0">
              <a:solidFill>
                <a:srgbClr val="172B4D"/>
              </a:solidFill>
              <a:effectLst/>
              <a:latin typeface="-apple-system"/>
            </a:endParaRPr>
          </a:p>
        </p:txBody>
      </p:sp>
      <p:sp>
        <p:nvSpPr>
          <p:cNvPr id="4" name="Marcador de número de diapositiva 3"/>
          <p:cNvSpPr>
            <a:spLocks noGrp="1"/>
          </p:cNvSpPr>
          <p:nvPr>
            <p:ph type="sldNum" sz="quarter" idx="10"/>
          </p:nvPr>
        </p:nvSpPr>
        <p:spPr/>
        <p:txBody>
          <a:bodyPr/>
          <a:lstStyle/>
          <a:p>
            <a:fld id="{74A9245D-5E7F-D44E-82F5-EDC4F432A4B0}" type="slidenum">
              <a:rPr lang="it-IT" smtClean="0"/>
              <a:pPr/>
              <a:t>7</a:t>
            </a:fld>
            <a:endParaRPr lang="it-IT"/>
          </a:p>
        </p:txBody>
      </p:sp>
    </p:spTree>
    <p:extLst>
      <p:ext uri="{BB962C8B-B14F-4D97-AF65-F5344CB8AC3E}">
        <p14:creationId xmlns:p14="http://schemas.microsoft.com/office/powerpoint/2010/main" val="14596766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5"/>
          </p:nvPr>
        </p:nvSpPr>
        <p:spPr/>
        <p:txBody>
          <a:bodyPr/>
          <a:lstStyle/>
          <a:p>
            <a:fld id="{74A9245D-5E7F-D44E-82F5-EDC4F432A4B0}" type="slidenum">
              <a:rPr lang="it-IT" smtClean="0"/>
              <a:pPr/>
              <a:t>8</a:t>
            </a:fld>
            <a:endParaRPr lang="it-IT"/>
          </a:p>
        </p:txBody>
      </p:sp>
    </p:spTree>
    <p:extLst>
      <p:ext uri="{BB962C8B-B14F-4D97-AF65-F5344CB8AC3E}">
        <p14:creationId xmlns:p14="http://schemas.microsoft.com/office/powerpoint/2010/main" val="4354364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FFEE0D-B5D5-8383-F6B9-33F0A7203653}"/>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77CB62DE-5FFF-7469-F823-E6A3776A65FA}"/>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D1A88B14-0857-527F-9F98-C9347CBEC2D7}"/>
              </a:ext>
            </a:extLst>
          </p:cNvPr>
          <p:cNvSpPr>
            <a:spLocks noGrp="1"/>
          </p:cNvSpPr>
          <p:nvPr>
            <p:ph type="body" idx="1"/>
          </p:nvPr>
        </p:nvSpPr>
        <p:spPr/>
        <p:txBody>
          <a:bodyPr/>
          <a:lstStyle/>
          <a:p>
            <a:endParaRPr lang="en-US" dirty="0"/>
          </a:p>
        </p:txBody>
      </p:sp>
      <p:sp>
        <p:nvSpPr>
          <p:cNvPr id="4" name="Marcador de número de diapositiva 3">
            <a:extLst>
              <a:ext uri="{FF2B5EF4-FFF2-40B4-BE49-F238E27FC236}">
                <a16:creationId xmlns:a16="http://schemas.microsoft.com/office/drawing/2014/main" id="{C472B308-9FCD-A434-E0A0-E057C08A75FD}"/>
              </a:ext>
            </a:extLst>
          </p:cNvPr>
          <p:cNvSpPr>
            <a:spLocks noGrp="1"/>
          </p:cNvSpPr>
          <p:nvPr>
            <p:ph type="sldNum" sz="quarter" idx="5"/>
          </p:nvPr>
        </p:nvSpPr>
        <p:spPr/>
        <p:txBody>
          <a:bodyPr/>
          <a:lstStyle/>
          <a:p>
            <a:fld id="{74A9245D-5E7F-D44E-82F5-EDC4F432A4B0}" type="slidenum">
              <a:rPr lang="it-IT" smtClean="0"/>
              <a:pPr/>
              <a:t>9</a:t>
            </a:fld>
            <a:endParaRPr lang="it-IT"/>
          </a:p>
        </p:txBody>
      </p:sp>
    </p:spTree>
    <p:extLst>
      <p:ext uri="{BB962C8B-B14F-4D97-AF65-F5344CB8AC3E}">
        <p14:creationId xmlns:p14="http://schemas.microsoft.com/office/powerpoint/2010/main" val="410295327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file://localhost/Volumes/Archivio/Archivio_Graphicamente/BOCCONI/REBRANDING%202017/LOGHI%202017/BRAND%20NAME/PNG/BRAND%20NAME_RGB_pos.png"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jp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8.jpg"/><Relationship Id="rId1" Type="http://schemas.openxmlformats.org/officeDocument/2006/relationships/slideMaster" Target="../slideMasters/slideMaster1.xml"/><Relationship Id="rId5" Type="http://schemas.openxmlformats.org/officeDocument/2006/relationships/image" Target="file://localhost/Volumes/Archivio/Archivio_Graphicamente/BOCCONI/REBRANDING%202017/LOGHI%202017/BRAND%20NAME/PNG/BRAND%20NAME_White.png" TargetMode="External"/><Relationship Id="rId4" Type="http://schemas.openxmlformats.org/officeDocument/2006/relationships/image" Target="../media/image7.png"/></Relationships>
</file>

<file path=ppt/slideLayouts/_rels/slideLayout15.xml.rels><?xml version="1.0" encoding="UTF-8" standalone="yes"?>
<Relationships xmlns="http://schemas.openxmlformats.org/package/2006/relationships"><Relationship Id="rId3" Type="http://schemas.openxmlformats.org/officeDocument/2006/relationships/image" Target="file://localhost/Volumes/Archivio/Archivio_Graphicamente/BOCCONI/REBRANDING%202017/LOGHI%202017/BRAND%20NAME/PNG/BRAND%20NAME_RGB_pos.png" TargetMode="Externa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file://localhost/Volumes/Archivio/Archivio_Graphicamente/BOCCONI/REBRANDING%202017/LOGHI%202017/BRAND%20NAME/PNG/BRAND%20NAME_White.png" TargetMode="External"/><Relationship Id="rId4" Type="http://schemas.openxmlformats.org/officeDocument/2006/relationships/image" Target="../media/image7.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file://localhost/Volumes/Archivio/Archivio_Graphicamente/BOCCONI/REBRANDING%202017/LOGHI%202017/BRAND%20NAME/PNG/BRAND%20NAME_RGB_pos.png"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jp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file://localhost/Volumes/Archivio/Archivio_Graphicamente/BOCCONI/REBRANDING%202017/LOGHI%202017/BRAND%20NAME/PNG/BRAND%20NAME_RGB_pos.png" TargetMode="Externa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Blu">
    <p:bg>
      <p:bgPr>
        <a:gradFill flip="none" rotWithShape="1">
          <a:gsLst>
            <a:gs pos="28000">
              <a:schemeClr val="tx2"/>
            </a:gs>
            <a:gs pos="100000">
              <a:schemeClr val="tx2">
                <a:lumMod val="5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5" name="Rettangolo 4"/>
          <p:cNvSpPr/>
          <p:nvPr userDrawn="1"/>
        </p:nvSpPr>
        <p:spPr>
          <a:xfrm>
            <a:off x="0" y="4395019"/>
            <a:ext cx="9144000" cy="748480"/>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2" name="Title 1"/>
          <p:cNvSpPr>
            <a:spLocks noGrp="1"/>
          </p:cNvSpPr>
          <p:nvPr>
            <p:ph type="ctrTitle"/>
          </p:nvPr>
        </p:nvSpPr>
        <p:spPr>
          <a:xfrm>
            <a:off x="995363" y="2282205"/>
            <a:ext cx="7772400" cy="347531"/>
          </a:xfrm>
        </p:spPr>
        <p:txBody>
          <a:bodyPr lIns="0" tIns="0" rIns="0" bIns="0" anchor="b" anchorCtr="0">
            <a:spAutoFit/>
          </a:bodyPr>
          <a:lstStyle>
            <a:lvl1pPr algn="r">
              <a:lnSpc>
                <a:spcPts val="2700"/>
              </a:lnSpc>
              <a:defRPr sz="2300" b="1" i="0" cap="all" spc="100">
                <a:solidFill>
                  <a:schemeClr val="bg1"/>
                </a:solidFill>
                <a:latin typeface="Open Sans"/>
                <a:cs typeface="Open Sans"/>
              </a:defRPr>
            </a:lvl1pPr>
          </a:lstStyle>
          <a:p>
            <a:r>
              <a:rPr lang="en-US" dirty="0"/>
              <a:t>Click to edit Master title style</a:t>
            </a:r>
          </a:p>
        </p:txBody>
      </p:sp>
      <p:sp>
        <p:nvSpPr>
          <p:cNvPr id="3" name="Subtitle 2"/>
          <p:cNvSpPr>
            <a:spLocks noGrp="1"/>
          </p:cNvSpPr>
          <p:nvPr>
            <p:ph type="subTitle" idx="1"/>
          </p:nvPr>
        </p:nvSpPr>
        <p:spPr>
          <a:xfrm>
            <a:off x="2366963" y="2776152"/>
            <a:ext cx="6400800" cy="246221"/>
          </a:xfrm>
        </p:spPr>
        <p:txBody>
          <a:bodyPr lIns="0" tIns="0" rIns="0" bIns="0">
            <a:spAutoFit/>
          </a:bodyPr>
          <a:lstStyle>
            <a:lvl1pPr marL="0" indent="0" algn="r">
              <a:buNone/>
              <a:defRPr sz="1600" b="0" i="0">
                <a:solidFill>
                  <a:srgbClr val="FFFFFF"/>
                </a:solidFill>
                <a:latin typeface="Open Sans"/>
                <a:cs typeface="Open San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9" name="Immagin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25" y="4317467"/>
            <a:ext cx="1629054" cy="824400"/>
          </a:xfrm>
          <a:prstGeom prst="rect">
            <a:avLst/>
          </a:prstGeom>
        </p:spPr>
      </p:pic>
      <p:pic>
        <p:nvPicPr>
          <p:cNvPr id="11" name="Immagin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22047" y="4541943"/>
            <a:ext cx="1402274" cy="375447"/>
          </a:xfrm>
          <a:prstGeom prst="rect">
            <a:avLst/>
          </a:prstGeom>
        </p:spPr>
      </p:pic>
    </p:spTree>
    <p:extLst>
      <p:ext uri="{BB962C8B-B14F-4D97-AF65-F5344CB8AC3E}">
        <p14:creationId xmlns:p14="http://schemas.microsoft.com/office/powerpoint/2010/main" val="821461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Titolo 1"/>
          <p:cNvSpPr>
            <a:spLocks noGrp="1"/>
          </p:cNvSpPr>
          <p:nvPr>
            <p:ph type="title" hasCustomPrompt="1"/>
          </p:nvPr>
        </p:nvSpPr>
        <p:spPr>
          <a:xfrm>
            <a:off x="712788" y="496441"/>
            <a:ext cx="8229600" cy="538609"/>
          </a:xfrm>
        </p:spPr>
        <p:txBody>
          <a:bodyPr/>
          <a:lstStyle>
            <a:lvl1pPr>
              <a:defRPr baseline="0"/>
            </a:lvl1pPr>
          </a:lstStyle>
          <a:p>
            <a:r>
              <a:rPr lang="it-IT" dirty="0"/>
              <a:t>Layout with </a:t>
            </a:r>
            <a:r>
              <a:rPr lang="it-IT" dirty="0" err="1"/>
              <a:t>Table</a:t>
            </a:r>
            <a:endParaRPr lang="it-IT" dirty="0"/>
          </a:p>
        </p:txBody>
      </p:sp>
      <p:sp>
        <p:nvSpPr>
          <p:cNvPr id="5" name="Segnaposto tabella 4"/>
          <p:cNvSpPr>
            <a:spLocks noGrp="1"/>
          </p:cNvSpPr>
          <p:nvPr userDrawn="1">
            <p:ph type="tbl" sz="quarter" idx="14"/>
          </p:nvPr>
        </p:nvSpPr>
        <p:spPr>
          <a:xfrm>
            <a:off x="712788" y="1298576"/>
            <a:ext cx="7700962" cy="2947988"/>
          </a:xfrm>
          <a:solidFill>
            <a:srgbClr val="D9D9D9"/>
          </a:solidFill>
        </p:spPr>
        <p:txBody>
          <a:bodyPr/>
          <a:lstStyle/>
          <a:p>
            <a:endParaRPr lang="it-IT" dirty="0"/>
          </a:p>
        </p:txBody>
      </p:sp>
      <p:sp>
        <p:nvSpPr>
          <p:cNvPr id="11" name="Rettangolo 10"/>
          <p:cNvSpPr/>
          <p:nvPr userDrawn="1"/>
        </p:nvSpPr>
        <p:spPr>
          <a:xfrm>
            <a:off x="0" y="0"/>
            <a:ext cx="8413750" cy="28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630238" indent="0" algn="l"/>
            <a:endParaRPr lang="it-IT" sz="1200" dirty="0">
              <a:latin typeface="Open Sans"/>
              <a:cs typeface="Open Sans"/>
            </a:endParaRPr>
          </a:p>
        </p:txBody>
      </p:sp>
      <p:sp>
        <p:nvSpPr>
          <p:cNvPr id="12" name="Rettangolo 11"/>
          <p:cNvSpPr/>
          <p:nvPr userDrawn="1"/>
        </p:nvSpPr>
        <p:spPr>
          <a:xfrm>
            <a:off x="8413750" y="0"/>
            <a:ext cx="730250" cy="288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7" name="CasellaDiTesto 16"/>
          <p:cNvSpPr txBox="1"/>
          <p:nvPr userDrawn="1"/>
        </p:nvSpPr>
        <p:spPr>
          <a:xfrm>
            <a:off x="8413750" y="122"/>
            <a:ext cx="730250" cy="288000"/>
          </a:xfrm>
          <a:prstGeom prst="rect">
            <a:avLst/>
          </a:prstGeom>
          <a:noFill/>
        </p:spPr>
        <p:txBody>
          <a:bodyPr wrap="square" rtlCol="0">
            <a:spAutoFit/>
          </a:bodyPr>
          <a:lstStyle/>
          <a:p>
            <a:pPr algn="ctr"/>
            <a:fld id="{B5804A31-E9A4-D945-9412-D4C8ED72CA60}" type="slidenum">
              <a:rPr lang="it-IT" sz="1000" smtClean="0">
                <a:solidFill>
                  <a:schemeClr val="bg1"/>
                </a:solidFill>
                <a:latin typeface="Open Sans"/>
                <a:cs typeface="Open Sans"/>
              </a:rPr>
              <a:pPr algn="ctr"/>
              <a:t>‹Nº›</a:t>
            </a:fld>
            <a:endParaRPr lang="it-IT" sz="1000" dirty="0">
              <a:solidFill>
                <a:schemeClr val="bg1"/>
              </a:solidFill>
              <a:latin typeface="Open Sans"/>
              <a:cs typeface="Open Sans"/>
            </a:endParaRPr>
          </a:p>
        </p:txBody>
      </p:sp>
      <p:sp>
        <p:nvSpPr>
          <p:cNvPr id="18" name="Segnaposto testo 21"/>
          <p:cNvSpPr>
            <a:spLocks noGrp="1"/>
          </p:cNvSpPr>
          <p:nvPr>
            <p:ph type="body" sz="quarter" idx="10" hasCustomPrompt="1"/>
          </p:nvPr>
        </p:nvSpPr>
        <p:spPr>
          <a:xfrm>
            <a:off x="717553" y="67055"/>
            <a:ext cx="2997197" cy="153888"/>
          </a:xfrm>
        </p:spPr>
        <p:txBody>
          <a:bodyPr anchor="ctr" anchorCtr="0"/>
          <a:lstStyle>
            <a:lvl1pPr marL="0" indent="0">
              <a:buNone/>
              <a:defRPr sz="1000">
                <a:solidFill>
                  <a:schemeClr val="bg1"/>
                </a:solidFill>
                <a:latin typeface="Open Sans"/>
                <a:cs typeface="Open Sans"/>
              </a:defRPr>
            </a:lvl1pPr>
            <a:lvl2pPr marL="457200" indent="0">
              <a:buNone/>
              <a:defRPr/>
            </a:lvl2pPr>
            <a:lvl3pPr marL="850900" indent="0">
              <a:buNone/>
              <a:defRPr/>
            </a:lvl3pPr>
            <a:lvl4pPr marL="1371600" indent="0">
              <a:buNone/>
              <a:defRPr/>
            </a:lvl4pPr>
            <a:lvl5pPr marL="1828800" indent="0">
              <a:buNone/>
              <a:defRPr/>
            </a:lvl5pPr>
          </a:lstStyle>
          <a:p>
            <a:pPr lvl="0"/>
            <a:r>
              <a:rPr lang="it-IT" dirty="0"/>
              <a:t>CLICK TO EDIT CHAPTER TITLE</a:t>
            </a:r>
          </a:p>
        </p:txBody>
      </p:sp>
    </p:spTree>
    <p:extLst>
      <p:ext uri="{BB962C8B-B14F-4D97-AF65-F5344CB8AC3E}">
        <p14:creationId xmlns:p14="http://schemas.microsoft.com/office/powerpoint/2010/main" val="609239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hanks">
    <p:bg>
      <p:bgPr>
        <a:gradFill flip="none" rotWithShape="1">
          <a:gsLst>
            <a:gs pos="28000">
              <a:schemeClr val="tx2"/>
            </a:gs>
            <a:gs pos="100000">
              <a:schemeClr val="tx2">
                <a:lumMod val="5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7" name="Rettangolo 6"/>
          <p:cNvSpPr/>
          <p:nvPr userDrawn="1"/>
        </p:nvSpPr>
        <p:spPr>
          <a:xfrm>
            <a:off x="0" y="4395019"/>
            <a:ext cx="9144000" cy="748480"/>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2" name="Title 1"/>
          <p:cNvSpPr>
            <a:spLocks noGrp="1"/>
          </p:cNvSpPr>
          <p:nvPr>
            <p:ph type="title" hasCustomPrompt="1"/>
          </p:nvPr>
        </p:nvSpPr>
        <p:spPr>
          <a:xfrm>
            <a:off x="996423" y="2281761"/>
            <a:ext cx="7772400" cy="353943"/>
          </a:xfrm>
        </p:spPr>
        <p:txBody>
          <a:bodyPr anchor="t"/>
          <a:lstStyle>
            <a:lvl1pPr algn="r">
              <a:defRPr sz="2300" b="1" cap="all" spc="100">
                <a:solidFill>
                  <a:srgbClr val="FFFFFF"/>
                </a:solidFill>
              </a:defRPr>
            </a:lvl1pPr>
          </a:lstStyle>
          <a:p>
            <a:r>
              <a:rPr lang="en-US" dirty="0"/>
              <a:t>THANKS.</a:t>
            </a:r>
          </a:p>
        </p:txBody>
      </p:sp>
      <p:pic>
        <p:nvPicPr>
          <p:cNvPr id="9" name="cover-brandname.png">
            <a:extLst>
              <a:ext uri="{FF2B5EF4-FFF2-40B4-BE49-F238E27FC236}">
                <a16:creationId xmlns:a16="http://schemas.microsoft.com/office/drawing/2014/main" id="{EA2ED363-BD2A-44C5-A5D6-88D6E2F88F6C}"/>
              </a:ext>
            </a:extLst>
          </p:cNvPr>
          <p:cNvPicPr>
            <a:picLocks noChangeAspect="1"/>
          </p:cNvPicPr>
          <p:nvPr userDrawn="1"/>
        </p:nvPicPr>
        <p:blipFill>
          <a:blip r:embed="rId2" r:link="rId3">
            <a:extLst>
              <a:ext uri="{28A0092B-C50C-407E-A947-70E740481C1C}">
                <a14:useLocalDpi xmlns:a14="http://schemas.microsoft.com/office/drawing/2010/main" val="0"/>
              </a:ext>
            </a:extLst>
          </a:blip>
          <a:stretch>
            <a:fillRect/>
          </a:stretch>
        </p:blipFill>
        <p:spPr>
          <a:xfrm>
            <a:off x="85725" y="4515781"/>
            <a:ext cx="1438275" cy="653588"/>
          </a:xfrm>
          <a:prstGeom prst="rect">
            <a:avLst/>
          </a:prstGeom>
        </p:spPr>
      </p:pic>
      <p:pic>
        <p:nvPicPr>
          <p:cNvPr id="10" name="Immagine 9">
            <a:extLst>
              <a:ext uri="{FF2B5EF4-FFF2-40B4-BE49-F238E27FC236}">
                <a16:creationId xmlns:a16="http://schemas.microsoft.com/office/drawing/2014/main" id="{D064F626-E97E-48D4-867F-49F2C56A63F1}"/>
              </a:ext>
            </a:extLst>
          </p:cNvPr>
          <p:cNvPicPr>
            <a:picLocks noChangeAspect="1"/>
          </p:cNvPicPr>
          <p:nvPr userDrawn="1"/>
        </p:nvPicPr>
        <p:blipFill>
          <a:blip r:embed="rId4"/>
          <a:stretch>
            <a:fillRect/>
          </a:stretch>
        </p:blipFill>
        <p:spPr>
          <a:xfrm>
            <a:off x="7851778" y="4713187"/>
            <a:ext cx="990600" cy="258775"/>
          </a:xfrm>
          <a:prstGeom prst="rect">
            <a:avLst/>
          </a:prstGeom>
        </p:spPr>
      </p:pic>
    </p:spTree>
    <p:extLst>
      <p:ext uri="{BB962C8B-B14F-4D97-AF65-F5344CB8AC3E}">
        <p14:creationId xmlns:p14="http://schemas.microsoft.com/office/powerpoint/2010/main" val="22483117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12788" y="425210"/>
            <a:ext cx="7584138" cy="463802"/>
          </a:xfrm>
        </p:spPr>
        <p:txBody>
          <a:bodyPr anchor="t" anchorCtr="0"/>
          <a:lstStyle>
            <a:lvl1pPr>
              <a:lnSpc>
                <a:spcPts val="3500"/>
              </a:lnSpc>
              <a:defRPr sz="3000">
                <a:solidFill>
                  <a:schemeClr val="tx2"/>
                </a:solidFill>
              </a:defRPr>
            </a:lvl1pPr>
          </a:lstStyle>
          <a:p>
            <a:r>
              <a:rPr lang="en-US" dirty="0"/>
              <a:t>Click to edit Master title style</a:t>
            </a:r>
          </a:p>
        </p:txBody>
      </p:sp>
      <p:sp>
        <p:nvSpPr>
          <p:cNvPr id="3" name="Content Placeholder 2"/>
          <p:cNvSpPr>
            <a:spLocks noGrp="1"/>
          </p:cNvSpPr>
          <p:nvPr>
            <p:ph idx="1"/>
          </p:nvPr>
        </p:nvSpPr>
        <p:spPr>
          <a:xfrm>
            <a:off x="712788" y="1333591"/>
            <a:ext cx="7584138" cy="1246495"/>
          </a:xfrm>
        </p:spPr>
        <p:txBody>
          <a:bodyPr wrap="square" lIns="0" tIns="0" rIns="0" bIns="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egnaposto testo 5"/>
          <p:cNvSpPr>
            <a:spLocks noGrp="1"/>
          </p:cNvSpPr>
          <p:nvPr>
            <p:ph type="body" sz="quarter" idx="11" hasCustomPrompt="1"/>
          </p:nvPr>
        </p:nvSpPr>
        <p:spPr>
          <a:xfrm>
            <a:off x="708025" y="902763"/>
            <a:ext cx="7584138" cy="276999"/>
          </a:xfrm>
        </p:spPr>
        <p:txBody>
          <a:bodyPr/>
          <a:lstStyle>
            <a:lvl1pPr marL="0" indent="0">
              <a:buNone/>
              <a:defRPr sz="1800" baseline="0">
                <a:solidFill>
                  <a:schemeClr val="tx2"/>
                </a:solidFill>
                <a:latin typeface="Open Sans"/>
                <a:cs typeface="Open Sans"/>
              </a:defRPr>
            </a:lvl1pPr>
            <a:lvl2pPr marL="457200" indent="0">
              <a:buNone/>
              <a:defRPr sz="2400">
                <a:solidFill>
                  <a:schemeClr val="tx2"/>
                </a:solidFill>
                <a:latin typeface="Open Sans"/>
                <a:cs typeface="Open Sans"/>
              </a:defRPr>
            </a:lvl2pPr>
            <a:lvl3pPr marL="850900" indent="0">
              <a:buNone/>
              <a:defRPr sz="2400">
                <a:solidFill>
                  <a:schemeClr val="tx2"/>
                </a:solidFill>
                <a:latin typeface="Open Sans"/>
                <a:cs typeface="Open Sans"/>
              </a:defRPr>
            </a:lvl3pPr>
            <a:lvl4pPr marL="1371600" indent="0">
              <a:buNone/>
              <a:defRPr sz="2400">
                <a:solidFill>
                  <a:schemeClr val="tx2"/>
                </a:solidFill>
                <a:latin typeface="Open Sans"/>
                <a:cs typeface="Open Sans"/>
              </a:defRPr>
            </a:lvl4pPr>
            <a:lvl5pPr marL="1828800" indent="0">
              <a:buNone/>
              <a:defRPr sz="2400">
                <a:solidFill>
                  <a:schemeClr val="tx2"/>
                </a:solidFill>
                <a:latin typeface="Open Sans"/>
                <a:cs typeface="Open Sans"/>
              </a:defRPr>
            </a:lvl5pPr>
          </a:lstStyle>
          <a:p>
            <a:pPr lvl="0"/>
            <a:r>
              <a:rPr lang="it-IT" dirty="0"/>
              <a:t>CLICK TO EDIT SUBTITLE</a:t>
            </a:r>
          </a:p>
        </p:txBody>
      </p:sp>
      <p:sp>
        <p:nvSpPr>
          <p:cNvPr id="17" name="Rettangolo 16"/>
          <p:cNvSpPr/>
          <p:nvPr userDrawn="1"/>
        </p:nvSpPr>
        <p:spPr>
          <a:xfrm>
            <a:off x="0" y="0"/>
            <a:ext cx="8413750" cy="28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630238" indent="0" algn="l"/>
            <a:endParaRPr lang="it-IT" sz="1200" dirty="0">
              <a:latin typeface="Open Sans"/>
              <a:cs typeface="Open Sans"/>
            </a:endParaRPr>
          </a:p>
        </p:txBody>
      </p:sp>
      <p:sp>
        <p:nvSpPr>
          <p:cNvPr id="18" name="Rettangolo 17"/>
          <p:cNvSpPr/>
          <p:nvPr userDrawn="1"/>
        </p:nvSpPr>
        <p:spPr>
          <a:xfrm>
            <a:off x="8413750" y="0"/>
            <a:ext cx="730250" cy="288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9" name="CasellaDiTesto 18"/>
          <p:cNvSpPr txBox="1"/>
          <p:nvPr userDrawn="1"/>
        </p:nvSpPr>
        <p:spPr>
          <a:xfrm>
            <a:off x="8413750" y="-1"/>
            <a:ext cx="730250" cy="288000"/>
          </a:xfrm>
          <a:prstGeom prst="rect">
            <a:avLst/>
          </a:prstGeom>
          <a:noFill/>
        </p:spPr>
        <p:txBody>
          <a:bodyPr wrap="square" rtlCol="0">
            <a:spAutoFit/>
          </a:bodyPr>
          <a:lstStyle/>
          <a:p>
            <a:pPr algn="ctr"/>
            <a:fld id="{B5804A31-E9A4-D945-9412-D4C8ED72CA60}" type="slidenum">
              <a:rPr lang="it-IT" sz="1000" smtClean="0">
                <a:solidFill>
                  <a:schemeClr val="bg1"/>
                </a:solidFill>
                <a:latin typeface="Open Sans"/>
                <a:cs typeface="Open Sans"/>
              </a:rPr>
              <a:pPr algn="ctr"/>
              <a:t>‹Nº›</a:t>
            </a:fld>
            <a:endParaRPr lang="it-IT" sz="1000" dirty="0">
              <a:solidFill>
                <a:schemeClr val="bg1"/>
              </a:solidFill>
              <a:latin typeface="Open Sans"/>
              <a:cs typeface="Open Sans"/>
            </a:endParaRPr>
          </a:p>
        </p:txBody>
      </p:sp>
      <p:sp>
        <p:nvSpPr>
          <p:cNvPr id="20" name="Segnaposto testo 21"/>
          <p:cNvSpPr>
            <a:spLocks noGrp="1"/>
          </p:cNvSpPr>
          <p:nvPr>
            <p:ph type="body" sz="quarter" idx="10" hasCustomPrompt="1"/>
          </p:nvPr>
        </p:nvSpPr>
        <p:spPr>
          <a:xfrm>
            <a:off x="717553" y="67055"/>
            <a:ext cx="2997197" cy="153888"/>
          </a:xfrm>
        </p:spPr>
        <p:txBody>
          <a:bodyPr anchor="ctr" anchorCtr="0"/>
          <a:lstStyle>
            <a:lvl1pPr marL="0" indent="0">
              <a:buNone/>
              <a:defRPr sz="1000">
                <a:solidFill>
                  <a:schemeClr val="bg1"/>
                </a:solidFill>
                <a:latin typeface="Open Sans"/>
                <a:cs typeface="Open Sans"/>
              </a:defRPr>
            </a:lvl1pPr>
            <a:lvl2pPr marL="457200" indent="0">
              <a:buNone/>
              <a:defRPr/>
            </a:lvl2pPr>
            <a:lvl3pPr marL="850900" indent="0">
              <a:buNone/>
              <a:defRPr/>
            </a:lvl3pPr>
            <a:lvl4pPr marL="1371600" indent="0">
              <a:buNone/>
              <a:defRPr/>
            </a:lvl4pPr>
            <a:lvl5pPr marL="1828800" indent="0">
              <a:buNone/>
              <a:defRPr/>
            </a:lvl5pPr>
          </a:lstStyle>
          <a:p>
            <a:pPr lvl="0"/>
            <a:r>
              <a:rPr lang="it-IT" dirty="0"/>
              <a:t>CLICK TO EDIT CHAPTER TITLE</a:t>
            </a:r>
          </a:p>
        </p:txBody>
      </p:sp>
    </p:spTree>
    <p:extLst>
      <p:ext uri="{BB962C8B-B14F-4D97-AF65-F5344CB8AC3E}">
        <p14:creationId xmlns:p14="http://schemas.microsoft.com/office/powerpoint/2010/main" val="32022052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Blu">
    <p:bg>
      <p:bgPr>
        <a:gradFill flip="none" rotWithShape="1">
          <a:gsLst>
            <a:gs pos="28000">
              <a:schemeClr val="tx2"/>
            </a:gs>
            <a:gs pos="100000">
              <a:schemeClr val="tx2">
                <a:lumMod val="5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5" name="Rettangolo 4"/>
          <p:cNvSpPr/>
          <p:nvPr userDrawn="1"/>
        </p:nvSpPr>
        <p:spPr>
          <a:xfrm>
            <a:off x="0" y="4395019"/>
            <a:ext cx="9144000" cy="748480"/>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2" name="Title 1"/>
          <p:cNvSpPr>
            <a:spLocks noGrp="1"/>
          </p:cNvSpPr>
          <p:nvPr>
            <p:ph type="ctrTitle"/>
          </p:nvPr>
        </p:nvSpPr>
        <p:spPr>
          <a:xfrm>
            <a:off x="995363" y="2282205"/>
            <a:ext cx="7772400" cy="347531"/>
          </a:xfrm>
        </p:spPr>
        <p:txBody>
          <a:bodyPr lIns="0" tIns="0" rIns="0" bIns="0" anchor="b" anchorCtr="0">
            <a:spAutoFit/>
          </a:bodyPr>
          <a:lstStyle>
            <a:lvl1pPr algn="r">
              <a:lnSpc>
                <a:spcPts val="2700"/>
              </a:lnSpc>
              <a:defRPr sz="2300" b="1" i="0" cap="all" spc="100">
                <a:solidFill>
                  <a:schemeClr val="bg1"/>
                </a:solidFill>
                <a:latin typeface="Open Sans"/>
                <a:cs typeface="Open Sans"/>
              </a:defRPr>
            </a:lvl1pPr>
          </a:lstStyle>
          <a:p>
            <a:r>
              <a:rPr lang="en-US" dirty="0"/>
              <a:t>Click to edit Master title style</a:t>
            </a:r>
          </a:p>
        </p:txBody>
      </p:sp>
      <p:sp>
        <p:nvSpPr>
          <p:cNvPr id="3" name="Subtitle 2"/>
          <p:cNvSpPr>
            <a:spLocks noGrp="1"/>
          </p:cNvSpPr>
          <p:nvPr>
            <p:ph type="subTitle" idx="1"/>
          </p:nvPr>
        </p:nvSpPr>
        <p:spPr>
          <a:xfrm>
            <a:off x="2366963" y="2776152"/>
            <a:ext cx="6400800" cy="246221"/>
          </a:xfrm>
        </p:spPr>
        <p:txBody>
          <a:bodyPr lIns="0" tIns="0" rIns="0" bIns="0">
            <a:spAutoFit/>
          </a:bodyPr>
          <a:lstStyle>
            <a:lvl1pPr marL="0" indent="0" algn="r">
              <a:buNone/>
              <a:defRPr sz="1600" b="0" i="0">
                <a:solidFill>
                  <a:srgbClr val="FFFFFF"/>
                </a:solidFill>
                <a:latin typeface="Open Sans"/>
                <a:cs typeface="Open San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9" name="Immagin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25" y="4317467"/>
            <a:ext cx="1629054" cy="824400"/>
          </a:xfrm>
          <a:prstGeom prst="rect">
            <a:avLst/>
          </a:prstGeom>
        </p:spPr>
      </p:pic>
      <p:pic>
        <p:nvPicPr>
          <p:cNvPr id="11" name="Immagin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22047" y="4541943"/>
            <a:ext cx="1402274" cy="375447"/>
          </a:xfrm>
          <a:prstGeom prst="rect">
            <a:avLst/>
          </a:prstGeom>
        </p:spPr>
      </p:pic>
    </p:spTree>
    <p:extLst>
      <p:ext uri="{BB962C8B-B14F-4D97-AF65-F5344CB8AC3E}">
        <p14:creationId xmlns:p14="http://schemas.microsoft.com/office/powerpoint/2010/main" val="1728351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Lst>
      </p:bldP>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Title Slide Whit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85520" y="2282205"/>
            <a:ext cx="7772400" cy="347531"/>
          </a:xfrm>
        </p:spPr>
        <p:txBody>
          <a:bodyPr lIns="0" tIns="0" rIns="0" bIns="0" anchor="b" anchorCtr="0">
            <a:spAutoFit/>
          </a:bodyPr>
          <a:lstStyle>
            <a:lvl1pPr algn="r">
              <a:lnSpc>
                <a:spcPts val="2700"/>
              </a:lnSpc>
              <a:defRPr sz="2300" b="1" i="0" cap="all" spc="100">
                <a:solidFill>
                  <a:srgbClr val="0046AD"/>
                </a:solidFill>
                <a:latin typeface="Open Sans"/>
                <a:cs typeface="Open Sans"/>
              </a:defRPr>
            </a:lvl1pPr>
          </a:lstStyle>
          <a:p>
            <a:r>
              <a:rPr lang="en-US" dirty="0"/>
              <a:t>Click to edit Master title style</a:t>
            </a:r>
          </a:p>
        </p:txBody>
      </p:sp>
      <p:sp>
        <p:nvSpPr>
          <p:cNvPr id="3" name="Subtitle 2"/>
          <p:cNvSpPr>
            <a:spLocks noGrp="1"/>
          </p:cNvSpPr>
          <p:nvPr>
            <p:ph type="subTitle" idx="1"/>
          </p:nvPr>
        </p:nvSpPr>
        <p:spPr>
          <a:xfrm>
            <a:off x="2366963" y="2776152"/>
            <a:ext cx="6400800" cy="246221"/>
          </a:xfrm>
        </p:spPr>
        <p:txBody>
          <a:bodyPr lIns="0" tIns="0" rIns="0" bIns="0">
            <a:spAutoFit/>
          </a:bodyPr>
          <a:lstStyle>
            <a:lvl1pPr marL="0" indent="0" algn="r">
              <a:buNone/>
              <a:defRPr sz="1600" b="0" i="0">
                <a:solidFill>
                  <a:srgbClr val="0046AD"/>
                </a:solidFill>
                <a:latin typeface="Open Sans"/>
                <a:cs typeface="Open San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8" name="Immagine 7">
            <a:extLst>
              <a:ext uri="{FF2B5EF4-FFF2-40B4-BE49-F238E27FC236}">
                <a16:creationId xmlns:a16="http://schemas.microsoft.com/office/drawing/2014/main" id="{15184938-FEF9-4531-8E2D-7FAD78D64D60}"/>
              </a:ext>
            </a:extLst>
          </p:cNvPr>
          <p:cNvPicPr>
            <a:picLocks noChangeAspect="1"/>
          </p:cNvPicPr>
          <p:nvPr userDrawn="1"/>
        </p:nvPicPr>
        <p:blipFill>
          <a:blip r:embed="rId2"/>
          <a:stretch>
            <a:fillRect/>
          </a:stretch>
        </p:blipFill>
        <p:spPr>
          <a:xfrm>
            <a:off x="3156" y="-43070"/>
            <a:ext cx="9144000" cy="5186569"/>
          </a:xfrm>
          <a:prstGeom prst="rect">
            <a:avLst/>
          </a:prstGeom>
        </p:spPr>
      </p:pic>
      <p:sp>
        <p:nvSpPr>
          <p:cNvPr id="9" name="Rettangolo 8">
            <a:extLst>
              <a:ext uri="{FF2B5EF4-FFF2-40B4-BE49-F238E27FC236}">
                <a16:creationId xmlns:a16="http://schemas.microsoft.com/office/drawing/2014/main" id="{26229292-4AA9-4F68-AF7C-77090950879B}"/>
              </a:ext>
            </a:extLst>
          </p:cNvPr>
          <p:cNvSpPr/>
          <p:nvPr userDrawn="1"/>
        </p:nvSpPr>
        <p:spPr>
          <a:xfrm>
            <a:off x="6311" y="298659"/>
            <a:ext cx="9140845" cy="5201205"/>
          </a:xfrm>
          <a:prstGeom prst="rect">
            <a:avLst/>
          </a:prstGeom>
          <a:solidFill>
            <a:srgbClr val="0046AD">
              <a:alpha val="41176"/>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 name="Immagine 9">
            <a:extLst>
              <a:ext uri="{FF2B5EF4-FFF2-40B4-BE49-F238E27FC236}">
                <a16:creationId xmlns:a16="http://schemas.microsoft.com/office/drawing/2014/main" id="{8B1AC0CE-7F29-45E0-A87A-EA94D56B594C}"/>
              </a:ext>
            </a:extLst>
          </p:cNvPr>
          <p:cNvPicPr>
            <a:picLocks noChangeAspect="1"/>
          </p:cNvPicPr>
          <p:nvPr userDrawn="1"/>
        </p:nvPicPr>
        <p:blipFill>
          <a:blip r:embed="rId3">
            <a:clrChange>
              <a:clrFrom>
                <a:srgbClr val="000000"/>
              </a:clrFrom>
              <a:clrTo>
                <a:srgbClr val="000000">
                  <a:alpha val="0"/>
                </a:srgbClr>
              </a:clrTo>
            </a:clrChange>
          </a:blip>
          <a:stretch>
            <a:fillRect/>
          </a:stretch>
        </p:blipFill>
        <p:spPr>
          <a:xfrm>
            <a:off x="7012932" y="272428"/>
            <a:ext cx="1837343" cy="479970"/>
          </a:xfrm>
          <a:prstGeom prst="rect">
            <a:avLst/>
          </a:prstGeom>
        </p:spPr>
      </p:pic>
      <p:pic>
        <p:nvPicPr>
          <p:cNvPr id="11" name="cover-brandname.png">
            <a:extLst>
              <a:ext uri="{FF2B5EF4-FFF2-40B4-BE49-F238E27FC236}">
                <a16:creationId xmlns:a16="http://schemas.microsoft.com/office/drawing/2014/main" id="{359DFF54-1DDB-4BBC-A31E-218FDE6770F5}"/>
              </a:ext>
            </a:extLst>
          </p:cNvPr>
          <p:cNvPicPr>
            <a:picLocks noChangeAspect="1"/>
          </p:cNvPicPr>
          <p:nvPr userDrawn="1"/>
        </p:nvPicPr>
        <p:blipFill>
          <a:blip r:embed="rId4" r:link="rId5">
            <a:extLst>
              <a:ext uri="{28A0092B-C50C-407E-A947-70E740481C1C}">
                <a14:useLocalDpi xmlns:a14="http://schemas.microsoft.com/office/drawing/2010/main" val="0"/>
              </a:ext>
            </a:extLst>
          </a:blip>
          <a:stretch>
            <a:fillRect/>
          </a:stretch>
        </p:blipFill>
        <p:spPr>
          <a:xfrm>
            <a:off x="9468" y="-43069"/>
            <a:ext cx="2444769" cy="1110964"/>
          </a:xfrm>
          <a:prstGeom prst="rect">
            <a:avLst/>
          </a:prstGeom>
        </p:spPr>
      </p:pic>
    </p:spTree>
    <p:extLst>
      <p:ext uri="{BB962C8B-B14F-4D97-AF65-F5344CB8AC3E}">
        <p14:creationId xmlns:p14="http://schemas.microsoft.com/office/powerpoint/2010/main" val="28650261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Title Slide Whit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85520" y="2282205"/>
            <a:ext cx="7772400" cy="347531"/>
          </a:xfrm>
        </p:spPr>
        <p:txBody>
          <a:bodyPr lIns="0" tIns="0" rIns="0" bIns="0" anchor="b" anchorCtr="0">
            <a:spAutoFit/>
          </a:bodyPr>
          <a:lstStyle>
            <a:lvl1pPr algn="r">
              <a:lnSpc>
                <a:spcPts val="2700"/>
              </a:lnSpc>
              <a:defRPr sz="2300" b="1" i="0" cap="all" spc="100">
                <a:solidFill>
                  <a:srgbClr val="0046AD"/>
                </a:solidFill>
                <a:latin typeface="Open Sans"/>
                <a:cs typeface="Open Sans"/>
              </a:defRPr>
            </a:lvl1pPr>
          </a:lstStyle>
          <a:p>
            <a:r>
              <a:rPr lang="en-US" dirty="0"/>
              <a:t>Click to edit Master title style</a:t>
            </a:r>
          </a:p>
        </p:txBody>
      </p:sp>
      <p:sp>
        <p:nvSpPr>
          <p:cNvPr id="3" name="Subtitle 2"/>
          <p:cNvSpPr>
            <a:spLocks noGrp="1"/>
          </p:cNvSpPr>
          <p:nvPr>
            <p:ph type="subTitle" idx="1"/>
          </p:nvPr>
        </p:nvSpPr>
        <p:spPr>
          <a:xfrm>
            <a:off x="2366963" y="2776152"/>
            <a:ext cx="6400800" cy="246221"/>
          </a:xfrm>
        </p:spPr>
        <p:txBody>
          <a:bodyPr lIns="0" tIns="0" rIns="0" bIns="0">
            <a:spAutoFit/>
          </a:bodyPr>
          <a:lstStyle>
            <a:lvl1pPr marL="0" indent="0" algn="r">
              <a:buNone/>
              <a:defRPr sz="1600" b="0" i="0">
                <a:solidFill>
                  <a:srgbClr val="0046AD"/>
                </a:solidFill>
                <a:latin typeface="Open Sans"/>
                <a:cs typeface="Open San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6" name="cover-brandname.png"/>
          <p:cNvPicPr>
            <a:picLocks noChangeAspect="1"/>
          </p:cNvPicPr>
          <p:nvPr userDrawn="1"/>
        </p:nvPicPr>
        <p:blipFill>
          <a:blip r:embed="rId2" r:link="rId3">
            <a:extLst>
              <a:ext uri="{28A0092B-C50C-407E-A947-70E740481C1C}">
                <a14:useLocalDpi xmlns:a14="http://schemas.microsoft.com/office/drawing/2010/main" val="0"/>
              </a:ext>
            </a:extLst>
          </a:blip>
          <a:stretch>
            <a:fillRect/>
          </a:stretch>
        </p:blipFill>
        <p:spPr>
          <a:xfrm>
            <a:off x="-150291" y="-168833"/>
            <a:ext cx="3478963" cy="1580929"/>
          </a:xfrm>
          <a:prstGeom prst="rect">
            <a:avLst/>
          </a:prstGeom>
        </p:spPr>
      </p:pic>
    </p:spTree>
    <p:extLst>
      <p:ext uri="{BB962C8B-B14F-4D97-AF65-F5344CB8AC3E}">
        <p14:creationId xmlns:p14="http://schemas.microsoft.com/office/powerpoint/2010/main" val="4143581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Lst>
      </p:bldP>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12788" y="425210"/>
            <a:ext cx="7584138" cy="463802"/>
          </a:xfrm>
        </p:spPr>
        <p:txBody>
          <a:bodyPr anchor="t" anchorCtr="0"/>
          <a:lstStyle>
            <a:lvl1pPr>
              <a:lnSpc>
                <a:spcPts val="3500"/>
              </a:lnSpc>
              <a:defRPr sz="3000">
                <a:solidFill>
                  <a:schemeClr val="tx2"/>
                </a:solidFill>
              </a:defRPr>
            </a:lvl1pPr>
          </a:lstStyle>
          <a:p>
            <a:r>
              <a:rPr lang="en-US" dirty="0"/>
              <a:t>Click to edit Master title style</a:t>
            </a:r>
          </a:p>
        </p:txBody>
      </p:sp>
      <p:sp>
        <p:nvSpPr>
          <p:cNvPr id="3" name="Content Placeholder 2"/>
          <p:cNvSpPr>
            <a:spLocks noGrp="1"/>
          </p:cNvSpPr>
          <p:nvPr>
            <p:ph idx="1"/>
          </p:nvPr>
        </p:nvSpPr>
        <p:spPr>
          <a:xfrm>
            <a:off x="712788" y="1659336"/>
            <a:ext cx="7584138" cy="1246495"/>
          </a:xfrm>
        </p:spPr>
        <p:txBody>
          <a:bodyPr wrap="square" lIns="0" tIns="0" rIns="0" bIns="0">
            <a:spAutoFit/>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egnaposto testo 5"/>
          <p:cNvSpPr>
            <a:spLocks noGrp="1"/>
          </p:cNvSpPr>
          <p:nvPr>
            <p:ph type="body" sz="quarter" idx="11" hasCustomPrompt="1"/>
          </p:nvPr>
        </p:nvSpPr>
        <p:spPr>
          <a:xfrm>
            <a:off x="708025" y="902763"/>
            <a:ext cx="7584138" cy="276999"/>
          </a:xfrm>
        </p:spPr>
        <p:txBody>
          <a:bodyPr/>
          <a:lstStyle>
            <a:lvl1pPr marL="0" indent="0">
              <a:buNone/>
              <a:defRPr sz="1800" baseline="0">
                <a:solidFill>
                  <a:schemeClr val="tx2"/>
                </a:solidFill>
                <a:latin typeface="Open Sans"/>
                <a:cs typeface="Open Sans"/>
              </a:defRPr>
            </a:lvl1pPr>
            <a:lvl2pPr marL="457200" indent="0">
              <a:buNone/>
              <a:defRPr sz="2400">
                <a:solidFill>
                  <a:schemeClr val="tx2"/>
                </a:solidFill>
                <a:latin typeface="Open Sans"/>
                <a:cs typeface="Open Sans"/>
              </a:defRPr>
            </a:lvl2pPr>
            <a:lvl3pPr marL="850900" indent="0">
              <a:buNone/>
              <a:defRPr sz="2400">
                <a:solidFill>
                  <a:schemeClr val="tx2"/>
                </a:solidFill>
                <a:latin typeface="Open Sans"/>
                <a:cs typeface="Open Sans"/>
              </a:defRPr>
            </a:lvl3pPr>
            <a:lvl4pPr marL="1371600" indent="0">
              <a:buNone/>
              <a:defRPr sz="2400">
                <a:solidFill>
                  <a:schemeClr val="tx2"/>
                </a:solidFill>
                <a:latin typeface="Open Sans"/>
                <a:cs typeface="Open Sans"/>
              </a:defRPr>
            </a:lvl4pPr>
            <a:lvl5pPr marL="1828800" indent="0">
              <a:buNone/>
              <a:defRPr sz="2400">
                <a:solidFill>
                  <a:schemeClr val="tx2"/>
                </a:solidFill>
                <a:latin typeface="Open Sans"/>
                <a:cs typeface="Open Sans"/>
              </a:defRPr>
            </a:lvl5pPr>
          </a:lstStyle>
          <a:p>
            <a:pPr lvl="0"/>
            <a:r>
              <a:rPr lang="it-IT" dirty="0"/>
              <a:t>CLICK TO EDIT SUBTITLE</a:t>
            </a:r>
          </a:p>
        </p:txBody>
      </p:sp>
      <p:sp>
        <p:nvSpPr>
          <p:cNvPr id="13" name="Segnaposto testo 12"/>
          <p:cNvSpPr>
            <a:spLocks noGrp="1"/>
          </p:cNvSpPr>
          <p:nvPr>
            <p:ph type="body" sz="quarter" idx="12" hasCustomPrompt="1"/>
          </p:nvPr>
        </p:nvSpPr>
        <p:spPr>
          <a:xfrm>
            <a:off x="708025" y="1302147"/>
            <a:ext cx="3100388" cy="200055"/>
          </a:xfrm>
        </p:spPr>
        <p:txBody>
          <a:bodyPr/>
          <a:lstStyle>
            <a:lvl1pPr marL="0" indent="0">
              <a:lnSpc>
                <a:spcPct val="100000"/>
              </a:lnSpc>
              <a:buNone/>
              <a:defRPr sz="1300" b="1">
                <a:solidFill>
                  <a:schemeClr val="tx1"/>
                </a:solidFill>
                <a:latin typeface="Open Sans"/>
                <a:cs typeface="Open Sans"/>
              </a:defRPr>
            </a:lvl1pPr>
            <a:lvl2pPr marL="457200" indent="0">
              <a:buNone/>
              <a:defRPr/>
            </a:lvl2pPr>
            <a:lvl3pPr marL="850900" indent="0">
              <a:buNone/>
              <a:defRPr/>
            </a:lvl3pPr>
            <a:lvl4pPr marL="1371600" indent="0">
              <a:buNone/>
              <a:defRPr/>
            </a:lvl4pPr>
            <a:lvl5pPr marL="1828800" indent="0">
              <a:buNone/>
              <a:defRPr/>
            </a:lvl5pPr>
          </a:lstStyle>
          <a:p>
            <a:pPr lvl="0"/>
            <a:r>
              <a:rPr lang="it-IT" dirty="0"/>
              <a:t>TITLE PARAGRAPH</a:t>
            </a:r>
          </a:p>
        </p:txBody>
      </p:sp>
      <p:sp>
        <p:nvSpPr>
          <p:cNvPr id="17" name="Rettangolo 16"/>
          <p:cNvSpPr/>
          <p:nvPr userDrawn="1"/>
        </p:nvSpPr>
        <p:spPr>
          <a:xfrm>
            <a:off x="0" y="0"/>
            <a:ext cx="8413750" cy="28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630238" indent="0" algn="l"/>
            <a:endParaRPr lang="it-IT" sz="1200" dirty="0">
              <a:latin typeface="Open Sans"/>
              <a:cs typeface="Open Sans"/>
            </a:endParaRPr>
          </a:p>
        </p:txBody>
      </p:sp>
      <p:sp>
        <p:nvSpPr>
          <p:cNvPr id="18" name="Rettangolo 17"/>
          <p:cNvSpPr/>
          <p:nvPr userDrawn="1"/>
        </p:nvSpPr>
        <p:spPr>
          <a:xfrm>
            <a:off x="8413750" y="0"/>
            <a:ext cx="730250" cy="288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9" name="CasellaDiTesto 18"/>
          <p:cNvSpPr txBox="1"/>
          <p:nvPr userDrawn="1"/>
        </p:nvSpPr>
        <p:spPr>
          <a:xfrm>
            <a:off x="8413750" y="-1"/>
            <a:ext cx="730250" cy="288000"/>
          </a:xfrm>
          <a:prstGeom prst="rect">
            <a:avLst/>
          </a:prstGeom>
          <a:noFill/>
        </p:spPr>
        <p:txBody>
          <a:bodyPr wrap="square" rtlCol="0">
            <a:spAutoFit/>
          </a:bodyPr>
          <a:lstStyle/>
          <a:p>
            <a:pPr algn="ctr"/>
            <a:fld id="{B5804A31-E9A4-D945-9412-D4C8ED72CA60}" type="slidenum">
              <a:rPr lang="it-IT" sz="1000" smtClean="0">
                <a:solidFill>
                  <a:schemeClr val="bg1"/>
                </a:solidFill>
                <a:latin typeface="Open Sans"/>
                <a:cs typeface="Open Sans"/>
              </a:rPr>
              <a:pPr algn="ctr"/>
              <a:t>‹Nº›</a:t>
            </a:fld>
            <a:endParaRPr lang="it-IT" sz="1000" dirty="0">
              <a:solidFill>
                <a:schemeClr val="bg1"/>
              </a:solidFill>
              <a:latin typeface="Open Sans"/>
              <a:cs typeface="Open Sans"/>
            </a:endParaRPr>
          </a:p>
        </p:txBody>
      </p:sp>
      <p:sp>
        <p:nvSpPr>
          <p:cNvPr id="20" name="Segnaposto testo 21"/>
          <p:cNvSpPr>
            <a:spLocks noGrp="1"/>
          </p:cNvSpPr>
          <p:nvPr>
            <p:ph type="body" sz="quarter" idx="10" hasCustomPrompt="1"/>
          </p:nvPr>
        </p:nvSpPr>
        <p:spPr>
          <a:xfrm>
            <a:off x="717553" y="67055"/>
            <a:ext cx="2997197" cy="153888"/>
          </a:xfrm>
        </p:spPr>
        <p:txBody>
          <a:bodyPr anchor="ctr" anchorCtr="0"/>
          <a:lstStyle>
            <a:lvl1pPr marL="0" indent="0">
              <a:buNone/>
              <a:defRPr sz="1000">
                <a:solidFill>
                  <a:schemeClr val="bg1"/>
                </a:solidFill>
                <a:latin typeface="Open Sans"/>
                <a:cs typeface="Open Sans"/>
              </a:defRPr>
            </a:lvl1pPr>
            <a:lvl2pPr marL="457200" indent="0">
              <a:buNone/>
              <a:defRPr/>
            </a:lvl2pPr>
            <a:lvl3pPr marL="850900" indent="0">
              <a:buNone/>
              <a:defRPr/>
            </a:lvl3pPr>
            <a:lvl4pPr marL="1371600" indent="0">
              <a:buNone/>
              <a:defRPr/>
            </a:lvl4pPr>
            <a:lvl5pPr marL="1828800" indent="0">
              <a:buNone/>
              <a:defRPr/>
            </a:lvl5pPr>
          </a:lstStyle>
          <a:p>
            <a:pPr lvl="0"/>
            <a:r>
              <a:rPr lang="it-IT" dirty="0"/>
              <a:t>CLICK TO EDIT CHAPTER TITLE</a:t>
            </a:r>
          </a:p>
        </p:txBody>
      </p:sp>
    </p:spTree>
    <p:extLst>
      <p:ext uri="{BB962C8B-B14F-4D97-AF65-F5344CB8AC3E}">
        <p14:creationId xmlns:p14="http://schemas.microsoft.com/office/powerpoint/2010/main" val="3582706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Index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12790" y="575957"/>
            <a:ext cx="5552545" cy="463802"/>
          </a:xfrm>
        </p:spPr>
        <p:txBody>
          <a:bodyPr/>
          <a:lstStyle>
            <a:lvl1pPr>
              <a:lnSpc>
                <a:spcPts val="3500"/>
              </a:lnSpc>
              <a:defRPr sz="3000">
                <a:solidFill>
                  <a:srgbClr val="0046AD"/>
                </a:solidFill>
              </a:defRPr>
            </a:lvl1pPr>
          </a:lstStyle>
          <a:p>
            <a:r>
              <a:rPr lang="en-US" dirty="0"/>
              <a:t>Index Layout 1</a:t>
            </a:r>
          </a:p>
        </p:txBody>
      </p:sp>
      <p:sp>
        <p:nvSpPr>
          <p:cNvPr id="19" name="Segnaposto testo 18"/>
          <p:cNvSpPr>
            <a:spLocks noGrp="1"/>
          </p:cNvSpPr>
          <p:nvPr userDrawn="1">
            <p:ph type="body" sz="quarter" idx="11" hasCustomPrompt="1"/>
          </p:nvPr>
        </p:nvSpPr>
        <p:spPr>
          <a:xfrm>
            <a:off x="708028" y="1309758"/>
            <a:ext cx="3432175" cy="1261884"/>
          </a:xfrm>
        </p:spPr>
        <p:txBody>
          <a:bodyPr/>
          <a:lstStyle>
            <a:lvl1pPr marL="0" indent="0">
              <a:buNone/>
              <a:defRPr sz="1300" b="1">
                <a:latin typeface="Open Sans"/>
                <a:cs typeface="Open Sans"/>
              </a:defRPr>
            </a:lvl1pPr>
            <a:lvl2pPr marL="93663" indent="-93663">
              <a:spcAft>
                <a:spcPts val="1200"/>
              </a:spcAft>
              <a:buFont typeface="Arial"/>
              <a:buChar char="–"/>
              <a:defRPr sz="1200"/>
            </a:lvl2pPr>
            <a:lvl3pPr marL="541338" indent="-92075">
              <a:buClr>
                <a:schemeClr val="tx2"/>
              </a:buClr>
              <a:defRPr sz="1200"/>
            </a:lvl3pPr>
            <a:lvl4pPr marL="896938" indent="-177800">
              <a:defRPr sz="1000"/>
            </a:lvl4pPr>
            <a:lvl5pPr marL="896938" indent="-177800">
              <a:defRPr sz="1000"/>
            </a:lvl5pPr>
          </a:lstStyle>
          <a:p>
            <a:pPr lvl="0"/>
            <a:r>
              <a:rPr lang="it-IT" dirty="0"/>
              <a:t>CHAPTER TITLE</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14" name="Segnaposto testo 18"/>
          <p:cNvSpPr>
            <a:spLocks noGrp="1"/>
          </p:cNvSpPr>
          <p:nvPr userDrawn="1">
            <p:ph type="body" sz="quarter" idx="12" hasCustomPrompt="1"/>
          </p:nvPr>
        </p:nvSpPr>
        <p:spPr>
          <a:xfrm>
            <a:off x="4897441" y="1309758"/>
            <a:ext cx="3432175" cy="1184940"/>
          </a:xfrm>
        </p:spPr>
        <p:txBody>
          <a:bodyPr/>
          <a:lstStyle>
            <a:lvl1pPr marL="0" indent="0">
              <a:buNone/>
              <a:defRPr sz="1300" b="1">
                <a:latin typeface="Open Sans"/>
                <a:cs typeface="Open Sans"/>
              </a:defRPr>
            </a:lvl1pPr>
            <a:lvl2pPr marL="93663" indent="-93663">
              <a:buFont typeface="Arial"/>
              <a:buChar char="–"/>
              <a:defRPr sz="1200"/>
            </a:lvl2pPr>
            <a:lvl3pPr marL="541338" indent="-92075">
              <a:buClr>
                <a:schemeClr val="tx2"/>
              </a:buClr>
              <a:defRPr sz="1200"/>
            </a:lvl3pPr>
            <a:lvl4pPr marL="896938" indent="-177800">
              <a:defRPr sz="1000"/>
            </a:lvl4pPr>
            <a:lvl5pPr marL="896938" indent="-177800">
              <a:defRPr sz="1000"/>
            </a:lvl5pPr>
          </a:lstStyle>
          <a:p>
            <a:pPr lvl="0"/>
            <a:r>
              <a:rPr lang="it-IT" dirty="0"/>
              <a:t>CHAPTER TITLE</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10" name="Rettangolo 9"/>
          <p:cNvSpPr/>
          <p:nvPr userDrawn="1"/>
        </p:nvSpPr>
        <p:spPr>
          <a:xfrm>
            <a:off x="0" y="0"/>
            <a:ext cx="8413750" cy="28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630238" indent="0" algn="l"/>
            <a:endParaRPr lang="it-IT" sz="1200" dirty="0">
              <a:latin typeface="Open Sans"/>
              <a:cs typeface="Open Sans"/>
            </a:endParaRPr>
          </a:p>
        </p:txBody>
      </p:sp>
      <p:sp>
        <p:nvSpPr>
          <p:cNvPr id="12" name="Rettangolo 11"/>
          <p:cNvSpPr/>
          <p:nvPr userDrawn="1"/>
        </p:nvSpPr>
        <p:spPr>
          <a:xfrm>
            <a:off x="8413750" y="0"/>
            <a:ext cx="730250" cy="288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8" name="CasellaDiTesto 17"/>
          <p:cNvSpPr txBox="1"/>
          <p:nvPr userDrawn="1"/>
        </p:nvSpPr>
        <p:spPr>
          <a:xfrm>
            <a:off x="8413750" y="-1"/>
            <a:ext cx="730250" cy="288000"/>
          </a:xfrm>
          <a:prstGeom prst="rect">
            <a:avLst/>
          </a:prstGeom>
          <a:noFill/>
        </p:spPr>
        <p:txBody>
          <a:bodyPr wrap="square" rtlCol="0">
            <a:spAutoFit/>
          </a:bodyPr>
          <a:lstStyle/>
          <a:p>
            <a:pPr algn="ctr"/>
            <a:fld id="{B5804A31-E9A4-D945-9412-D4C8ED72CA60}" type="slidenum">
              <a:rPr lang="it-IT" sz="1000" smtClean="0">
                <a:solidFill>
                  <a:schemeClr val="bg1"/>
                </a:solidFill>
                <a:latin typeface="Open Sans"/>
                <a:cs typeface="Open Sans"/>
              </a:rPr>
              <a:pPr algn="ctr"/>
              <a:t>‹Nº›</a:t>
            </a:fld>
            <a:endParaRPr lang="it-IT" sz="1000" dirty="0">
              <a:solidFill>
                <a:schemeClr val="bg1"/>
              </a:solidFill>
              <a:latin typeface="Open Sans"/>
              <a:cs typeface="Open Sans"/>
            </a:endParaRPr>
          </a:p>
        </p:txBody>
      </p:sp>
      <p:sp>
        <p:nvSpPr>
          <p:cNvPr id="20" name="Segnaposto testo 21"/>
          <p:cNvSpPr>
            <a:spLocks noGrp="1"/>
          </p:cNvSpPr>
          <p:nvPr>
            <p:ph type="body" sz="quarter" idx="10" hasCustomPrompt="1"/>
          </p:nvPr>
        </p:nvSpPr>
        <p:spPr>
          <a:xfrm>
            <a:off x="717553" y="67055"/>
            <a:ext cx="2997197" cy="153888"/>
          </a:xfrm>
        </p:spPr>
        <p:txBody>
          <a:bodyPr anchor="ctr" anchorCtr="0"/>
          <a:lstStyle>
            <a:lvl1pPr marL="0" indent="0">
              <a:buNone/>
              <a:defRPr sz="1000">
                <a:solidFill>
                  <a:schemeClr val="bg1"/>
                </a:solidFill>
                <a:latin typeface="Open Sans"/>
                <a:cs typeface="Open Sans"/>
              </a:defRPr>
            </a:lvl1pPr>
            <a:lvl2pPr marL="457200" indent="0">
              <a:buNone/>
              <a:defRPr/>
            </a:lvl2pPr>
            <a:lvl3pPr marL="850900" indent="0">
              <a:buNone/>
              <a:defRPr/>
            </a:lvl3pPr>
            <a:lvl4pPr marL="1371600" indent="0">
              <a:buNone/>
              <a:defRPr/>
            </a:lvl4pPr>
            <a:lvl5pPr marL="1828800" indent="0">
              <a:buNone/>
              <a:defRPr/>
            </a:lvl5pPr>
          </a:lstStyle>
          <a:p>
            <a:pPr lvl="0"/>
            <a:r>
              <a:rPr lang="it-IT" dirty="0"/>
              <a:t>CLICK TO EDIT CHAPTER TITLE</a:t>
            </a:r>
          </a:p>
        </p:txBody>
      </p:sp>
    </p:spTree>
    <p:extLst>
      <p:ext uri="{BB962C8B-B14F-4D97-AF65-F5344CB8AC3E}">
        <p14:creationId xmlns:p14="http://schemas.microsoft.com/office/powerpoint/2010/main" val="2263229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Section Divider Picture">
    <p:spTree>
      <p:nvGrpSpPr>
        <p:cNvPr id="1" name=""/>
        <p:cNvGrpSpPr/>
        <p:nvPr/>
      </p:nvGrpSpPr>
      <p:grpSpPr>
        <a:xfrm>
          <a:off x="0" y="0"/>
          <a:ext cx="0" cy="0"/>
          <a:chOff x="0" y="0"/>
          <a:chExt cx="0" cy="0"/>
        </a:xfrm>
      </p:grpSpPr>
      <p:pic>
        <p:nvPicPr>
          <p:cNvPr id="9" name="Immagine 8">
            <a:extLst>
              <a:ext uri="{FF2B5EF4-FFF2-40B4-BE49-F238E27FC236}">
                <a16:creationId xmlns:a16="http://schemas.microsoft.com/office/drawing/2014/main" id="{FC83174E-6E64-4DEF-A65A-14ABA4E733D9}"/>
              </a:ext>
            </a:extLst>
          </p:cNvPr>
          <p:cNvPicPr>
            <a:picLocks noChangeAspect="1"/>
          </p:cNvPicPr>
          <p:nvPr userDrawn="1"/>
        </p:nvPicPr>
        <p:blipFill rotWithShape="1">
          <a:blip r:embed="rId2"/>
          <a:srcRect b="14552"/>
          <a:stretch/>
        </p:blipFill>
        <p:spPr>
          <a:xfrm>
            <a:off x="-28914" y="-42266"/>
            <a:ext cx="9172915" cy="4437285"/>
          </a:xfrm>
          <a:prstGeom prst="rect">
            <a:avLst/>
          </a:prstGeom>
        </p:spPr>
      </p:pic>
      <p:sp>
        <p:nvSpPr>
          <p:cNvPr id="2" name="Title 1"/>
          <p:cNvSpPr>
            <a:spLocks noGrp="1"/>
          </p:cNvSpPr>
          <p:nvPr>
            <p:ph type="title"/>
          </p:nvPr>
        </p:nvSpPr>
        <p:spPr>
          <a:xfrm>
            <a:off x="996423" y="2281761"/>
            <a:ext cx="7772400" cy="353943"/>
          </a:xfrm>
        </p:spPr>
        <p:txBody>
          <a:bodyPr anchor="t"/>
          <a:lstStyle>
            <a:lvl1pPr algn="r">
              <a:defRPr sz="2300" b="1" cap="all" spc="100">
                <a:solidFill>
                  <a:schemeClr val="bg1"/>
                </a:solidFill>
              </a:defRPr>
            </a:lvl1pPr>
          </a:lstStyle>
          <a:p>
            <a:r>
              <a:rPr lang="en-US" dirty="0"/>
              <a:t>Click to edit Master title style</a:t>
            </a:r>
          </a:p>
        </p:txBody>
      </p:sp>
      <p:sp>
        <p:nvSpPr>
          <p:cNvPr id="3" name="Text Placeholder 2"/>
          <p:cNvSpPr>
            <a:spLocks noGrp="1"/>
          </p:cNvSpPr>
          <p:nvPr>
            <p:ph type="body" idx="1" hasCustomPrompt="1"/>
          </p:nvPr>
        </p:nvSpPr>
        <p:spPr>
          <a:xfrm>
            <a:off x="4995643" y="1036150"/>
            <a:ext cx="3772119" cy="1231106"/>
          </a:xfrm>
        </p:spPr>
        <p:txBody>
          <a:bodyPr wrap="square" lIns="0" tIns="0" rIns="0" bIns="0" anchor="b" anchorCtr="0">
            <a:spAutoFit/>
          </a:bodyPr>
          <a:lstStyle>
            <a:lvl1pPr marL="0" indent="0" algn="r">
              <a:buNone/>
              <a:defRPr sz="8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0.0</a:t>
            </a:r>
          </a:p>
        </p:txBody>
      </p:sp>
    </p:spTree>
    <p:extLst>
      <p:ext uri="{BB962C8B-B14F-4D97-AF65-F5344CB8AC3E}">
        <p14:creationId xmlns:p14="http://schemas.microsoft.com/office/powerpoint/2010/main" val="33987689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Lis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712792" y="1893175"/>
            <a:ext cx="3645631" cy="738664"/>
          </a:xfrm>
        </p:spPr>
        <p:txBody>
          <a:bodyPr/>
          <a:lstStyle>
            <a:lvl1pPr marL="0" indent="0">
              <a:buNone/>
              <a:defRPr sz="1400" b="0">
                <a:solidFill>
                  <a:schemeClr val="tx2"/>
                </a:solidFill>
                <a:latin typeface="Open Sans Semibold"/>
                <a:cs typeface="Open Sans Semibold"/>
              </a:defRPr>
            </a:lvl1pPr>
            <a:lvl2pPr marL="0" indent="0">
              <a:buNone/>
              <a:defRPr sz="1200"/>
            </a:lvl2pPr>
            <a:lvl3pPr marL="446088" indent="-171450">
              <a:buClr>
                <a:schemeClr val="tx2"/>
              </a:buClr>
              <a:buSzPct val="120000"/>
              <a:buFont typeface="Arial"/>
              <a:buChar char="•"/>
              <a:defRPr sz="1200"/>
            </a:lvl3pPr>
            <a:lvl4pPr marL="620713" indent="-171450">
              <a:buFont typeface="Arial"/>
              <a:buChar char="•"/>
              <a:defRPr sz="1000">
                <a:latin typeface="Roboto Slab Regular"/>
                <a:cs typeface="Roboto Slab Regular"/>
              </a:defRPr>
            </a:lvl4pPr>
            <a:lvl5pPr marL="620713" indent="-171450">
              <a:buFont typeface="Arial"/>
              <a:buChar char="•"/>
              <a:defRPr sz="1000">
                <a:latin typeface="Roboto Slab Regular"/>
                <a:cs typeface="Roboto Slab Regular"/>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23" name="Titolo 22"/>
          <p:cNvSpPr>
            <a:spLocks noGrp="1"/>
          </p:cNvSpPr>
          <p:nvPr userDrawn="1">
            <p:ph type="title" hasCustomPrompt="1"/>
          </p:nvPr>
        </p:nvSpPr>
        <p:spPr>
          <a:xfrm>
            <a:off x="712788" y="498533"/>
            <a:ext cx="8229600" cy="538609"/>
          </a:xfrm>
        </p:spPr>
        <p:txBody>
          <a:bodyPr/>
          <a:lstStyle/>
          <a:p>
            <a:r>
              <a:rPr lang="it-IT" dirty="0"/>
              <a:t>Layout List</a:t>
            </a:r>
          </a:p>
        </p:txBody>
      </p:sp>
      <p:sp>
        <p:nvSpPr>
          <p:cNvPr id="11" name="Segnaposto testo 8"/>
          <p:cNvSpPr>
            <a:spLocks noGrp="1"/>
          </p:cNvSpPr>
          <p:nvPr userDrawn="1">
            <p:ph type="body" sz="quarter" idx="13" hasCustomPrompt="1"/>
          </p:nvPr>
        </p:nvSpPr>
        <p:spPr>
          <a:xfrm>
            <a:off x="717553" y="1298575"/>
            <a:ext cx="7351183" cy="215444"/>
          </a:xfrm>
        </p:spPr>
        <p:txBody>
          <a:bodyPr/>
          <a:lstStyle>
            <a:lvl1pPr marL="0" indent="0">
              <a:buNone/>
              <a:defRPr sz="1400">
                <a:latin typeface="Open Sans"/>
                <a:cs typeface="Open Sans"/>
              </a:defRPr>
            </a:lvl1pPr>
            <a:lvl2pPr marL="457200" indent="0">
              <a:buNone/>
              <a:defRPr sz="1500"/>
            </a:lvl2pPr>
            <a:lvl3pPr marL="850900" indent="0">
              <a:buNone/>
              <a:defRPr sz="1500"/>
            </a:lvl3pPr>
            <a:lvl4pPr marL="1371600" indent="0">
              <a:buNone/>
              <a:defRPr sz="1500"/>
            </a:lvl4pPr>
            <a:lvl5pPr marL="1828800" indent="0">
              <a:buNone/>
              <a:defRPr sz="1500"/>
            </a:lvl5pPr>
          </a:lstStyle>
          <a:p>
            <a:pPr lvl="0"/>
            <a:r>
              <a:rPr lang="it-IT" dirty="0" err="1"/>
              <a:t>Edit</a:t>
            </a:r>
            <a:r>
              <a:rPr lang="it-IT" dirty="0"/>
              <a:t> </a:t>
            </a:r>
            <a:r>
              <a:rPr lang="it-IT" dirty="0" err="1"/>
              <a:t>Standfirst</a:t>
            </a:r>
            <a:r>
              <a:rPr lang="it-IT" dirty="0"/>
              <a:t> text</a:t>
            </a:r>
          </a:p>
        </p:txBody>
      </p:sp>
      <p:sp>
        <p:nvSpPr>
          <p:cNvPr id="12" name="Content Placeholder 2"/>
          <p:cNvSpPr>
            <a:spLocks noGrp="1"/>
          </p:cNvSpPr>
          <p:nvPr userDrawn="1">
            <p:ph sz="half" idx="14" hasCustomPrompt="1"/>
          </p:nvPr>
        </p:nvSpPr>
        <p:spPr>
          <a:xfrm>
            <a:off x="4894266" y="1893175"/>
            <a:ext cx="3645631" cy="738664"/>
          </a:xfrm>
        </p:spPr>
        <p:txBody>
          <a:bodyPr/>
          <a:lstStyle>
            <a:lvl1pPr marL="0" indent="0">
              <a:buNone/>
              <a:defRPr sz="1400" b="0">
                <a:solidFill>
                  <a:schemeClr val="tx2"/>
                </a:solidFill>
                <a:latin typeface="Open Sans Semibold"/>
                <a:cs typeface="Open Sans Semibold"/>
              </a:defRPr>
            </a:lvl1pPr>
            <a:lvl2pPr marL="0" indent="0">
              <a:buNone/>
              <a:defRPr sz="1200"/>
            </a:lvl2pPr>
            <a:lvl3pPr marL="446088" indent="-171450">
              <a:buClr>
                <a:schemeClr val="tx2"/>
              </a:buClr>
              <a:buSzPct val="120000"/>
              <a:buFont typeface="Arial"/>
              <a:buChar char="•"/>
              <a:defRPr sz="1200"/>
            </a:lvl3pPr>
            <a:lvl4pPr marL="620713" indent="-171450">
              <a:buFont typeface="Arial"/>
              <a:buChar char="•"/>
              <a:defRPr sz="1000">
                <a:latin typeface="Roboto Slab Regular"/>
                <a:cs typeface="Roboto Slab Regular"/>
              </a:defRPr>
            </a:lvl4pPr>
            <a:lvl5pPr marL="620713" indent="-171450">
              <a:buFont typeface="Arial"/>
              <a:buChar char="•"/>
              <a:defRPr sz="1000">
                <a:latin typeface="Roboto Slab Regular"/>
                <a:cs typeface="Roboto Slab Regular"/>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18" name="Rettangolo 17"/>
          <p:cNvSpPr/>
          <p:nvPr userDrawn="1"/>
        </p:nvSpPr>
        <p:spPr>
          <a:xfrm>
            <a:off x="0" y="0"/>
            <a:ext cx="8413750" cy="28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630238" indent="0" algn="l"/>
            <a:endParaRPr lang="it-IT" sz="1200" dirty="0">
              <a:latin typeface="Open Sans"/>
              <a:cs typeface="Open Sans"/>
            </a:endParaRPr>
          </a:p>
        </p:txBody>
      </p:sp>
      <p:sp>
        <p:nvSpPr>
          <p:cNvPr id="19" name="Rettangolo 18"/>
          <p:cNvSpPr/>
          <p:nvPr userDrawn="1"/>
        </p:nvSpPr>
        <p:spPr>
          <a:xfrm>
            <a:off x="8413750" y="0"/>
            <a:ext cx="730250" cy="288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20" name="CasellaDiTesto 19"/>
          <p:cNvSpPr txBox="1"/>
          <p:nvPr userDrawn="1"/>
        </p:nvSpPr>
        <p:spPr>
          <a:xfrm>
            <a:off x="8413750" y="-1"/>
            <a:ext cx="730250" cy="288000"/>
          </a:xfrm>
          <a:prstGeom prst="rect">
            <a:avLst/>
          </a:prstGeom>
          <a:noFill/>
        </p:spPr>
        <p:txBody>
          <a:bodyPr wrap="square" rtlCol="0">
            <a:spAutoFit/>
          </a:bodyPr>
          <a:lstStyle/>
          <a:p>
            <a:pPr algn="ctr"/>
            <a:fld id="{B5804A31-E9A4-D945-9412-D4C8ED72CA60}" type="slidenum">
              <a:rPr lang="it-IT" sz="1000" smtClean="0">
                <a:solidFill>
                  <a:schemeClr val="bg1"/>
                </a:solidFill>
                <a:latin typeface="Open Sans"/>
                <a:cs typeface="Open Sans"/>
              </a:rPr>
              <a:pPr algn="ctr"/>
              <a:t>‹Nº›</a:t>
            </a:fld>
            <a:endParaRPr lang="it-IT" sz="1000" dirty="0">
              <a:solidFill>
                <a:schemeClr val="bg1"/>
              </a:solidFill>
              <a:latin typeface="Open Sans"/>
              <a:cs typeface="Open Sans"/>
            </a:endParaRPr>
          </a:p>
        </p:txBody>
      </p:sp>
      <p:sp>
        <p:nvSpPr>
          <p:cNvPr id="21" name="Segnaposto testo 21"/>
          <p:cNvSpPr>
            <a:spLocks noGrp="1"/>
          </p:cNvSpPr>
          <p:nvPr>
            <p:ph type="body" sz="quarter" idx="10" hasCustomPrompt="1"/>
          </p:nvPr>
        </p:nvSpPr>
        <p:spPr>
          <a:xfrm>
            <a:off x="717553" y="67055"/>
            <a:ext cx="2997197" cy="153888"/>
          </a:xfrm>
        </p:spPr>
        <p:txBody>
          <a:bodyPr anchor="ctr" anchorCtr="0"/>
          <a:lstStyle>
            <a:lvl1pPr marL="0" indent="0">
              <a:buNone/>
              <a:defRPr sz="1000">
                <a:solidFill>
                  <a:schemeClr val="bg1"/>
                </a:solidFill>
                <a:latin typeface="Open Sans"/>
                <a:cs typeface="Open Sans"/>
              </a:defRPr>
            </a:lvl1pPr>
            <a:lvl2pPr marL="457200" indent="0">
              <a:buNone/>
              <a:defRPr/>
            </a:lvl2pPr>
            <a:lvl3pPr marL="850900" indent="0">
              <a:buNone/>
              <a:defRPr/>
            </a:lvl3pPr>
            <a:lvl4pPr marL="1371600" indent="0">
              <a:buNone/>
              <a:defRPr/>
            </a:lvl4pPr>
            <a:lvl5pPr marL="1828800" indent="0">
              <a:buNone/>
              <a:defRPr/>
            </a:lvl5pPr>
          </a:lstStyle>
          <a:p>
            <a:pPr lvl="0"/>
            <a:r>
              <a:rPr lang="it-IT" dirty="0"/>
              <a:t>CLICK TO EDIT CHAPTER TITLE</a:t>
            </a:r>
          </a:p>
        </p:txBody>
      </p:sp>
    </p:spTree>
    <p:extLst>
      <p:ext uri="{BB962C8B-B14F-4D97-AF65-F5344CB8AC3E}">
        <p14:creationId xmlns:p14="http://schemas.microsoft.com/office/powerpoint/2010/main" val="998980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White">
    <p:bg>
      <p:bgPr>
        <a:solidFill>
          <a:schemeClr val="bg1"/>
        </a:solidFill>
        <a:effectLst/>
      </p:bgPr>
    </p:bg>
    <p:spTree>
      <p:nvGrpSpPr>
        <p:cNvPr id="1" name=""/>
        <p:cNvGrpSpPr/>
        <p:nvPr/>
      </p:nvGrpSpPr>
      <p:grpSpPr>
        <a:xfrm>
          <a:off x="0" y="0"/>
          <a:ext cx="0" cy="0"/>
          <a:chOff x="0" y="0"/>
          <a:chExt cx="0" cy="0"/>
        </a:xfrm>
      </p:grpSpPr>
      <p:pic>
        <p:nvPicPr>
          <p:cNvPr id="12" name="Immagine 11">
            <a:extLst>
              <a:ext uri="{FF2B5EF4-FFF2-40B4-BE49-F238E27FC236}">
                <a16:creationId xmlns:a16="http://schemas.microsoft.com/office/drawing/2014/main" id="{9BA9D13C-3B13-422E-A136-0B03B71B50F0}"/>
              </a:ext>
            </a:extLst>
          </p:cNvPr>
          <p:cNvPicPr>
            <a:picLocks noChangeAspect="1"/>
          </p:cNvPicPr>
          <p:nvPr userDrawn="1"/>
        </p:nvPicPr>
        <p:blipFill>
          <a:blip r:embed="rId2"/>
          <a:stretch>
            <a:fillRect/>
          </a:stretch>
        </p:blipFill>
        <p:spPr>
          <a:xfrm>
            <a:off x="0" y="0"/>
            <a:ext cx="9144000" cy="5143499"/>
          </a:xfrm>
          <a:prstGeom prst="rect">
            <a:avLst/>
          </a:prstGeom>
        </p:spPr>
      </p:pic>
      <p:sp>
        <p:nvSpPr>
          <p:cNvPr id="2" name="Title 1"/>
          <p:cNvSpPr>
            <a:spLocks noGrp="1"/>
          </p:cNvSpPr>
          <p:nvPr>
            <p:ph type="ctrTitle"/>
          </p:nvPr>
        </p:nvSpPr>
        <p:spPr>
          <a:xfrm>
            <a:off x="985520" y="2282205"/>
            <a:ext cx="7772400" cy="347531"/>
          </a:xfrm>
        </p:spPr>
        <p:txBody>
          <a:bodyPr lIns="0" tIns="0" rIns="0" bIns="0" anchor="b" anchorCtr="0">
            <a:spAutoFit/>
          </a:bodyPr>
          <a:lstStyle>
            <a:lvl1pPr algn="r">
              <a:lnSpc>
                <a:spcPts val="2700"/>
              </a:lnSpc>
              <a:defRPr sz="2300" b="1" i="0" cap="all" spc="100">
                <a:solidFill>
                  <a:srgbClr val="0046AD"/>
                </a:solidFill>
                <a:latin typeface="Open Sans"/>
                <a:cs typeface="Open Sans"/>
              </a:defRPr>
            </a:lvl1pPr>
          </a:lstStyle>
          <a:p>
            <a:r>
              <a:rPr lang="en-US" dirty="0"/>
              <a:t>Click to edit Master title style</a:t>
            </a:r>
          </a:p>
        </p:txBody>
      </p:sp>
      <p:sp>
        <p:nvSpPr>
          <p:cNvPr id="3" name="Subtitle 2"/>
          <p:cNvSpPr>
            <a:spLocks noGrp="1"/>
          </p:cNvSpPr>
          <p:nvPr>
            <p:ph type="subTitle" idx="1"/>
          </p:nvPr>
        </p:nvSpPr>
        <p:spPr>
          <a:xfrm>
            <a:off x="2366963" y="2776152"/>
            <a:ext cx="6400800" cy="246221"/>
          </a:xfrm>
        </p:spPr>
        <p:txBody>
          <a:bodyPr lIns="0" tIns="0" rIns="0" bIns="0">
            <a:spAutoFit/>
          </a:bodyPr>
          <a:lstStyle>
            <a:lvl1pPr marL="0" indent="0" algn="r">
              <a:buNone/>
              <a:defRPr sz="1600" b="0" i="0">
                <a:solidFill>
                  <a:srgbClr val="0046AD"/>
                </a:solidFill>
                <a:latin typeface="Open Sans"/>
                <a:cs typeface="Open San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10" name="Immagine 9">
            <a:extLst>
              <a:ext uri="{FF2B5EF4-FFF2-40B4-BE49-F238E27FC236}">
                <a16:creationId xmlns:a16="http://schemas.microsoft.com/office/drawing/2014/main" id="{8B1AC0CE-7F29-45E0-A87A-EA94D56B594C}"/>
              </a:ext>
            </a:extLst>
          </p:cNvPr>
          <p:cNvPicPr>
            <a:picLocks noChangeAspect="1"/>
          </p:cNvPicPr>
          <p:nvPr userDrawn="1"/>
        </p:nvPicPr>
        <p:blipFill>
          <a:blip r:embed="rId3">
            <a:clrChange>
              <a:clrFrom>
                <a:srgbClr val="000000"/>
              </a:clrFrom>
              <a:clrTo>
                <a:srgbClr val="000000">
                  <a:alpha val="0"/>
                </a:srgbClr>
              </a:clrTo>
            </a:clrChange>
          </a:blip>
          <a:stretch>
            <a:fillRect/>
          </a:stretch>
        </p:blipFill>
        <p:spPr>
          <a:xfrm>
            <a:off x="7012932" y="272428"/>
            <a:ext cx="1837343" cy="479970"/>
          </a:xfrm>
          <a:prstGeom prst="rect">
            <a:avLst/>
          </a:prstGeom>
        </p:spPr>
      </p:pic>
      <p:pic>
        <p:nvPicPr>
          <p:cNvPr id="11" name="cover-brandname.png">
            <a:extLst>
              <a:ext uri="{FF2B5EF4-FFF2-40B4-BE49-F238E27FC236}">
                <a16:creationId xmlns:a16="http://schemas.microsoft.com/office/drawing/2014/main" id="{359DFF54-1DDB-4BBC-A31E-218FDE6770F5}"/>
              </a:ext>
            </a:extLst>
          </p:cNvPr>
          <p:cNvPicPr>
            <a:picLocks noChangeAspect="1"/>
          </p:cNvPicPr>
          <p:nvPr userDrawn="1"/>
        </p:nvPicPr>
        <p:blipFill>
          <a:blip r:embed="rId4" r:link="rId5">
            <a:extLst>
              <a:ext uri="{28A0092B-C50C-407E-A947-70E740481C1C}">
                <a14:useLocalDpi xmlns:a14="http://schemas.microsoft.com/office/drawing/2010/main" val="0"/>
              </a:ext>
            </a:extLst>
          </a:blip>
          <a:stretch>
            <a:fillRect/>
          </a:stretch>
        </p:blipFill>
        <p:spPr>
          <a:xfrm>
            <a:off x="9468" y="-43069"/>
            <a:ext cx="2444769" cy="1110964"/>
          </a:xfrm>
          <a:prstGeom prst="rect">
            <a:avLst/>
          </a:prstGeom>
        </p:spPr>
      </p:pic>
    </p:spTree>
    <p:extLst>
      <p:ext uri="{BB962C8B-B14F-4D97-AF65-F5344CB8AC3E}">
        <p14:creationId xmlns:p14="http://schemas.microsoft.com/office/powerpoint/2010/main" val="4034672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Image">
    <p:spTree>
      <p:nvGrpSpPr>
        <p:cNvPr id="1" name=""/>
        <p:cNvGrpSpPr/>
        <p:nvPr/>
      </p:nvGrpSpPr>
      <p:grpSpPr>
        <a:xfrm>
          <a:off x="0" y="0"/>
          <a:ext cx="0" cy="0"/>
          <a:chOff x="0" y="0"/>
          <a:chExt cx="0" cy="0"/>
        </a:xfrm>
      </p:grpSpPr>
      <p:sp>
        <p:nvSpPr>
          <p:cNvPr id="2" name="Titolo 1"/>
          <p:cNvSpPr>
            <a:spLocks noGrp="1"/>
          </p:cNvSpPr>
          <p:nvPr>
            <p:ph type="title" hasCustomPrompt="1"/>
          </p:nvPr>
        </p:nvSpPr>
        <p:spPr>
          <a:xfrm>
            <a:off x="712788" y="497582"/>
            <a:ext cx="8229600" cy="538609"/>
          </a:xfrm>
        </p:spPr>
        <p:txBody>
          <a:bodyPr/>
          <a:lstStyle>
            <a:lvl1pPr>
              <a:defRPr baseline="0"/>
            </a:lvl1pPr>
          </a:lstStyle>
          <a:p>
            <a:r>
              <a:rPr lang="it-IT" dirty="0"/>
              <a:t>Layout with image 1</a:t>
            </a:r>
          </a:p>
        </p:txBody>
      </p:sp>
      <p:sp>
        <p:nvSpPr>
          <p:cNvPr id="3" name="Segnaposto testo 2"/>
          <p:cNvSpPr>
            <a:spLocks noGrp="1"/>
          </p:cNvSpPr>
          <p:nvPr>
            <p:ph type="body" idx="1" hasCustomPrompt="1"/>
          </p:nvPr>
        </p:nvSpPr>
        <p:spPr>
          <a:xfrm>
            <a:off x="7146662" y="2742111"/>
            <a:ext cx="1267091" cy="769441"/>
          </a:xfrm>
        </p:spPr>
        <p:txBody>
          <a:bodyPr anchor="b" anchorCtr="0"/>
          <a:lstStyle>
            <a:lvl1pPr marL="0" indent="0">
              <a:buNone/>
              <a:defRPr sz="5000" b="0" baseline="0">
                <a:solidFill>
                  <a:srgbClr val="0046AD"/>
                </a:solidFill>
                <a:latin typeface="Roboto Slab Light"/>
                <a:cs typeface="Roboto Slab Ligh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dirty="0"/>
              <a:t>00</a:t>
            </a:r>
          </a:p>
        </p:txBody>
      </p:sp>
      <p:sp>
        <p:nvSpPr>
          <p:cNvPr id="4" name="Segnaposto contenuto 3"/>
          <p:cNvSpPr>
            <a:spLocks noGrp="1"/>
          </p:cNvSpPr>
          <p:nvPr>
            <p:ph sz="half" idx="2"/>
          </p:nvPr>
        </p:nvSpPr>
        <p:spPr>
          <a:xfrm>
            <a:off x="7146662" y="3638552"/>
            <a:ext cx="1267091" cy="615553"/>
          </a:xfrm>
        </p:spPr>
        <p:txBody>
          <a:bodyPr anchor="b" anchorCtr="0"/>
          <a:lstStyle>
            <a:lvl1pPr marL="0" indent="0">
              <a:buNone/>
              <a:defRPr sz="1000"/>
            </a:lvl1pPr>
            <a:lvl2pPr marL="457200" indent="0">
              <a:buNone/>
              <a:defRPr sz="1000"/>
            </a:lvl2pPr>
            <a:lvl3pPr marL="850900" indent="0">
              <a:buNone/>
              <a:defRPr sz="1000"/>
            </a:lvl3pPr>
            <a:lvl4pPr>
              <a:defRPr sz="1200"/>
            </a:lvl4pPr>
            <a:lvl5pPr>
              <a:defRPr sz="1200"/>
            </a:lvl5pPr>
            <a:lvl6pPr>
              <a:defRPr sz="1600"/>
            </a:lvl6pPr>
            <a:lvl7pPr>
              <a:defRPr sz="1600"/>
            </a:lvl7pPr>
            <a:lvl8pPr>
              <a:defRPr sz="1600"/>
            </a:lvl8pPr>
            <a:lvl9pPr>
              <a:defRPr sz="1600"/>
            </a:lvl9pPr>
          </a:lstStyle>
          <a:p>
            <a:pPr lvl="0"/>
            <a:r>
              <a:rPr lang="it-IT" dirty="0"/>
              <a:t>Fare clic per modificare gli stili del testo dello schema</a:t>
            </a:r>
          </a:p>
        </p:txBody>
      </p:sp>
      <p:sp>
        <p:nvSpPr>
          <p:cNvPr id="9" name="Segnaposto testo 8"/>
          <p:cNvSpPr>
            <a:spLocks noGrp="1"/>
          </p:cNvSpPr>
          <p:nvPr userDrawn="1">
            <p:ph type="body" sz="quarter" idx="13" hasCustomPrompt="1"/>
          </p:nvPr>
        </p:nvSpPr>
        <p:spPr>
          <a:xfrm>
            <a:off x="717550" y="1298575"/>
            <a:ext cx="7766050" cy="215444"/>
          </a:xfrm>
        </p:spPr>
        <p:txBody>
          <a:bodyPr/>
          <a:lstStyle>
            <a:lvl1pPr marL="0" indent="0">
              <a:buNone/>
              <a:defRPr sz="1400">
                <a:latin typeface="Open Sans"/>
                <a:cs typeface="Open Sans"/>
              </a:defRPr>
            </a:lvl1pPr>
            <a:lvl2pPr marL="457200" indent="0">
              <a:buNone/>
              <a:defRPr sz="1500"/>
            </a:lvl2pPr>
            <a:lvl3pPr marL="850900" indent="0">
              <a:buNone/>
              <a:defRPr sz="1500"/>
            </a:lvl3pPr>
            <a:lvl4pPr marL="1371600" indent="0">
              <a:buNone/>
              <a:defRPr sz="1500"/>
            </a:lvl4pPr>
            <a:lvl5pPr marL="1828800" indent="0">
              <a:buNone/>
              <a:defRPr sz="1500"/>
            </a:lvl5pPr>
          </a:lstStyle>
          <a:p>
            <a:pPr lvl="0"/>
            <a:r>
              <a:rPr lang="it-IT" dirty="0" err="1"/>
              <a:t>Edit</a:t>
            </a:r>
            <a:r>
              <a:rPr lang="it-IT" dirty="0"/>
              <a:t> </a:t>
            </a:r>
            <a:r>
              <a:rPr lang="it-IT" dirty="0" err="1"/>
              <a:t>Standfirst</a:t>
            </a:r>
            <a:r>
              <a:rPr lang="it-IT" dirty="0"/>
              <a:t> text</a:t>
            </a:r>
          </a:p>
        </p:txBody>
      </p:sp>
      <p:sp>
        <p:nvSpPr>
          <p:cNvPr id="8" name="Segnaposto immagine 7"/>
          <p:cNvSpPr>
            <a:spLocks noGrp="1"/>
          </p:cNvSpPr>
          <p:nvPr userDrawn="1">
            <p:ph type="pic" sz="quarter" idx="14"/>
          </p:nvPr>
        </p:nvSpPr>
        <p:spPr>
          <a:xfrm>
            <a:off x="717550" y="1736725"/>
            <a:ext cx="6089650" cy="2509838"/>
          </a:xfrm>
          <a:solidFill>
            <a:srgbClr val="D9D9D9"/>
          </a:solidFill>
        </p:spPr>
        <p:txBody>
          <a:bodyPr>
            <a:noAutofit/>
          </a:bodyPr>
          <a:lstStyle/>
          <a:p>
            <a:endParaRPr lang="it-IT"/>
          </a:p>
        </p:txBody>
      </p:sp>
      <p:sp>
        <p:nvSpPr>
          <p:cNvPr id="17" name="Rettangolo 16"/>
          <p:cNvSpPr/>
          <p:nvPr userDrawn="1"/>
        </p:nvSpPr>
        <p:spPr>
          <a:xfrm>
            <a:off x="0" y="0"/>
            <a:ext cx="8413750" cy="28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630238" indent="0" algn="l"/>
            <a:endParaRPr lang="it-IT" sz="1200" dirty="0">
              <a:latin typeface="Open Sans"/>
              <a:cs typeface="Open Sans"/>
            </a:endParaRPr>
          </a:p>
        </p:txBody>
      </p:sp>
      <p:sp>
        <p:nvSpPr>
          <p:cNvPr id="18" name="Rettangolo 17"/>
          <p:cNvSpPr/>
          <p:nvPr userDrawn="1"/>
        </p:nvSpPr>
        <p:spPr>
          <a:xfrm>
            <a:off x="8413750" y="0"/>
            <a:ext cx="730250" cy="288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9" name="CasellaDiTesto 18"/>
          <p:cNvSpPr txBox="1"/>
          <p:nvPr userDrawn="1"/>
        </p:nvSpPr>
        <p:spPr>
          <a:xfrm>
            <a:off x="8413750" y="-1"/>
            <a:ext cx="730250" cy="288000"/>
          </a:xfrm>
          <a:prstGeom prst="rect">
            <a:avLst/>
          </a:prstGeom>
          <a:noFill/>
        </p:spPr>
        <p:txBody>
          <a:bodyPr wrap="square" rtlCol="0">
            <a:spAutoFit/>
          </a:bodyPr>
          <a:lstStyle/>
          <a:p>
            <a:pPr algn="ctr"/>
            <a:fld id="{B5804A31-E9A4-D945-9412-D4C8ED72CA60}" type="slidenum">
              <a:rPr lang="it-IT" sz="1000" smtClean="0">
                <a:solidFill>
                  <a:schemeClr val="bg1"/>
                </a:solidFill>
                <a:latin typeface="Open Sans"/>
                <a:cs typeface="Open Sans"/>
              </a:rPr>
              <a:pPr algn="ctr"/>
              <a:t>‹Nº›</a:t>
            </a:fld>
            <a:endParaRPr lang="it-IT" sz="1000" dirty="0">
              <a:solidFill>
                <a:schemeClr val="bg1"/>
              </a:solidFill>
              <a:latin typeface="Open Sans"/>
              <a:cs typeface="Open Sans"/>
            </a:endParaRPr>
          </a:p>
        </p:txBody>
      </p:sp>
      <p:sp>
        <p:nvSpPr>
          <p:cNvPr id="20" name="Segnaposto testo 21"/>
          <p:cNvSpPr>
            <a:spLocks noGrp="1"/>
          </p:cNvSpPr>
          <p:nvPr>
            <p:ph type="body" sz="quarter" idx="10" hasCustomPrompt="1"/>
          </p:nvPr>
        </p:nvSpPr>
        <p:spPr>
          <a:xfrm>
            <a:off x="717553" y="67055"/>
            <a:ext cx="2997197" cy="153888"/>
          </a:xfrm>
        </p:spPr>
        <p:txBody>
          <a:bodyPr anchor="ctr" anchorCtr="0"/>
          <a:lstStyle>
            <a:lvl1pPr marL="0" indent="0">
              <a:buNone/>
              <a:defRPr sz="1000">
                <a:solidFill>
                  <a:schemeClr val="bg1"/>
                </a:solidFill>
                <a:latin typeface="Open Sans"/>
                <a:cs typeface="Open Sans"/>
              </a:defRPr>
            </a:lvl1pPr>
            <a:lvl2pPr marL="457200" indent="0">
              <a:buNone/>
              <a:defRPr/>
            </a:lvl2pPr>
            <a:lvl3pPr marL="850900" indent="0">
              <a:buNone/>
              <a:defRPr/>
            </a:lvl3pPr>
            <a:lvl4pPr marL="1371600" indent="0">
              <a:buNone/>
              <a:defRPr/>
            </a:lvl4pPr>
            <a:lvl5pPr marL="1828800" indent="0">
              <a:buNone/>
              <a:defRPr/>
            </a:lvl5pPr>
          </a:lstStyle>
          <a:p>
            <a:pPr lvl="0"/>
            <a:r>
              <a:rPr lang="it-IT" dirty="0"/>
              <a:t>CLICK TO EDIT CHAPTER TITLE</a:t>
            </a:r>
          </a:p>
        </p:txBody>
      </p:sp>
    </p:spTree>
    <p:extLst>
      <p:ext uri="{BB962C8B-B14F-4D97-AF65-F5344CB8AC3E}">
        <p14:creationId xmlns:p14="http://schemas.microsoft.com/office/powerpoint/2010/main" val="3334340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ext and Chart">
    <p:spTree>
      <p:nvGrpSpPr>
        <p:cNvPr id="1" name=""/>
        <p:cNvGrpSpPr/>
        <p:nvPr/>
      </p:nvGrpSpPr>
      <p:grpSpPr>
        <a:xfrm>
          <a:off x="0" y="0"/>
          <a:ext cx="0" cy="0"/>
          <a:chOff x="0" y="0"/>
          <a:chExt cx="0" cy="0"/>
        </a:xfrm>
      </p:grpSpPr>
      <p:sp>
        <p:nvSpPr>
          <p:cNvPr id="2" name="Titolo 1"/>
          <p:cNvSpPr>
            <a:spLocks noGrp="1"/>
          </p:cNvSpPr>
          <p:nvPr>
            <p:ph type="title" hasCustomPrompt="1"/>
          </p:nvPr>
        </p:nvSpPr>
        <p:spPr>
          <a:xfrm>
            <a:off x="712788" y="501045"/>
            <a:ext cx="8229600" cy="538609"/>
          </a:xfrm>
        </p:spPr>
        <p:txBody>
          <a:bodyPr/>
          <a:lstStyle>
            <a:lvl1pPr>
              <a:defRPr baseline="0"/>
            </a:lvl1pPr>
          </a:lstStyle>
          <a:p>
            <a:r>
              <a:rPr lang="it-IT" dirty="0"/>
              <a:t>Layout with Chart</a:t>
            </a:r>
          </a:p>
        </p:txBody>
      </p:sp>
      <p:sp>
        <p:nvSpPr>
          <p:cNvPr id="9" name="Segnaposto testo 8"/>
          <p:cNvSpPr>
            <a:spLocks noGrp="1"/>
          </p:cNvSpPr>
          <p:nvPr userDrawn="1">
            <p:ph type="body" sz="quarter" idx="13" hasCustomPrompt="1"/>
          </p:nvPr>
        </p:nvSpPr>
        <p:spPr>
          <a:xfrm>
            <a:off x="717550" y="1298575"/>
            <a:ext cx="7766050" cy="215444"/>
          </a:xfrm>
        </p:spPr>
        <p:txBody>
          <a:bodyPr/>
          <a:lstStyle>
            <a:lvl1pPr marL="0" indent="0">
              <a:buNone/>
              <a:defRPr sz="1400">
                <a:latin typeface="Open Sans"/>
                <a:cs typeface="Open Sans"/>
              </a:defRPr>
            </a:lvl1pPr>
            <a:lvl2pPr marL="457200" indent="0">
              <a:buNone/>
              <a:defRPr sz="1500"/>
            </a:lvl2pPr>
            <a:lvl3pPr marL="850900" indent="0">
              <a:buNone/>
              <a:defRPr sz="1500"/>
            </a:lvl3pPr>
            <a:lvl4pPr marL="1371600" indent="0">
              <a:buNone/>
              <a:defRPr sz="1500"/>
            </a:lvl4pPr>
            <a:lvl5pPr marL="1828800" indent="0">
              <a:buNone/>
              <a:defRPr sz="1500"/>
            </a:lvl5pPr>
          </a:lstStyle>
          <a:p>
            <a:pPr lvl="0"/>
            <a:r>
              <a:rPr lang="it-IT" dirty="0" err="1"/>
              <a:t>Edit</a:t>
            </a:r>
            <a:r>
              <a:rPr lang="it-IT" dirty="0"/>
              <a:t> </a:t>
            </a:r>
            <a:r>
              <a:rPr lang="it-IT" dirty="0" err="1"/>
              <a:t>Standfirst</a:t>
            </a:r>
            <a:r>
              <a:rPr lang="it-IT" dirty="0"/>
              <a:t> text</a:t>
            </a:r>
          </a:p>
        </p:txBody>
      </p:sp>
      <p:sp>
        <p:nvSpPr>
          <p:cNvPr id="17" name="Segnaposto testo 2"/>
          <p:cNvSpPr>
            <a:spLocks noGrp="1"/>
          </p:cNvSpPr>
          <p:nvPr userDrawn="1">
            <p:ph type="body" idx="1" hasCustomPrompt="1"/>
          </p:nvPr>
        </p:nvSpPr>
        <p:spPr>
          <a:xfrm>
            <a:off x="6798736" y="3030471"/>
            <a:ext cx="1615017" cy="446276"/>
          </a:xfrm>
        </p:spPr>
        <p:txBody>
          <a:bodyPr anchor="t" anchorCtr="0"/>
          <a:lstStyle>
            <a:lvl1pPr marL="0" indent="0">
              <a:buNone/>
              <a:defRPr sz="1200" b="0" baseline="0">
                <a:solidFill>
                  <a:schemeClr val="tx1"/>
                </a:solidFill>
                <a:latin typeface="Open Sans Semibold"/>
                <a:cs typeface="Open Sans Semi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dirty="0"/>
              <a:t>SUBTITLE 1</a:t>
            </a:r>
          </a:p>
          <a:p>
            <a:pPr lvl="0"/>
            <a:r>
              <a:rPr lang="it-IT" dirty="0" err="1"/>
              <a:t>Lorem</a:t>
            </a:r>
            <a:r>
              <a:rPr lang="it-IT" dirty="0"/>
              <a:t> </a:t>
            </a:r>
            <a:r>
              <a:rPr lang="it-IT" dirty="0" err="1"/>
              <a:t>Ipsum</a:t>
            </a:r>
            <a:endParaRPr lang="it-IT" dirty="0"/>
          </a:p>
        </p:txBody>
      </p:sp>
      <p:sp>
        <p:nvSpPr>
          <p:cNvPr id="18" name="Segnaposto contenuto 3"/>
          <p:cNvSpPr>
            <a:spLocks noGrp="1"/>
          </p:cNvSpPr>
          <p:nvPr userDrawn="1">
            <p:ph sz="half" idx="2"/>
          </p:nvPr>
        </p:nvSpPr>
        <p:spPr>
          <a:xfrm>
            <a:off x="6798736" y="3692565"/>
            <a:ext cx="1615017" cy="553998"/>
          </a:xfrm>
        </p:spPr>
        <p:txBody>
          <a:bodyPr/>
          <a:lstStyle>
            <a:lvl1pPr marL="0" indent="0">
              <a:buNone/>
              <a:defRPr sz="1200"/>
            </a:lvl1pPr>
            <a:lvl2pPr marL="457200" indent="0">
              <a:buNone/>
              <a:defRPr sz="1200"/>
            </a:lvl2pPr>
            <a:lvl3pPr marL="850900" indent="0">
              <a:buNone/>
              <a:defRPr sz="1200"/>
            </a:lvl3pPr>
            <a:lvl4pPr>
              <a:defRPr sz="1200"/>
            </a:lvl4pPr>
            <a:lvl5pPr>
              <a:defRPr sz="1200"/>
            </a:lvl5pPr>
            <a:lvl6pPr>
              <a:defRPr sz="1600"/>
            </a:lvl6pPr>
            <a:lvl7pPr>
              <a:defRPr sz="1600"/>
            </a:lvl7pPr>
            <a:lvl8pPr>
              <a:defRPr sz="1600"/>
            </a:lvl8pPr>
            <a:lvl9pPr>
              <a:defRPr sz="1600"/>
            </a:lvl9pPr>
          </a:lstStyle>
          <a:p>
            <a:pPr lvl="0"/>
            <a:r>
              <a:rPr lang="it-IT" dirty="0"/>
              <a:t>Fare clic per modificare gli stili del testo dello schema</a:t>
            </a:r>
          </a:p>
        </p:txBody>
      </p:sp>
      <p:sp>
        <p:nvSpPr>
          <p:cNvPr id="4" name="Segnaposto grafico 3"/>
          <p:cNvSpPr>
            <a:spLocks noGrp="1"/>
          </p:cNvSpPr>
          <p:nvPr userDrawn="1">
            <p:ph type="chart" sz="quarter" idx="14"/>
          </p:nvPr>
        </p:nvSpPr>
        <p:spPr>
          <a:xfrm>
            <a:off x="717550" y="1714500"/>
            <a:ext cx="5734050" cy="2532063"/>
          </a:xfrm>
          <a:solidFill>
            <a:srgbClr val="D9D9D9"/>
          </a:solidFill>
        </p:spPr>
        <p:txBody>
          <a:bodyPr>
            <a:noAutofit/>
          </a:bodyPr>
          <a:lstStyle/>
          <a:p>
            <a:endParaRPr lang="it-IT"/>
          </a:p>
        </p:txBody>
      </p:sp>
      <p:sp>
        <p:nvSpPr>
          <p:cNvPr id="19" name="Rettangolo 18"/>
          <p:cNvSpPr/>
          <p:nvPr userDrawn="1"/>
        </p:nvSpPr>
        <p:spPr>
          <a:xfrm>
            <a:off x="0" y="0"/>
            <a:ext cx="8413750" cy="28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630238" indent="0" algn="l"/>
            <a:endParaRPr lang="it-IT" sz="1200" dirty="0">
              <a:latin typeface="Open Sans"/>
              <a:cs typeface="Open Sans"/>
            </a:endParaRPr>
          </a:p>
        </p:txBody>
      </p:sp>
      <p:sp>
        <p:nvSpPr>
          <p:cNvPr id="20" name="Rettangolo 19"/>
          <p:cNvSpPr/>
          <p:nvPr userDrawn="1"/>
        </p:nvSpPr>
        <p:spPr>
          <a:xfrm>
            <a:off x="8413750" y="0"/>
            <a:ext cx="730250" cy="288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21" name="CasellaDiTesto 20"/>
          <p:cNvSpPr txBox="1"/>
          <p:nvPr userDrawn="1"/>
        </p:nvSpPr>
        <p:spPr>
          <a:xfrm>
            <a:off x="8413750" y="-1"/>
            <a:ext cx="730250" cy="288000"/>
          </a:xfrm>
          <a:prstGeom prst="rect">
            <a:avLst/>
          </a:prstGeom>
          <a:noFill/>
        </p:spPr>
        <p:txBody>
          <a:bodyPr wrap="square" rtlCol="0">
            <a:spAutoFit/>
          </a:bodyPr>
          <a:lstStyle/>
          <a:p>
            <a:pPr algn="ctr"/>
            <a:fld id="{B5804A31-E9A4-D945-9412-D4C8ED72CA60}" type="slidenum">
              <a:rPr lang="it-IT" sz="1000" smtClean="0">
                <a:solidFill>
                  <a:schemeClr val="bg1"/>
                </a:solidFill>
                <a:latin typeface="Open Sans"/>
                <a:cs typeface="Open Sans"/>
              </a:rPr>
              <a:pPr algn="ctr"/>
              <a:t>‹Nº›</a:t>
            </a:fld>
            <a:endParaRPr lang="it-IT" sz="1000" dirty="0">
              <a:solidFill>
                <a:schemeClr val="bg1"/>
              </a:solidFill>
              <a:latin typeface="Open Sans"/>
              <a:cs typeface="Open Sans"/>
            </a:endParaRPr>
          </a:p>
        </p:txBody>
      </p:sp>
      <p:sp>
        <p:nvSpPr>
          <p:cNvPr id="22" name="Segnaposto testo 21"/>
          <p:cNvSpPr>
            <a:spLocks noGrp="1"/>
          </p:cNvSpPr>
          <p:nvPr>
            <p:ph type="body" sz="quarter" idx="10" hasCustomPrompt="1"/>
          </p:nvPr>
        </p:nvSpPr>
        <p:spPr>
          <a:xfrm>
            <a:off x="717553" y="67055"/>
            <a:ext cx="2997197" cy="153888"/>
          </a:xfrm>
        </p:spPr>
        <p:txBody>
          <a:bodyPr anchor="ctr" anchorCtr="0"/>
          <a:lstStyle>
            <a:lvl1pPr marL="0" indent="0">
              <a:buNone/>
              <a:defRPr sz="1000">
                <a:solidFill>
                  <a:schemeClr val="bg1"/>
                </a:solidFill>
                <a:latin typeface="Open Sans"/>
                <a:cs typeface="Open Sans"/>
              </a:defRPr>
            </a:lvl1pPr>
            <a:lvl2pPr marL="457200" indent="0">
              <a:buNone/>
              <a:defRPr/>
            </a:lvl2pPr>
            <a:lvl3pPr marL="850900" indent="0">
              <a:buNone/>
              <a:defRPr/>
            </a:lvl3pPr>
            <a:lvl4pPr marL="1371600" indent="0">
              <a:buNone/>
              <a:defRPr/>
            </a:lvl4pPr>
            <a:lvl5pPr marL="1828800" indent="0">
              <a:buNone/>
              <a:defRPr/>
            </a:lvl5pPr>
          </a:lstStyle>
          <a:p>
            <a:pPr lvl="0"/>
            <a:r>
              <a:rPr lang="it-IT" dirty="0"/>
              <a:t>CLICK TO EDIT CHAPTER TITLE</a:t>
            </a:r>
          </a:p>
        </p:txBody>
      </p:sp>
    </p:spTree>
    <p:extLst>
      <p:ext uri="{BB962C8B-B14F-4D97-AF65-F5344CB8AC3E}">
        <p14:creationId xmlns:p14="http://schemas.microsoft.com/office/powerpoint/2010/main" val="851392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able">
    <p:spTree>
      <p:nvGrpSpPr>
        <p:cNvPr id="1" name=""/>
        <p:cNvGrpSpPr/>
        <p:nvPr/>
      </p:nvGrpSpPr>
      <p:grpSpPr>
        <a:xfrm>
          <a:off x="0" y="0"/>
          <a:ext cx="0" cy="0"/>
          <a:chOff x="0" y="0"/>
          <a:chExt cx="0" cy="0"/>
        </a:xfrm>
      </p:grpSpPr>
      <p:sp>
        <p:nvSpPr>
          <p:cNvPr id="2" name="Titolo 1"/>
          <p:cNvSpPr>
            <a:spLocks noGrp="1"/>
          </p:cNvSpPr>
          <p:nvPr>
            <p:ph type="title" hasCustomPrompt="1"/>
          </p:nvPr>
        </p:nvSpPr>
        <p:spPr>
          <a:xfrm>
            <a:off x="712788" y="496441"/>
            <a:ext cx="8229600" cy="538609"/>
          </a:xfrm>
        </p:spPr>
        <p:txBody>
          <a:bodyPr/>
          <a:lstStyle>
            <a:lvl1pPr>
              <a:defRPr baseline="0"/>
            </a:lvl1pPr>
          </a:lstStyle>
          <a:p>
            <a:r>
              <a:rPr lang="it-IT" dirty="0"/>
              <a:t>Layout with </a:t>
            </a:r>
            <a:r>
              <a:rPr lang="it-IT" dirty="0" err="1"/>
              <a:t>Table</a:t>
            </a:r>
            <a:endParaRPr lang="it-IT" dirty="0"/>
          </a:p>
        </p:txBody>
      </p:sp>
      <p:sp>
        <p:nvSpPr>
          <p:cNvPr id="5" name="Segnaposto tabella 4"/>
          <p:cNvSpPr>
            <a:spLocks noGrp="1"/>
          </p:cNvSpPr>
          <p:nvPr userDrawn="1">
            <p:ph type="tbl" sz="quarter" idx="14"/>
          </p:nvPr>
        </p:nvSpPr>
        <p:spPr>
          <a:xfrm>
            <a:off x="712788" y="1298576"/>
            <a:ext cx="7700962" cy="2947988"/>
          </a:xfrm>
          <a:solidFill>
            <a:srgbClr val="D9D9D9"/>
          </a:solidFill>
        </p:spPr>
        <p:txBody>
          <a:bodyPr/>
          <a:lstStyle/>
          <a:p>
            <a:endParaRPr lang="it-IT" dirty="0"/>
          </a:p>
        </p:txBody>
      </p:sp>
      <p:sp>
        <p:nvSpPr>
          <p:cNvPr id="11" name="Rettangolo 10"/>
          <p:cNvSpPr/>
          <p:nvPr userDrawn="1"/>
        </p:nvSpPr>
        <p:spPr>
          <a:xfrm>
            <a:off x="0" y="0"/>
            <a:ext cx="8413750" cy="28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630238" indent="0" algn="l"/>
            <a:endParaRPr lang="it-IT" sz="1200" dirty="0">
              <a:latin typeface="Open Sans"/>
              <a:cs typeface="Open Sans"/>
            </a:endParaRPr>
          </a:p>
        </p:txBody>
      </p:sp>
      <p:sp>
        <p:nvSpPr>
          <p:cNvPr id="12" name="Rettangolo 11"/>
          <p:cNvSpPr/>
          <p:nvPr userDrawn="1"/>
        </p:nvSpPr>
        <p:spPr>
          <a:xfrm>
            <a:off x="8413750" y="0"/>
            <a:ext cx="730250" cy="288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7" name="CasellaDiTesto 16"/>
          <p:cNvSpPr txBox="1"/>
          <p:nvPr userDrawn="1"/>
        </p:nvSpPr>
        <p:spPr>
          <a:xfrm>
            <a:off x="8413750" y="122"/>
            <a:ext cx="730250" cy="288000"/>
          </a:xfrm>
          <a:prstGeom prst="rect">
            <a:avLst/>
          </a:prstGeom>
          <a:noFill/>
        </p:spPr>
        <p:txBody>
          <a:bodyPr wrap="square" rtlCol="0">
            <a:spAutoFit/>
          </a:bodyPr>
          <a:lstStyle/>
          <a:p>
            <a:pPr algn="ctr"/>
            <a:fld id="{B5804A31-E9A4-D945-9412-D4C8ED72CA60}" type="slidenum">
              <a:rPr lang="it-IT" sz="1000" smtClean="0">
                <a:solidFill>
                  <a:schemeClr val="bg1"/>
                </a:solidFill>
                <a:latin typeface="Open Sans"/>
                <a:cs typeface="Open Sans"/>
              </a:rPr>
              <a:pPr algn="ctr"/>
              <a:t>‹Nº›</a:t>
            </a:fld>
            <a:endParaRPr lang="it-IT" sz="1000" dirty="0">
              <a:solidFill>
                <a:schemeClr val="bg1"/>
              </a:solidFill>
              <a:latin typeface="Open Sans"/>
              <a:cs typeface="Open Sans"/>
            </a:endParaRPr>
          </a:p>
        </p:txBody>
      </p:sp>
      <p:sp>
        <p:nvSpPr>
          <p:cNvPr id="18" name="Segnaposto testo 21"/>
          <p:cNvSpPr>
            <a:spLocks noGrp="1"/>
          </p:cNvSpPr>
          <p:nvPr>
            <p:ph type="body" sz="quarter" idx="10" hasCustomPrompt="1"/>
          </p:nvPr>
        </p:nvSpPr>
        <p:spPr>
          <a:xfrm>
            <a:off x="717553" y="67055"/>
            <a:ext cx="2997197" cy="153888"/>
          </a:xfrm>
        </p:spPr>
        <p:txBody>
          <a:bodyPr anchor="ctr" anchorCtr="0"/>
          <a:lstStyle>
            <a:lvl1pPr marL="0" indent="0">
              <a:buNone/>
              <a:defRPr sz="1000">
                <a:solidFill>
                  <a:schemeClr val="bg1"/>
                </a:solidFill>
                <a:latin typeface="Open Sans"/>
                <a:cs typeface="Open Sans"/>
              </a:defRPr>
            </a:lvl1pPr>
            <a:lvl2pPr marL="457200" indent="0">
              <a:buNone/>
              <a:defRPr/>
            </a:lvl2pPr>
            <a:lvl3pPr marL="850900" indent="0">
              <a:buNone/>
              <a:defRPr/>
            </a:lvl3pPr>
            <a:lvl4pPr marL="1371600" indent="0">
              <a:buNone/>
              <a:defRPr/>
            </a:lvl4pPr>
            <a:lvl5pPr marL="1828800" indent="0">
              <a:buNone/>
              <a:defRPr/>
            </a:lvl5pPr>
          </a:lstStyle>
          <a:p>
            <a:pPr lvl="0"/>
            <a:r>
              <a:rPr lang="it-IT" dirty="0"/>
              <a:t>CLICK TO EDIT CHAPTER TITLE</a:t>
            </a:r>
          </a:p>
        </p:txBody>
      </p:sp>
    </p:spTree>
    <p:extLst>
      <p:ext uri="{BB962C8B-B14F-4D97-AF65-F5344CB8AC3E}">
        <p14:creationId xmlns:p14="http://schemas.microsoft.com/office/powerpoint/2010/main" val="2229849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hanks">
    <p:bg>
      <p:bgPr>
        <a:gradFill flip="none" rotWithShape="1">
          <a:gsLst>
            <a:gs pos="28000">
              <a:schemeClr val="tx2"/>
            </a:gs>
            <a:gs pos="100000">
              <a:schemeClr val="tx2">
                <a:lumMod val="5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7" name="Rettangolo 6"/>
          <p:cNvSpPr/>
          <p:nvPr userDrawn="1"/>
        </p:nvSpPr>
        <p:spPr>
          <a:xfrm>
            <a:off x="0" y="4395019"/>
            <a:ext cx="9144000" cy="748480"/>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2" name="Title 1"/>
          <p:cNvSpPr>
            <a:spLocks noGrp="1"/>
          </p:cNvSpPr>
          <p:nvPr>
            <p:ph type="title" hasCustomPrompt="1"/>
          </p:nvPr>
        </p:nvSpPr>
        <p:spPr>
          <a:xfrm>
            <a:off x="996423" y="2281761"/>
            <a:ext cx="7772400" cy="353943"/>
          </a:xfrm>
        </p:spPr>
        <p:txBody>
          <a:bodyPr anchor="t"/>
          <a:lstStyle>
            <a:lvl1pPr algn="r">
              <a:defRPr sz="2300" b="1" cap="all" spc="100">
                <a:solidFill>
                  <a:srgbClr val="FFFFFF"/>
                </a:solidFill>
              </a:defRPr>
            </a:lvl1pPr>
          </a:lstStyle>
          <a:p>
            <a:r>
              <a:rPr lang="en-US" dirty="0"/>
              <a:t>THANKS.</a:t>
            </a:r>
          </a:p>
        </p:txBody>
      </p:sp>
      <p:pic>
        <p:nvPicPr>
          <p:cNvPr id="9" name="cover-brandname.png">
            <a:extLst>
              <a:ext uri="{FF2B5EF4-FFF2-40B4-BE49-F238E27FC236}">
                <a16:creationId xmlns:a16="http://schemas.microsoft.com/office/drawing/2014/main" id="{EA2ED363-BD2A-44C5-A5D6-88D6E2F88F6C}"/>
              </a:ext>
            </a:extLst>
          </p:cNvPr>
          <p:cNvPicPr>
            <a:picLocks noChangeAspect="1"/>
          </p:cNvPicPr>
          <p:nvPr userDrawn="1"/>
        </p:nvPicPr>
        <p:blipFill>
          <a:blip r:embed="rId2" r:link="rId3">
            <a:extLst>
              <a:ext uri="{28A0092B-C50C-407E-A947-70E740481C1C}">
                <a14:useLocalDpi xmlns:a14="http://schemas.microsoft.com/office/drawing/2010/main" val="0"/>
              </a:ext>
            </a:extLst>
          </a:blip>
          <a:stretch>
            <a:fillRect/>
          </a:stretch>
        </p:blipFill>
        <p:spPr>
          <a:xfrm>
            <a:off x="85725" y="4515781"/>
            <a:ext cx="1438275" cy="653588"/>
          </a:xfrm>
          <a:prstGeom prst="rect">
            <a:avLst/>
          </a:prstGeom>
        </p:spPr>
      </p:pic>
      <p:pic>
        <p:nvPicPr>
          <p:cNvPr id="10" name="Immagine 9">
            <a:extLst>
              <a:ext uri="{FF2B5EF4-FFF2-40B4-BE49-F238E27FC236}">
                <a16:creationId xmlns:a16="http://schemas.microsoft.com/office/drawing/2014/main" id="{D064F626-E97E-48D4-867F-49F2C56A63F1}"/>
              </a:ext>
            </a:extLst>
          </p:cNvPr>
          <p:cNvPicPr>
            <a:picLocks noChangeAspect="1"/>
          </p:cNvPicPr>
          <p:nvPr userDrawn="1"/>
        </p:nvPicPr>
        <p:blipFill>
          <a:blip r:embed="rId4"/>
          <a:stretch>
            <a:fillRect/>
          </a:stretch>
        </p:blipFill>
        <p:spPr>
          <a:xfrm>
            <a:off x="7851778" y="4713187"/>
            <a:ext cx="990600" cy="258775"/>
          </a:xfrm>
          <a:prstGeom prst="rect">
            <a:avLst/>
          </a:prstGeom>
        </p:spPr>
      </p:pic>
    </p:spTree>
    <p:extLst>
      <p:ext uri="{BB962C8B-B14F-4D97-AF65-F5344CB8AC3E}">
        <p14:creationId xmlns:p14="http://schemas.microsoft.com/office/powerpoint/2010/main" val="31783233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3_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12788" y="425210"/>
            <a:ext cx="7584138" cy="463802"/>
          </a:xfrm>
        </p:spPr>
        <p:txBody>
          <a:bodyPr anchor="t" anchorCtr="0"/>
          <a:lstStyle>
            <a:lvl1pPr>
              <a:lnSpc>
                <a:spcPts val="3500"/>
              </a:lnSpc>
              <a:defRPr sz="3000">
                <a:solidFill>
                  <a:schemeClr val="tx2"/>
                </a:solidFill>
              </a:defRPr>
            </a:lvl1pPr>
          </a:lstStyle>
          <a:p>
            <a:r>
              <a:rPr lang="en-US" dirty="0"/>
              <a:t>Click to edit Master title style</a:t>
            </a:r>
          </a:p>
        </p:txBody>
      </p:sp>
      <p:sp>
        <p:nvSpPr>
          <p:cNvPr id="3" name="Content Placeholder 2"/>
          <p:cNvSpPr>
            <a:spLocks noGrp="1"/>
          </p:cNvSpPr>
          <p:nvPr>
            <p:ph idx="1"/>
          </p:nvPr>
        </p:nvSpPr>
        <p:spPr>
          <a:xfrm>
            <a:off x="712788" y="1333591"/>
            <a:ext cx="7584138" cy="1246495"/>
          </a:xfrm>
        </p:spPr>
        <p:txBody>
          <a:bodyPr wrap="square" lIns="0" tIns="0" rIns="0" bIns="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egnaposto testo 5"/>
          <p:cNvSpPr>
            <a:spLocks noGrp="1"/>
          </p:cNvSpPr>
          <p:nvPr>
            <p:ph type="body" sz="quarter" idx="11" hasCustomPrompt="1"/>
          </p:nvPr>
        </p:nvSpPr>
        <p:spPr>
          <a:xfrm>
            <a:off x="708025" y="902763"/>
            <a:ext cx="7584138" cy="276999"/>
          </a:xfrm>
        </p:spPr>
        <p:txBody>
          <a:bodyPr/>
          <a:lstStyle>
            <a:lvl1pPr marL="0" indent="0">
              <a:buNone/>
              <a:defRPr sz="1800" baseline="0">
                <a:solidFill>
                  <a:schemeClr val="tx2"/>
                </a:solidFill>
                <a:latin typeface="Open Sans"/>
                <a:cs typeface="Open Sans"/>
              </a:defRPr>
            </a:lvl1pPr>
            <a:lvl2pPr marL="457200" indent="0">
              <a:buNone/>
              <a:defRPr sz="2400">
                <a:solidFill>
                  <a:schemeClr val="tx2"/>
                </a:solidFill>
                <a:latin typeface="Open Sans"/>
                <a:cs typeface="Open Sans"/>
              </a:defRPr>
            </a:lvl2pPr>
            <a:lvl3pPr marL="850900" indent="0">
              <a:buNone/>
              <a:defRPr sz="2400">
                <a:solidFill>
                  <a:schemeClr val="tx2"/>
                </a:solidFill>
                <a:latin typeface="Open Sans"/>
                <a:cs typeface="Open Sans"/>
              </a:defRPr>
            </a:lvl3pPr>
            <a:lvl4pPr marL="1371600" indent="0">
              <a:buNone/>
              <a:defRPr sz="2400">
                <a:solidFill>
                  <a:schemeClr val="tx2"/>
                </a:solidFill>
                <a:latin typeface="Open Sans"/>
                <a:cs typeface="Open Sans"/>
              </a:defRPr>
            </a:lvl4pPr>
            <a:lvl5pPr marL="1828800" indent="0">
              <a:buNone/>
              <a:defRPr sz="2400">
                <a:solidFill>
                  <a:schemeClr val="tx2"/>
                </a:solidFill>
                <a:latin typeface="Open Sans"/>
                <a:cs typeface="Open Sans"/>
              </a:defRPr>
            </a:lvl5pPr>
          </a:lstStyle>
          <a:p>
            <a:pPr lvl="0"/>
            <a:r>
              <a:rPr lang="it-IT" dirty="0"/>
              <a:t>CLICK TO EDIT SUBTITLE</a:t>
            </a:r>
          </a:p>
        </p:txBody>
      </p:sp>
      <p:sp>
        <p:nvSpPr>
          <p:cNvPr id="17" name="Rettangolo 16"/>
          <p:cNvSpPr/>
          <p:nvPr userDrawn="1"/>
        </p:nvSpPr>
        <p:spPr>
          <a:xfrm>
            <a:off x="0" y="0"/>
            <a:ext cx="8413750" cy="28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630238" indent="0" algn="l"/>
            <a:endParaRPr lang="it-IT" sz="1200" dirty="0">
              <a:latin typeface="Open Sans"/>
              <a:cs typeface="Open Sans"/>
            </a:endParaRPr>
          </a:p>
        </p:txBody>
      </p:sp>
      <p:sp>
        <p:nvSpPr>
          <p:cNvPr id="18" name="Rettangolo 17"/>
          <p:cNvSpPr/>
          <p:nvPr userDrawn="1"/>
        </p:nvSpPr>
        <p:spPr>
          <a:xfrm>
            <a:off x="8413750" y="0"/>
            <a:ext cx="730250" cy="288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9" name="CasellaDiTesto 18"/>
          <p:cNvSpPr txBox="1"/>
          <p:nvPr userDrawn="1"/>
        </p:nvSpPr>
        <p:spPr>
          <a:xfrm>
            <a:off x="8413750" y="-1"/>
            <a:ext cx="730250" cy="288000"/>
          </a:xfrm>
          <a:prstGeom prst="rect">
            <a:avLst/>
          </a:prstGeom>
          <a:noFill/>
        </p:spPr>
        <p:txBody>
          <a:bodyPr wrap="square" rtlCol="0">
            <a:spAutoFit/>
          </a:bodyPr>
          <a:lstStyle/>
          <a:p>
            <a:pPr algn="ctr"/>
            <a:fld id="{B5804A31-E9A4-D945-9412-D4C8ED72CA60}" type="slidenum">
              <a:rPr lang="it-IT" sz="1000" smtClean="0">
                <a:solidFill>
                  <a:schemeClr val="bg1"/>
                </a:solidFill>
                <a:latin typeface="Open Sans"/>
                <a:cs typeface="Open Sans"/>
              </a:rPr>
              <a:pPr algn="ctr"/>
              <a:t>‹Nº›</a:t>
            </a:fld>
            <a:endParaRPr lang="it-IT" sz="1000" dirty="0">
              <a:solidFill>
                <a:schemeClr val="bg1"/>
              </a:solidFill>
              <a:latin typeface="Open Sans"/>
              <a:cs typeface="Open Sans"/>
            </a:endParaRPr>
          </a:p>
        </p:txBody>
      </p:sp>
      <p:sp>
        <p:nvSpPr>
          <p:cNvPr id="20" name="Segnaposto testo 21"/>
          <p:cNvSpPr>
            <a:spLocks noGrp="1"/>
          </p:cNvSpPr>
          <p:nvPr>
            <p:ph type="body" sz="quarter" idx="10" hasCustomPrompt="1"/>
          </p:nvPr>
        </p:nvSpPr>
        <p:spPr>
          <a:xfrm>
            <a:off x="717553" y="67055"/>
            <a:ext cx="2997197" cy="153888"/>
          </a:xfrm>
        </p:spPr>
        <p:txBody>
          <a:bodyPr anchor="ctr" anchorCtr="0"/>
          <a:lstStyle>
            <a:lvl1pPr marL="0" indent="0">
              <a:buNone/>
              <a:defRPr sz="1000">
                <a:solidFill>
                  <a:schemeClr val="bg1"/>
                </a:solidFill>
                <a:latin typeface="Open Sans"/>
                <a:cs typeface="Open Sans"/>
              </a:defRPr>
            </a:lvl1pPr>
            <a:lvl2pPr marL="457200" indent="0">
              <a:buNone/>
              <a:defRPr/>
            </a:lvl2pPr>
            <a:lvl3pPr marL="850900" indent="0">
              <a:buNone/>
              <a:defRPr/>
            </a:lvl3pPr>
            <a:lvl4pPr marL="1371600" indent="0">
              <a:buNone/>
              <a:defRPr/>
            </a:lvl4pPr>
            <a:lvl5pPr marL="1828800" indent="0">
              <a:buNone/>
              <a:defRPr/>
            </a:lvl5pPr>
          </a:lstStyle>
          <a:p>
            <a:pPr lvl="0"/>
            <a:r>
              <a:rPr lang="it-IT" dirty="0"/>
              <a:t>CLICK TO EDIT CHAPTER TITLE</a:t>
            </a:r>
          </a:p>
        </p:txBody>
      </p:sp>
    </p:spTree>
    <p:extLst>
      <p:ext uri="{BB962C8B-B14F-4D97-AF65-F5344CB8AC3E}">
        <p14:creationId xmlns:p14="http://schemas.microsoft.com/office/powerpoint/2010/main" val="22349914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Whit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85520" y="2282205"/>
            <a:ext cx="7772400" cy="347531"/>
          </a:xfrm>
        </p:spPr>
        <p:txBody>
          <a:bodyPr lIns="0" tIns="0" rIns="0" bIns="0" anchor="b" anchorCtr="0">
            <a:spAutoFit/>
          </a:bodyPr>
          <a:lstStyle>
            <a:lvl1pPr algn="r">
              <a:lnSpc>
                <a:spcPts val="2700"/>
              </a:lnSpc>
              <a:defRPr sz="2300" b="1" i="0" cap="all" spc="100">
                <a:solidFill>
                  <a:srgbClr val="0046AD"/>
                </a:solidFill>
                <a:latin typeface="Open Sans"/>
                <a:cs typeface="Open Sans"/>
              </a:defRPr>
            </a:lvl1pPr>
          </a:lstStyle>
          <a:p>
            <a:r>
              <a:rPr lang="en-US" dirty="0"/>
              <a:t>Click to edit Master title style</a:t>
            </a:r>
          </a:p>
        </p:txBody>
      </p:sp>
      <p:sp>
        <p:nvSpPr>
          <p:cNvPr id="3" name="Subtitle 2"/>
          <p:cNvSpPr>
            <a:spLocks noGrp="1"/>
          </p:cNvSpPr>
          <p:nvPr>
            <p:ph type="subTitle" idx="1"/>
          </p:nvPr>
        </p:nvSpPr>
        <p:spPr>
          <a:xfrm>
            <a:off x="2366963" y="2776152"/>
            <a:ext cx="6400800" cy="246221"/>
          </a:xfrm>
        </p:spPr>
        <p:txBody>
          <a:bodyPr lIns="0" tIns="0" rIns="0" bIns="0">
            <a:spAutoFit/>
          </a:bodyPr>
          <a:lstStyle>
            <a:lvl1pPr marL="0" indent="0" algn="r">
              <a:buNone/>
              <a:defRPr sz="1600" b="0" i="0">
                <a:solidFill>
                  <a:srgbClr val="0046AD"/>
                </a:solidFill>
                <a:latin typeface="Open Sans"/>
                <a:cs typeface="Open San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6" name="cover-brandname.png"/>
          <p:cNvPicPr>
            <a:picLocks noChangeAspect="1"/>
          </p:cNvPicPr>
          <p:nvPr userDrawn="1"/>
        </p:nvPicPr>
        <p:blipFill>
          <a:blip r:embed="rId2" r:link="rId3">
            <a:extLst>
              <a:ext uri="{28A0092B-C50C-407E-A947-70E740481C1C}">
                <a14:useLocalDpi xmlns:a14="http://schemas.microsoft.com/office/drawing/2010/main" val="0"/>
              </a:ext>
            </a:extLst>
          </a:blip>
          <a:stretch>
            <a:fillRect/>
          </a:stretch>
        </p:blipFill>
        <p:spPr>
          <a:xfrm>
            <a:off x="-150291" y="-168833"/>
            <a:ext cx="3478963" cy="1580929"/>
          </a:xfrm>
          <a:prstGeom prst="rect">
            <a:avLst/>
          </a:prstGeom>
        </p:spPr>
      </p:pic>
    </p:spTree>
    <p:extLst>
      <p:ext uri="{BB962C8B-B14F-4D97-AF65-F5344CB8AC3E}">
        <p14:creationId xmlns:p14="http://schemas.microsoft.com/office/powerpoint/2010/main" val="4084561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12788" y="425210"/>
            <a:ext cx="7584138" cy="463802"/>
          </a:xfrm>
        </p:spPr>
        <p:txBody>
          <a:bodyPr anchor="t" anchorCtr="0"/>
          <a:lstStyle>
            <a:lvl1pPr>
              <a:lnSpc>
                <a:spcPts val="3500"/>
              </a:lnSpc>
              <a:defRPr sz="3000">
                <a:solidFill>
                  <a:schemeClr val="tx2"/>
                </a:solidFill>
              </a:defRPr>
            </a:lvl1pPr>
          </a:lstStyle>
          <a:p>
            <a:r>
              <a:rPr lang="en-US" dirty="0"/>
              <a:t>Click to edit Master title style</a:t>
            </a:r>
          </a:p>
        </p:txBody>
      </p:sp>
      <p:sp>
        <p:nvSpPr>
          <p:cNvPr id="3" name="Content Placeholder 2"/>
          <p:cNvSpPr>
            <a:spLocks noGrp="1"/>
          </p:cNvSpPr>
          <p:nvPr>
            <p:ph idx="1"/>
          </p:nvPr>
        </p:nvSpPr>
        <p:spPr>
          <a:xfrm>
            <a:off x="712788" y="1659336"/>
            <a:ext cx="7584138" cy="1246495"/>
          </a:xfrm>
        </p:spPr>
        <p:txBody>
          <a:bodyPr wrap="square" lIns="0" tIns="0" rIns="0" bIns="0">
            <a:spAutoFit/>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egnaposto testo 5"/>
          <p:cNvSpPr>
            <a:spLocks noGrp="1"/>
          </p:cNvSpPr>
          <p:nvPr>
            <p:ph type="body" sz="quarter" idx="11" hasCustomPrompt="1"/>
          </p:nvPr>
        </p:nvSpPr>
        <p:spPr>
          <a:xfrm>
            <a:off x="708025" y="902763"/>
            <a:ext cx="7584138" cy="276999"/>
          </a:xfrm>
        </p:spPr>
        <p:txBody>
          <a:bodyPr/>
          <a:lstStyle>
            <a:lvl1pPr marL="0" indent="0">
              <a:buNone/>
              <a:defRPr sz="1800" baseline="0">
                <a:solidFill>
                  <a:schemeClr val="tx2"/>
                </a:solidFill>
                <a:latin typeface="Open Sans"/>
                <a:cs typeface="Open Sans"/>
              </a:defRPr>
            </a:lvl1pPr>
            <a:lvl2pPr marL="457200" indent="0">
              <a:buNone/>
              <a:defRPr sz="2400">
                <a:solidFill>
                  <a:schemeClr val="tx2"/>
                </a:solidFill>
                <a:latin typeface="Open Sans"/>
                <a:cs typeface="Open Sans"/>
              </a:defRPr>
            </a:lvl2pPr>
            <a:lvl3pPr marL="850900" indent="0">
              <a:buNone/>
              <a:defRPr sz="2400">
                <a:solidFill>
                  <a:schemeClr val="tx2"/>
                </a:solidFill>
                <a:latin typeface="Open Sans"/>
                <a:cs typeface="Open Sans"/>
              </a:defRPr>
            </a:lvl3pPr>
            <a:lvl4pPr marL="1371600" indent="0">
              <a:buNone/>
              <a:defRPr sz="2400">
                <a:solidFill>
                  <a:schemeClr val="tx2"/>
                </a:solidFill>
                <a:latin typeface="Open Sans"/>
                <a:cs typeface="Open Sans"/>
              </a:defRPr>
            </a:lvl4pPr>
            <a:lvl5pPr marL="1828800" indent="0">
              <a:buNone/>
              <a:defRPr sz="2400">
                <a:solidFill>
                  <a:schemeClr val="tx2"/>
                </a:solidFill>
                <a:latin typeface="Open Sans"/>
                <a:cs typeface="Open Sans"/>
              </a:defRPr>
            </a:lvl5pPr>
          </a:lstStyle>
          <a:p>
            <a:pPr lvl="0"/>
            <a:r>
              <a:rPr lang="it-IT" dirty="0"/>
              <a:t>CLICK TO EDIT SUBTITLE</a:t>
            </a:r>
          </a:p>
        </p:txBody>
      </p:sp>
      <p:sp>
        <p:nvSpPr>
          <p:cNvPr id="13" name="Segnaposto testo 12"/>
          <p:cNvSpPr>
            <a:spLocks noGrp="1"/>
          </p:cNvSpPr>
          <p:nvPr>
            <p:ph type="body" sz="quarter" idx="12" hasCustomPrompt="1"/>
          </p:nvPr>
        </p:nvSpPr>
        <p:spPr>
          <a:xfrm>
            <a:off x="708025" y="1302147"/>
            <a:ext cx="3100388" cy="200055"/>
          </a:xfrm>
        </p:spPr>
        <p:txBody>
          <a:bodyPr/>
          <a:lstStyle>
            <a:lvl1pPr marL="0" indent="0">
              <a:lnSpc>
                <a:spcPct val="100000"/>
              </a:lnSpc>
              <a:buNone/>
              <a:defRPr sz="1300" b="1">
                <a:solidFill>
                  <a:schemeClr val="tx1"/>
                </a:solidFill>
                <a:latin typeface="Open Sans"/>
                <a:cs typeface="Open Sans"/>
              </a:defRPr>
            </a:lvl1pPr>
            <a:lvl2pPr marL="457200" indent="0">
              <a:buNone/>
              <a:defRPr/>
            </a:lvl2pPr>
            <a:lvl3pPr marL="850900" indent="0">
              <a:buNone/>
              <a:defRPr/>
            </a:lvl3pPr>
            <a:lvl4pPr marL="1371600" indent="0">
              <a:buNone/>
              <a:defRPr/>
            </a:lvl4pPr>
            <a:lvl5pPr marL="1828800" indent="0">
              <a:buNone/>
              <a:defRPr/>
            </a:lvl5pPr>
          </a:lstStyle>
          <a:p>
            <a:pPr lvl="0"/>
            <a:r>
              <a:rPr lang="it-IT" dirty="0"/>
              <a:t>TITLE PARAGRAPH</a:t>
            </a:r>
          </a:p>
        </p:txBody>
      </p:sp>
      <p:sp>
        <p:nvSpPr>
          <p:cNvPr id="17" name="Rettangolo 16"/>
          <p:cNvSpPr/>
          <p:nvPr userDrawn="1"/>
        </p:nvSpPr>
        <p:spPr>
          <a:xfrm>
            <a:off x="0" y="0"/>
            <a:ext cx="8413750" cy="28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630238" indent="0" algn="l"/>
            <a:endParaRPr lang="it-IT" sz="1200" dirty="0">
              <a:latin typeface="Open Sans"/>
              <a:cs typeface="Open Sans"/>
            </a:endParaRPr>
          </a:p>
        </p:txBody>
      </p:sp>
      <p:sp>
        <p:nvSpPr>
          <p:cNvPr id="18" name="Rettangolo 17"/>
          <p:cNvSpPr/>
          <p:nvPr userDrawn="1"/>
        </p:nvSpPr>
        <p:spPr>
          <a:xfrm>
            <a:off x="8413750" y="0"/>
            <a:ext cx="730250" cy="288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9" name="CasellaDiTesto 18"/>
          <p:cNvSpPr txBox="1"/>
          <p:nvPr userDrawn="1"/>
        </p:nvSpPr>
        <p:spPr>
          <a:xfrm>
            <a:off x="8413750" y="-1"/>
            <a:ext cx="730250" cy="288000"/>
          </a:xfrm>
          <a:prstGeom prst="rect">
            <a:avLst/>
          </a:prstGeom>
          <a:noFill/>
        </p:spPr>
        <p:txBody>
          <a:bodyPr wrap="square" rtlCol="0">
            <a:spAutoFit/>
          </a:bodyPr>
          <a:lstStyle/>
          <a:p>
            <a:pPr algn="ctr"/>
            <a:fld id="{B5804A31-E9A4-D945-9412-D4C8ED72CA60}" type="slidenum">
              <a:rPr lang="it-IT" sz="1000" smtClean="0">
                <a:solidFill>
                  <a:schemeClr val="bg1"/>
                </a:solidFill>
                <a:latin typeface="Open Sans"/>
                <a:cs typeface="Open Sans"/>
              </a:rPr>
              <a:pPr algn="ctr"/>
              <a:t>‹Nº›</a:t>
            </a:fld>
            <a:endParaRPr lang="it-IT" sz="1000" dirty="0">
              <a:solidFill>
                <a:schemeClr val="bg1"/>
              </a:solidFill>
              <a:latin typeface="Open Sans"/>
              <a:cs typeface="Open Sans"/>
            </a:endParaRPr>
          </a:p>
        </p:txBody>
      </p:sp>
      <p:sp>
        <p:nvSpPr>
          <p:cNvPr id="20" name="Segnaposto testo 21"/>
          <p:cNvSpPr>
            <a:spLocks noGrp="1"/>
          </p:cNvSpPr>
          <p:nvPr>
            <p:ph type="body" sz="quarter" idx="10"/>
          </p:nvPr>
        </p:nvSpPr>
        <p:spPr>
          <a:xfrm>
            <a:off x="717553" y="67055"/>
            <a:ext cx="2997197" cy="153888"/>
          </a:xfrm>
        </p:spPr>
        <p:txBody>
          <a:bodyPr anchor="ctr" anchorCtr="0"/>
          <a:lstStyle>
            <a:lvl1pPr marL="0" indent="0">
              <a:buNone/>
              <a:defRPr sz="1000">
                <a:solidFill>
                  <a:schemeClr val="bg1"/>
                </a:solidFill>
                <a:latin typeface="Open Sans"/>
                <a:cs typeface="Open Sans"/>
              </a:defRPr>
            </a:lvl1pPr>
            <a:lvl2pPr marL="457200" indent="0">
              <a:buNone/>
              <a:defRPr/>
            </a:lvl2pPr>
            <a:lvl3pPr marL="850900" indent="0">
              <a:buNone/>
              <a:defRPr/>
            </a:lvl3pPr>
            <a:lvl4pPr marL="1371600" indent="0">
              <a:buNone/>
              <a:defRPr/>
            </a:lvl4pPr>
            <a:lvl5pPr marL="1828800" indent="0">
              <a:buNone/>
              <a:defRPr/>
            </a:lvl5pPr>
          </a:lstStyle>
          <a:p>
            <a:pPr lvl="0"/>
            <a:endParaRPr lang="it-IT" dirty="0"/>
          </a:p>
        </p:txBody>
      </p:sp>
    </p:spTree>
    <p:extLst>
      <p:ext uri="{BB962C8B-B14F-4D97-AF65-F5344CB8AC3E}">
        <p14:creationId xmlns:p14="http://schemas.microsoft.com/office/powerpoint/2010/main" val="2393967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dex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12790" y="575957"/>
            <a:ext cx="5552545" cy="463802"/>
          </a:xfrm>
        </p:spPr>
        <p:txBody>
          <a:bodyPr/>
          <a:lstStyle>
            <a:lvl1pPr>
              <a:lnSpc>
                <a:spcPts val="3500"/>
              </a:lnSpc>
              <a:defRPr sz="3000">
                <a:solidFill>
                  <a:srgbClr val="0046AD"/>
                </a:solidFill>
              </a:defRPr>
            </a:lvl1pPr>
          </a:lstStyle>
          <a:p>
            <a:r>
              <a:rPr lang="en-US" dirty="0"/>
              <a:t>Index Layout 1</a:t>
            </a:r>
          </a:p>
        </p:txBody>
      </p:sp>
      <p:sp>
        <p:nvSpPr>
          <p:cNvPr id="19" name="Segnaposto testo 18"/>
          <p:cNvSpPr>
            <a:spLocks noGrp="1"/>
          </p:cNvSpPr>
          <p:nvPr userDrawn="1">
            <p:ph type="body" sz="quarter" idx="11" hasCustomPrompt="1"/>
          </p:nvPr>
        </p:nvSpPr>
        <p:spPr>
          <a:xfrm>
            <a:off x="708028" y="1309758"/>
            <a:ext cx="3432175" cy="1261884"/>
          </a:xfrm>
        </p:spPr>
        <p:txBody>
          <a:bodyPr/>
          <a:lstStyle>
            <a:lvl1pPr marL="0" indent="0">
              <a:buNone/>
              <a:defRPr sz="1300" b="1">
                <a:latin typeface="Open Sans"/>
                <a:cs typeface="Open Sans"/>
              </a:defRPr>
            </a:lvl1pPr>
            <a:lvl2pPr marL="93663" indent="-93663">
              <a:spcAft>
                <a:spcPts val="1200"/>
              </a:spcAft>
              <a:buFont typeface="Arial"/>
              <a:buChar char="–"/>
              <a:defRPr sz="1200"/>
            </a:lvl2pPr>
            <a:lvl3pPr marL="541338" indent="-92075">
              <a:buClr>
                <a:schemeClr val="tx2"/>
              </a:buClr>
              <a:defRPr sz="1200"/>
            </a:lvl3pPr>
            <a:lvl4pPr marL="896938" indent="-177800">
              <a:defRPr sz="1000"/>
            </a:lvl4pPr>
            <a:lvl5pPr marL="896938" indent="-177800">
              <a:defRPr sz="1000"/>
            </a:lvl5pPr>
          </a:lstStyle>
          <a:p>
            <a:pPr lvl="0"/>
            <a:r>
              <a:rPr lang="it-IT" dirty="0"/>
              <a:t>CHAPTER TITLE</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14" name="Segnaposto testo 18"/>
          <p:cNvSpPr>
            <a:spLocks noGrp="1"/>
          </p:cNvSpPr>
          <p:nvPr userDrawn="1">
            <p:ph type="body" sz="quarter" idx="12" hasCustomPrompt="1"/>
          </p:nvPr>
        </p:nvSpPr>
        <p:spPr>
          <a:xfrm>
            <a:off x="4897441" y="1309758"/>
            <a:ext cx="3432175" cy="1184940"/>
          </a:xfrm>
        </p:spPr>
        <p:txBody>
          <a:bodyPr/>
          <a:lstStyle>
            <a:lvl1pPr marL="0" indent="0">
              <a:buNone/>
              <a:defRPr sz="1300" b="1">
                <a:latin typeface="Open Sans"/>
                <a:cs typeface="Open Sans"/>
              </a:defRPr>
            </a:lvl1pPr>
            <a:lvl2pPr marL="93663" indent="-93663">
              <a:buFont typeface="Arial"/>
              <a:buChar char="–"/>
              <a:defRPr sz="1200"/>
            </a:lvl2pPr>
            <a:lvl3pPr marL="541338" indent="-92075">
              <a:buClr>
                <a:schemeClr val="tx2"/>
              </a:buClr>
              <a:defRPr sz="1200"/>
            </a:lvl3pPr>
            <a:lvl4pPr marL="896938" indent="-177800">
              <a:defRPr sz="1000"/>
            </a:lvl4pPr>
            <a:lvl5pPr marL="896938" indent="-177800">
              <a:defRPr sz="1000"/>
            </a:lvl5pPr>
          </a:lstStyle>
          <a:p>
            <a:pPr lvl="0"/>
            <a:r>
              <a:rPr lang="it-IT" dirty="0"/>
              <a:t>CHAPTER TITLE</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10" name="Rettangolo 9"/>
          <p:cNvSpPr/>
          <p:nvPr userDrawn="1"/>
        </p:nvSpPr>
        <p:spPr>
          <a:xfrm>
            <a:off x="0" y="0"/>
            <a:ext cx="8413750" cy="28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630238" indent="0" algn="l"/>
            <a:endParaRPr lang="it-IT" sz="1200" dirty="0">
              <a:latin typeface="Open Sans"/>
              <a:cs typeface="Open Sans"/>
            </a:endParaRPr>
          </a:p>
        </p:txBody>
      </p:sp>
      <p:sp>
        <p:nvSpPr>
          <p:cNvPr id="12" name="Rettangolo 11"/>
          <p:cNvSpPr/>
          <p:nvPr userDrawn="1"/>
        </p:nvSpPr>
        <p:spPr>
          <a:xfrm>
            <a:off x="8413750" y="0"/>
            <a:ext cx="730250" cy="288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8" name="CasellaDiTesto 17"/>
          <p:cNvSpPr txBox="1"/>
          <p:nvPr userDrawn="1"/>
        </p:nvSpPr>
        <p:spPr>
          <a:xfrm>
            <a:off x="8413750" y="-1"/>
            <a:ext cx="730250" cy="288000"/>
          </a:xfrm>
          <a:prstGeom prst="rect">
            <a:avLst/>
          </a:prstGeom>
          <a:noFill/>
        </p:spPr>
        <p:txBody>
          <a:bodyPr wrap="square" rtlCol="0">
            <a:spAutoFit/>
          </a:bodyPr>
          <a:lstStyle/>
          <a:p>
            <a:pPr algn="ctr"/>
            <a:fld id="{B5804A31-E9A4-D945-9412-D4C8ED72CA60}" type="slidenum">
              <a:rPr lang="it-IT" sz="1000" smtClean="0">
                <a:solidFill>
                  <a:schemeClr val="bg1"/>
                </a:solidFill>
                <a:latin typeface="Open Sans"/>
                <a:cs typeface="Open Sans"/>
              </a:rPr>
              <a:pPr algn="ctr"/>
              <a:t>‹Nº›</a:t>
            </a:fld>
            <a:endParaRPr lang="it-IT" sz="1000" dirty="0">
              <a:solidFill>
                <a:schemeClr val="bg1"/>
              </a:solidFill>
              <a:latin typeface="Open Sans"/>
              <a:cs typeface="Open Sans"/>
            </a:endParaRPr>
          </a:p>
        </p:txBody>
      </p:sp>
      <p:sp>
        <p:nvSpPr>
          <p:cNvPr id="20" name="Segnaposto testo 21"/>
          <p:cNvSpPr>
            <a:spLocks noGrp="1"/>
          </p:cNvSpPr>
          <p:nvPr>
            <p:ph type="body" sz="quarter" idx="10" hasCustomPrompt="1"/>
          </p:nvPr>
        </p:nvSpPr>
        <p:spPr>
          <a:xfrm>
            <a:off x="717553" y="67055"/>
            <a:ext cx="2997197" cy="153888"/>
          </a:xfrm>
        </p:spPr>
        <p:txBody>
          <a:bodyPr anchor="ctr" anchorCtr="0"/>
          <a:lstStyle>
            <a:lvl1pPr marL="0" indent="0">
              <a:buNone/>
              <a:defRPr sz="1000">
                <a:solidFill>
                  <a:schemeClr val="bg1"/>
                </a:solidFill>
                <a:latin typeface="Open Sans"/>
                <a:cs typeface="Open Sans"/>
              </a:defRPr>
            </a:lvl1pPr>
            <a:lvl2pPr marL="457200" indent="0">
              <a:buNone/>
              <a:defRPr/>
            </a:lvl2pPr>
            <a:lvl3pPr marL="850900" indent="0">
              <a:buNone/>
              <a:defRPr/>
            </a:lvl3pPr>
            <a:lvl4pPr marL="1371600" indent="0">
              <a:buNone/>
              <a:defRPr/>
            </a:lvl4pPr>
            <a:lvl5pPr marL="1828800" indent="0">
              <a:buNone/>
              <a:defRPr/>
            </a:lvl5pPr>
          </a:lstStyle>
          <a:p>
            <a:pPr lvl="0"/>
            <a:r>
              <a:rPr lang="it-IT" dirty="0"/>
              <a:t>CLICK TO EDIT CHAPTER TITLE</a:t>
            </a:r>
          </a:p>
        </p:txBody>
      </p:sp>
    </p:spTree>
    <p:extLst>
      <p:ext uri="{BB962C8B-B14F-4D97-AF65-F5344CB8AC3E}">
        <p14:creationId xmlns:p14="http://schemas.microsoft.com/office/powerpoint/2010/main" val="1705079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Section Divider Picture">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B27723A0-90D7-479B-B37A-16BC6DBEBF01}"/>
              </a:ext>
            </a:extLst>
          </p:cNvPr>
          <p:cNvPicPr>
            <a:picLocks noChangeAspect="1"/>
          </p:cNvPicPr>
          <p:nvPr userDrawn="1"/>
        </p:nvPicPr>
        <p:blipFill rotWithShape="1">
          <a:blip r:embed="rId2"/>
          <a:srcRect b="14741"/>
          <a:stretch/>
        </p:blipFill>
        <p:spPr>
          <a:xfrm>
            <a:off x="-1" y="-46389"/>
            <a:ext cx="9144001" cy="4385307"/>
          </a:xfrm>
          <a:prstGeom prst="rect">
            <a:avLst/>
          </a:prstGeom>
        </p:spPr>
      </p:pic>
      <p:sp>
        <p:nvSpPr>
          <p:cNvPr id="2" name="Title 1"/>
          <p:cNvSpPr>
            <a:spLocks noGrp="1"/>
          </p:cNvSpPr>
          <p:nvPr>
            <p:ph type="title"/>
          </p:nvPr>
        </p:nvSpPr>
        <p:spPr>
          <a:xfrm>
            <a:off x="996423" y="2281761"/>
            <a:ext cx="7772400" cy="353943"/>
          </a:xfrm>
        </p:spPr>
        <p:txBody>
          <a:bodyPr anchor="t"/>
          <a:lstStyle>
            <a:lvl1pPr algn="r">
              <a:defRPr sz="2300" b="1" cap="all" spc="100">
                <a:solidFill>
                  <a:schemeClr val="bg1"/>
                </a:solidFill>
              </a:defRPr>
            </a:lvl1pPr>
          </a:lstStyle>
          <a:p>
            <a:r>
              <a:rPr lang="en-US" dirty="0"/>
              <a:t>Click to edit Master title style</a:t>
            </a:r>
          </a:p>
        </p:txBody>
      </p:sp>
      <p:sp>
        <p:nvSpPr>
          <p:cNvPr id="3" name="Text Placeholder 2"/>
          <p:cNvSpPr>
            <a:spLocks noGrp="1"/>
          </p:cNvSpPr>
          <p:nvPr>
            <p:ph type="body" idx="1" hasCustomPrompt="1"/>
          </p:nvPr>
        </p:nvSpPr>
        <p:spPr>
          <a:xfrm>
            <a:off x="4995643" y="1036150"/>
            <a:ext cx="3772119" cy="1231106"/>
          </a:xfrm>
        </p:spPr>
        <p:txBody>
          <a:bodyPr wrap="square" lIns="0" tIns="0" rIns="0" bIns="0" anchor="b" anchorCtr="0">
            <a:spAutoFit/>
          </a:bodyPr>
          <a:lstStyle>
            <a:lvl1pPr marL="0" indent="0" algn="r">
              <a:buNone/>
              <a:defRPr sz="8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0.0</a:t>
            </a:r>
          </a:p>
        </p:txBody>
      </p:sp>
    </p:spTree>
    <p:extLst>
      <p:ext uri="{BB962C8B-B14F-4D97-AF65-F5344CB8AC3E}">
        <p14:creationId xmlns:p14="http://schemas.microsoft.com/office/powerpoint/2010/main" val="18877955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is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712792" y="1893175"/>
            <a:ext cx="3645631" cy="738664"/>
          </a:xfrm>
        </p:spPr>
        <p:txBody>
          <a:bodyPr/>
          <a:lstStyle>
            <a:lvl1pPr marL="0" indent="0">
              <a:buNone/>
              <a:defRPr sz="1400" b="0">
                <a:solidFill>
                  <a:schemeClr val="tx2"/>
                </a:solidFill>
                <a:latin typeface="Open Sans Semibold"/>
                <a:cs typeface="Open Sans Semibold"/>
              </a:defRPr>
            </a:lvl1pPr>
            <a:lvl2pPr marL="0" indent="0">
              <a:buNone/>
              <a:defRPr sz="1200"/>
            </a:lvl2pPr>
            <a:lvl3pPr marL="446088" indent="-171450">
              <a:buClr>
                <a:schemeClr val="tx2"/>
              </a:buClr>
              <a:buSzPct val="120000"/>
              <a:buFont typeface="Arial"/>
              <a:buChar char="•"/>
              <a:defRPr sz="1200"/>
            </a:lvl3pPr>
            <a:lvl4pPr marL="620713" indent="-171450">
              <a:buFont typeface="Arial"/>
              <a:buChar char="•"/>
              <a:defRPr sz="1000">
                <a:latin typeface="Roboto Slab Regular"/>
                <a:cs typeface="Roboto Slab Regular"/>
              </a:defRPr>
            </a:lvl4pPr>
            <a:lvl5pPr marL="620713" indent="-171450">
              <a:buFont typeface="Arial"/>
              <a:buChar char="•"/>
              <a:defRPr sz="1000">
                <a:latin typeface="Roboto Slab Regular"/>
                <a:cs typeface="Roboto Slab Regular"/>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23" name="Titolo 22"/>
          <p:cNvSpPr>
            <a:spLocks noGrp="1"/>
          </p:cNvSpPr>
          <p:nvPr userDrawn="1">
            <p:ph type="title" hasCustomPrompt="1"/>
          </p:nvPr>
        </p:nvSpPr>
        <p:spPr>
          <a:xfrm>
            <a:off x="712788" y="498533"/>
            <a:ext cx="8229600" cy="538609"/>
          </a:xfrm>
        </p:spPr>
        <p:txBody>
          <a:bodyPr/>
          <a:lstStyle/>
          <a:p>
            <a:r>
              <a:rPr lang="it-IT" dirty="0"/>
              <a:t>Layout List</a:t>
            </a:r>
          </a:p>
        </p:txBody>
      </p:sp>
      <p:sp>
        <p:nvSpPr>
          <p:cNvPr id="11" name="Segnaposto testo 8"/>
          <p:cNvSpPr>
            <a:spLocks noGrp="1"/>
          </p:cNvSpPr>
          <p:nvPr userDrawn="1">
            <p:ph type="body" sz="quarter" idx="13" hasCustomPrompt="1"/>
          </p:nvPr>
        </p:nvSpPr>
        <p:spPr>
          <a:xfrm>
            <a:off x="717553" y="1298575"/>
            <a:ext cx="7351183" cy="215444"/>
          </a:xfrm>
        </p:spPr>
        <p:txBody>
          <a:bodyPr/>
          <a:lstStyle>
            <a:lvl1pPr marL="0" indent="0">
              <a:buNone/>
              <a:defRPr sz="1400">
                <a:latin typeface="Open Sans"/>
                <a:cs typeface="Open Sans"/>
              </a:defRPr>
            </a:lvl1pPr>
            <a:lvl2pPr marL="457200" indent="0">
              <a:buNone/>
              <a:defRPr sz="1500"/>
            </a:lvl2pPr>
            <a:lvl3pPr marL="850900" indent="0">
              <a:buNone/>
              <a:defRPr sz="1500"/>
            </a:lvl3pPr>
            <a:lvl4pPr marL="1371600" indent="0">
              <a:buNone/>
              <a:defRPr sz="1500"/>
            </a:lvl4pPr>
            <a:lvl5pPr marL="1828800" indent="0">
              <a:buNone/>
              <a:defRPr sz="1500"/>
            </a:lvl5pPr>
          </a:lstStyle>
          <a:p>
            <a:pPr lvl="0"/>
            <a:r>
              <a:rPr lang="it-IT" dirty="0" err="1"/>
              <a:t>Edit</a:t>
            </a:r>
            <a:r>
              <a:rPr lang="it-IT" dirty="0"/>
              <a:t> </a:t>
            </a:r>
            <a:r>
              <a:rPr lang="it-IT" dirty="0" err="1"/>
              <a:t>Standfirst</a:t>
            </a:r>
            <a:r>
              <a:rPr lang="it-IT" dirty="0"/>
              <a:t> text</a:t>
            </a:r>
          </a:p>
        </p:txBody>
      </p:sp>
      <p:sp>
        <p:nvSpPr>
          <p:cNvPr id="12" name="Content Placeholder 2"/>
          <p:cNvSpPr>
            <a:spLocks noGrp="1"/>
          </p:cNvSpPr>
          <p:nvPr userDrawn="1">
            <p:ph sz="half" idx="14" hasCustomPrompt="1"/>
          </p:nvPr>
        </p:nvSpPr>
        <p:spPr>
          <a:xfrm>
            <a:off x="4894266" y="1893175"/>
            <a:ext cx="3645631" cy="738664"/>
          </a:xfrm>
        </p:spPr>
        <p:txBody>
          <a:bodyPr/>
          <a:lstStyle>
            <a:lvl1pPr marL="0" indent="0">
              <a:buNone/>
              <a:defRPr sz="1400" b="0">
                <a:solidFill>
                  <a:schemeClr val="tx2"/>
                </a:solidFill>
                <a:latin typeface="Open Sans Semibold"/>
                <a:cs typeface="Open Sans Semibold"/>
              </a:defRPr>
            </a:lvl1pPr>
            <a:lvl2pPr marL="0" indent="0">
              <a:buNone/>
              <a:defRPr sz="1200"/>
            </a:lvl2pPr>
            <a:lvl3pPr marL="446088" indent="-171450">
              <a:buClr>
                <a:schemeClr val="tx2"/>
              </a:buClr>
              <a:buSzPct val="120000"/>
              <a:buFont typeface="Arial"/>
              <a:buChar char="•"/>
              <a:defRPr sz="1200"/>
            </a:lvl3pPr>
            <a:lvl4pPr marL="620713" indent="-171450">
              <a:buFont typeface="Arial"/>
              <a:buChar char="•"/>
              <a:defRPr sz="1000">
                <a:latin typeface="Roboto Slab Regular"/>
                <a:cs typeface="Roboto Slab Regular"/>
              </a:defRPr>
            </a:lvl4pPr>
            <a:lvl5pPr marL="620713" indent="-171450">
              <a:buFont typeface="Arial"/>
              <a:buChar char="•"/>
              <a:defRPr sz="1000">
                <a:latin typeface="Roboto Slab Regular"/>
                <a:cs typeface="Roboto Slab Regular"/>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18" name="Rettangolo 17"/>
          <p:cNvSpPr/>
          <p:nvPr userDrawn="1"/>
        </p:nvSpPr>
        <p:spPr>
          <a:xfrm>
            <a:off x="0" y="0"/>
            <a:ext cx="8413750" cy="28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630238" indent="0" algn="l"/>
            <a:endParaRPr lang="it-IT" sz="1200" dirty="0">
              <a:latin typeface="Open Sans"/>
              <a:cs typeface="Open Sans"/>
            </a:endParaRPr>
          </a:p>
        </p:txBody>
      </p:sp>
      <p:sp>
        <p:nvSpPr>
          <p:cNvPr id="19" name="Rettangolo 18"/>
          <p:cNvSpPr/>
          <p:nvPr userDrawn="1"/>
        </p:nvSpPr>
        <p:spPr>
          <a:xfrm>
            <a:off x="8413750" y="0"/>
            <a:ext cx="730250" cy="288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20" name="CasellaDiTesto 19"/>
          <p:cNvSpPr txBox="1"/>
          <p:nvPr userDrawn="1"/>
        </p:nvSpPr>
        <p:spPr>
          <a:xfrm>
            <a:off x="8413750" y="-1"/>
            <a:ext cx="730250" cy="288000"/>
          </a:xfrm>
          <a:prstGeom prst="rect">
            <a:avLst/>
          </a:prstGeom>
          <a:noFill/>
        </p:spPr>
        <p:txBody>
          <a:bodyPr wrap="square" rtlCol="0">
            <a:spAutoFit/>
          </a:bodyPr>
          <a:lstStyle/>
          <a:p>
            <a:pPr algn="ctr"/>
            <a:fld id="{B5804A31-E9A4-D945-9412-D4C8ED72CA60}" type="slidenum">
              <a:rPr lang="it-IT" sz="1000" smtClean="0">
                <a:solidFill>
                  <a:schemeClr val="bg1"/>
                </a:solidFill>
                <a:latin typeface="Open Sans"/>
                <a:cs typeface="Open Sans"/>
              </a:rPr>
              <a:pPr algn="ctr"/>
              <a:t>‹Nº›</a:t>
            </a:fld>
            <a:endParaRPr lang="it-IT" sz="1000" dirty="0">
              <a:solidFill>
                <a:schemeClr val="bg1"/>
              </a:solidFill>
              <a:latin typeface="Open Sans"/>
              <a:cs typeface="Open Sans"/>
            </a:endParaRPr>
          </a:p>
        </p:txBody>
      </p:sp>
      <p:sp>
        <p:nvSpPr>
          <p:cNvPr id="21" name="Segnaposto testo 21"/>
          <p:cNvSpPr>
            <a:spLocks noGrp="1"/>
          </p:cNvSpPr>
          <p:nvPr>
            <p:ph type="body" sz="quarter" idx="10" hasCustomPrompt="1"/>
          </p:nvPr>
        </p:nvSpPr>
        <p:spPr>
          <a:xfrm>
            <a:off x="717553" y="67055"/>
            <a:ext cx="2997197" cy="153888"/>
          </a:xfrm>
        </p:spPr>
        <p:txBody>
          <a:bodyPr anchor="ctr" anchorCtr="0"/>
          <a:lstStyle>
            <a:lvl1pPr marL="0" indent="0">
              <a:buNone/>
              <a:defRPr sz="1000">
                <a:solidFill>
                  <a:schemeClr val="bg1"/>
                </a:solidFill>
                <a:latin typeface="Open Sans"/>
                <a:cs typeface="Open Sans"/>
              </a:defRPr>
            </a:lvl1pPr>
            <a:lvl2pPr marL="457200" indent="0">
              <a:buNone/>
              <a:defRPr/>
            </a:lvl2pPr>
            <a:lvl3pPr marL="850900" indent="0">
              <a:buNone/>
              <a:defRPr/>
            </a:lvl3pPr>
            <a:lvl4pPr marL="1371600" indent="0">
              <a:buNone/>
              <a:defRPr/>
            </a:lvl4pPr>
            <a:lvl5pPr marL="1828800" indent="0">
              <a:buNone/>
              <a:defRPr/>
            </a:lvl5pPr>
          </a:lstStyle>
          <a:p>
            <a:pPr lvl="0"/>
            <a:r>
              <a:rPr lang="it-IT" dirty="0"/>
              <a:t>CLICK TO EDIT CHAPTER TITLE</a:t>
            </a:r>
          </a:p>
        </p:txBody>
      </p:sp>
    </p:spTree>
    <p:extLst>
      <p:ext uri="{BB962C8B-B14F-4D97-AF65-F5344CB8AC3E}">
        <p14:creationId xmlns:p14="http://schemas.microsoft.com/office/powerpoint/2010/main" val="3991005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2" name="Titolo 1"/>
          <p:cNvSpPr>
            <a:spLocks noGrp="1"/>
          </p:cNvSpPr>
          <p:nvPr>
            <p:ph type="title" hasCustomPrompt="1"/>
          </p:nvPr>
        </p:nvSpPr>
        <p:spPr>
          <a:xfrm>
            <a:off x="712788" y="497582"/>
            <a:ext cx="8229600" cy="538609"/>
          </a:xfrm>
        </p:spPr>
        <p:txBody>
          <a:bodyPr/>
          <a:lstStyle>
            <a:lvl1pPr>
              <a:defRPr baseline="0"/>
            </a:lvl1pPr>
          </a:lstStyle>
          <a:p>
            <a:r>
              <a:rPr lang="it-IT" dirty="0"/>
              <a:t>Layout with image 1</a:t>
            </a:r>
          </a:p>
        </p:txBody>
      </p:sp>
      <p:sp>
        <p:nvSpPr>
          <p:cNvPr id="3" name="Segnaposto testo 2"/>
          <p:cNvSpPr>
            <a:spLocks noGrp="1"/>
          </p:cNvSpPr>
          <p:nvPr>
            <p:ph type="body" idx="1" hasCustomPrompt="1"/>
          </p:nvPr>
        </p:nvSpPr>
        <p:spPr>
          <a:xfrm>
            <a:off x="7146662" y="2742111"/>
            <a:ext cx="1267091" cy="769441"/>
          </a:xfrm>
        </p:spPr>
        <p:txBody>
          <a:bodyPr anchor="b" anchorCtr="0"/>
          <a:lstStyle>
            <a:lvl1pPr marL="0" indent="0">
              <a:buNone/>
              <a:defRPr sz="5000" b="0" baseline="0">
                <a:solidFill>
                  <a:srgbClr val="0046AD"/>
                </a:solidFill>
                <a:latin typeface="Roboto Slab Light"/>
                <a:cs typeface="Roboto Slab Ligh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dirty="0"/>
              <a:t>00</a:t>
            </a:r>
          </a:p>
        </p:txBody>
      </p:sp>
      <p:sp>
        <p:nvSpPr>
          <p:cNvPr id="4" name="Segnaposto contenuto 3"/>
          <p:cNvSpPr>
            <a:spLocks noGrp="1"/>
          </p:cNvSpPr>
          <p:nvPr>
            <p:ph sz="half" idx="2"/>
          </p:nvPr>
        </p:nvSpPr>
        <p:spPr>
          <a:xfrm>
            <a:off x="7146662" y="3638552"/>
            <a:ext cx="1267091" cy="615553"/>
          </a:xfrm>
        </p:spPr>
        <p:txBody>
          <a:bodyPr anchor="b" anchorCtr="0"/>
          <a:lstStyle>
            <a:lvl1pPr marL="0" indent="0">
              <a:buNone/>
              <a:defRPr sz="1000"/>
            </a:lvl1pPr>
            <a:lvl2pPr marL="457200" indent="0">
              <a:buNone/>
              <a:defRPr sz="1000"/>
            </a:lvl2pPr>
            <a:lvl3pPr marL="850900" indent="0">
              <a:buNone/>
              <a:defRPr sz="1000"/>
            </a:lvl3pPr>
            <a:lvl4pPr>
              <a:defRPr sz="1200"/>
            </a:lvl4pPr>
            <a:lvl5pPr>
              <a:defRPr sz="1200"/>
            </a:lvl5pPr>
            <a:lvl6pPr>
              <a:defRPr sz="1600"/>
            </a:lvl6pPr>
            <a:lvl7pPr>
              <a:defRPr sz="1600"/>
            </a:lvl7pPr>
            <a:lvl8pPr>
              <a:defRPr sz="1600"/>
            </a:lvl8pPr>
            <a:lvl9pPr>
              <a:defRPr sz="1600"/>
            </a:lvl9pPr>
          </a:lstStyle>
          <a:p>
            <a:pPr lvl="0"/>
            <a:r>
              <a:rPr lang="it-IT" dirty="0"/>
              <a:t>Fare clic per modificare gli stili del testo dello schema</a:t>
            </a:r>
          </a:p>
        </p:txBody>
      </p:sp>
      <p:sp>
        <p:nvSpPr>
          <p:cNvPr id="9" name="Segnaposto testo 8"/>
          <p:cNvSpPr>
            <a:spLocks noGrp="1"/>
          </p:cNvSpPr>
          <p:nvPr userDrawn="1">
            <p:ph type="body" sz="quarter" idx="13" hasCustomPrompt="1"/>
          </p:nvPr>
        </p:nvSpPr>
        <p:spPr>
          <a:xfrm>
            <a:off x="717550" y="1298575"/>
            <a:ext cx="7766050" cy="215444"/>
          </a:xfrm>
        </p:spPr>
        <p:txBody>
          <a:bodyPr/>
          <a:lstStyle>
            <a:lvl1pPr marL="0" indent="0">
              <a:buNone/>
              <a:defRPr sz="1400">
                <a:latin typeface="Open Sans"/>
                <a:cs typeface="Open Sans"/>
              </a:defRPr>
            </a:lvl1pPr>
            <a:lvl2pPr marL="457200" indent="0">
              <a:buNone/>
              <a:defRPr sz="1500"/>
            </a:lvl2pPr>
            <a:lvl3pPr marL="850900" indent="0">
              <a:buNone/>
              <a:defRPr sz="1500"/>
            </a:lvl3pPr>
            <a:lvl4pPr marL="1371600" indent="0">
              <a:buNone/>
              <a:defRPr sz="1500"/>
            </a:lvl4pPr>
            <a:lvl5pPr marL="1828800" indent="0">
              <a:buNone/>
              <a:defRPr sz="1500"/>
            </a:lvl5pPr>
          </a:lstStyle>
          <a:p>
            <a:pPr lvl="0"/>
            <a:r>
              <a:rPr lang="it-IT" dirty="0" err="1"/>
              <a:t>Edit</a:t>
            </a:r>
            <a:r>
              <a:rPr lang="it-IT" dirty="0"/>
              <a:t> </a:t>
            </a:r>
            <a:r>
              <a:rPr lang="it-IT" dirty="0" err="1"/>
              <a:t>Standfirst</a:t>
            </a:r>
            <a:r>
              <a:rPr lang="it-IT" dirty="0"/>
              <a:t> text</a:t>
            </a:r>
          </a:p>
        </p:txBody>
      </p:sp>
      <p:sp>
        <p:nvSpPr>
          <p:cNvPr id="8" name="Segnaposto immagine 7"/>
          <p:cNvSpPr>
            <a:spLocks noGrp="1"/>
          </p:cNvSpPr>
          <p:nvPr userDrawn="1">
            <p:ph type="pic" sz="quarter" idx="14"/>
          </p:nvPr>
        </p:nvSpPr>
        <p:spPr>
          <a:xfrm>
            <a:off x="717550" y="1736725"/>
            <a:ext cx="6089650" cy="2509838"/>
          </a:xfrm>
          <a:solidFill>
            <a:srgbClr val="D9D9D9"/>
          </a:solidFill>
        </p:spPr>
        <p:txBody>
          <a:bodyPr>
            <a:noAutofit/>
          </a:bodyPr>
          <a:lstStyle/>
          <a:p>
            <a:endParaRPr lang="it-IT"/>
          </a:p>
        </p:txBody>
      </p:sp>
      <p:sp>
        <p:nvSpPr>
          <p:cNvPr id="17" name="Rettangolo 16"/>
          <p:cNvSpPr/>
          <p:nvPr userDrawn="1"/>
        </p:nvSpPr>
        <p:spPr>
          <a:xfrm>
            <a:off x="0" y="0"/>
            <a:ext cx="8413750" cy="28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630238" indent="0" algn="l"/>
            <a:endParaRPr lang="it-IT" sz="1200" dirty="0">
              <a:latin typeface="Open Sans"/>
              <a:cs typeface="Open Sans"/>
            </a:endParaRPr>
          </a:p>
        </p:txBody>
      </p:sp>
      <p:sp>
        <p:nvSpPr>
          <p:cNvPr id="18" name="Rettangolo 17"/>
          <p:cNvSpPr/>
          <p:nvPr userDrawn="1"/>
        </p:nvSpPr>
        <p:spPr>
          <a:xfrm>
            <a:off x="8413750" y="0"/>
            <a:ext cx="730250" cy="288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9" name="CasellaDiTesto 18"/>
          <p:cNvSpPr txBox="1"/>
          <p:nvPr userDrawn="1"/>
        </p:nvSpPr>
        <p:spPr>
          <a:xfrm>
            <a:off x="8413750" y="-1"/>
            <a:ext cx="730250" cy="288000"/>
          </a:xfrm>
          <a:prstGeom prst="rect">
            <a:avLst/>
          </a:prstGeom>
          <a:noFill/>
        </p:spPr>
        <p:txBody>
          <a:bodyPr wrap="square" rtlCol="0">
            <a:spAutoFit/>
          </a:bodyPr>
          <a:lstStyle/>
          <a:p>
            <a:pPr algn="ctr"/>
            <a:fld id="{B5804A31-E9A4-D945-9412-D4C8ED72CA60}" type="slidenum">
              <a:rPr lang="it-IT" sz="1000" smtClean="0">
                <a:solidFill>
                  <a:schemeClr val="bg1"/>
                </a:solidFill>
                <a:latin typeface="Open Sans"/>
                <a:cs typeface="Open Sans"/>
              </a:rPr>
              <a:pPr algn="ctr"/>
              <a:t>‹Nº›</a:t>
            </a:fld>
            <a:endParaRPr lang="it-IT" sz="1000" dirty="0">
              <a:solidFill>
                <a:schemeClr val="bg1"/>
              </a:solidFill>
              <a:latin typeface="Open Sans"/>
              <a:cs typeface="Open Sans"/>
            </a:endParaRPr>
          </a:p>
        </p:txBody>
      </p:sp>
      <p:sp>
        <p:nvSpPr>
          <p:cNvPr id="20" name="Segnaposto testo 21"/>
          <p:cNvSpPr>
            <a:spLocks noGrp="1"/>
          </p:cNvSpPr>
          <p:nvPr>
            <p:ph type="body" sz="quarter" idx="10" hasCustomPrompt="1"/>
          </p:nvPr>
        </p:nvSpPr>
        <p:spPr>
          <a:xfrm>
            <a:off x="717553" y="67055"/>
            <a:ext cx="2997197" cy="153888"/>
          </a:xfrm>
        </p:spPr>
        <p:txBody>
          <a:bodyPr anchor="ctr" anchorCtr="0"/>
          <a:lstStyle>
            <a:lvl1pPr marL="0" indent="0">
              <a:buNone/>
              <a:defRPr sz="1000">
                <a:solidFill>
                  <a:schemeClr val="bg1"/>
                </a:solidFill>
                <a:latin typeface="Open Sans"/>
                <a:cs typeface="Open Sans"/>
              </a:defRPr>
            </a:lvl1pPr>
            <a:lvl2pPr marL="457200" indent="0">
              <a:buNone/>
              <a:defRPr/>
            </a:lvl2pPr>
            <a:lvl3pPr marL="850900" indent="0">
              <a:buNone/>
              <a:defRPr/>
            </a:lvl3pPr>
            <a:lvl4pPr marL="1371600" indent="0">
              <a:buNone/>
              <a:defRPr/>
            </a:lvl4pPr>
            <a:lvl5pPr marL="1828800" indent="0">
              <a:buNone/>
              <a:defRPr/>
            </a:lvl5pPr>
          </a:lstStyle>
          <a:p>
            <a:pPr lvl="0"/>
            <a:r>
              <a:rPr lang="it-IT" dirty="0"/>
              <a:t>CLICK TO EDIT CHAPTER TITLE</a:t>
            </a:r>
          </a:p>
        </p:txBody>
      </p:sp>
    </p:spTree>
    <p:extLst>
      <p:ext uri="{BB962C8B-B14F-4D97-AF65-F5344CB8AC3E}">
        <p14:creationId xmlns:p14="http://schemas.microsoft.com/office/powerpoint/2010/main" val="1771703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and Chart">
    <p:spTree>
      <p:nvGrpSpPr>
        <p:cNvPr id="1" name=""/>
        <p:cNvGrpSpPr/>
        <p:nvPr/>
      </p:nvGrpSpPr>
      <p:grpSpPr>
        <a:xfrm>
          <a:off x="0" y="0"/>
          <a:ext cx="0" cy="0"/>
          <a:chOff x="0" y="0"/>
          <a:chExt cx="0" cy="0"/>
        </a:xfrm>
      </p:grpSpPr>
      <p:sp>
        <p:nvSpPr>
          <p:cNvPr id="2" name="Titolo 1"/>
          <p:cNvSpPr>
            <a:spLocks noGrp="1"/>
          </p:cNvSpPr>
          <p:nvPr>
            <p:ph type="title" hasCustomPrompt="1"/>
          </p:nvPr>
        </p:nvSpPr>
        <p:spPr>
          <a:xfrm>
            <a:off x="712788" y="501045"/>
            <a:ext cx="8229600" cy="538609"/>
          </a:xfrm>
        </p:spPr>
        <p:txBody>
          <a:bodyPr/>
          <a:lstStyle>
            <a:lvl1pPr>
              <a:defRPr baseline="0"/>
            </a:lvl1pPr>
          </a:lstStyle>
          <a:p>
            <a:r>
              <a:rPr lang="it-IT" dirty="0"/>
              <a:t>Layout with Chart</a:t>
            </a:r>
          </a:p>
        </p:txBody>
      </p:sp>
      <p:sp>
        <p:nvSpPr>
          <p:cNvPr id="9" name="Segnaposto testo 8"/>
          <p:cNvSpPr>
            <a:spLocks noGrp="1"/>
          </p:cNvSpPr>
          <p:nvPr userDrawn="1">
            <p:ph type="body" sz="quarter" idx="13" hasCustomPrompt="1"/>
          </p:nvPr>
        </p:nvSpPr>
        <p:spPr>
          <a:xfrm>
            <a:off x="717550" y="1298575"/>
            <a:ext cx="7766050" cy="215444"/>
          </a:xfrm>
        </p:spPr>
        <p:txBody>
          <a:bodyPr/>
          <a:lstStyle>
            <a:lvl1pPr marL="0" indent="0">
              <a:buNone/>
              <a:defRPr sz="1400">
                <a:latin typeface="Open Sans"/>
                <a:cs typeface="Open Sans"/>
              </a:defRPr>
            </a:lvl1pPr>
            <a:lvl2pPr marL="457200" indent="0">
              <a:buNone/>
              <a:defRPr sz="1500"/>
            </a:lvl2pPr>
            <a:lvl3pPr marL="850900" indent="0">
              <a:buNone/>
              <a:defRPr sz="1500"/>
            </a:lvl3pPr>
            <a:lvl4pPr marL="1371600" indent="0">
              <a:buNone/>
              <a:defRPr sz="1500"/>
            </a:lvl4pPr>
            <a:lvl5pPr marL="1828800" indent="0">
              <a:buNone/>
              <a:defRPr sz="1500"/>
            </a:lvl5pPr>
          </a:lstStyle>
          <a:p>
            <a:pPr lvl="0"/>
            <a:r>
              <a:rPr lang="it-IT" dirty="0" err="1"/>
              <a:t>Edit</a:t>
            </a:r>
            <a:r>
              <a:rPr lang="it-IT" dirty="0"/>
              <a:t> </a:t>
            </a:r>
            <a:r>
              <a:rPr lang="it-IT" dirty="0" err="1"/>
              <a:t>Standfirst</a:t>
            </a:r>
            <a:r>
              <a:rPr lang="it-IT" dirty="0"/>
              <a:t> text</a:t>
            </a:r>
          </a:p>
        </p:txBody>
      </p:sp>
      <p:sp>
        <p:nvSpPr>
          <p:cNvPr id="17" name="Segnaposto testo 2"/>
          <p:cNvSpPr>
            <a:spLocks noGrp="1"/>
          </p:cNvSpPr>
          <p:nvPr userDrawn="1">
            <p:ph type="body" idx="1" hasCustomPrompt="1"/>
          </p:nvPr>
        </p:nvSpPr>
        <p:spPr>
          <a:xfrm>
            <a:off x="6798736" y="3030471"/>
            <a:ext cx="1615017" cy="446276"/>
          </a:xfrm>
        </p:spPr>
        <p:txBody>
          <a:bodyPr anchor="t" anchorCtr="0"/>
          <a:lstStyle>
            <a:lvl1pPr marL="0" indent="0">
              <a:buNone/>
              <a:defRPr sz="1200" b="0" baseline="0">
                <a:solidFill>
                  <a:schemeClr val="tx1"/>
                </a:solidFill>
                <a:latin typeface="Open Sans Semibold"/>
                <a:cs typeface="Open Sans Semi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dirty="0"/>
              <a:t>SUBTITLE 1</a:t>
            </a:r>
          </a:p>
          <a:p>
            <a:pPr lvl="0"/>
            <a:r>
              <a:rPr lang="it-IT" dirty="0" err="1"/>
              <a:t>Lorem</a:t>
            </a:r>
            <a:r>
              <a:rPr lang="it-IT" dirty="0"/>
              <a:t> </a:t>
            </a:r>
            <a:r>
              <a:rPr lang="it-IT" dirty="0" err="1"/>
              <a:t>Ipsum</a:t>
            </a:r>
            <a:endParaRPr lang="it-IT" dirty="0"/>
          </a:p>
        </p:txBody>
      </p:sp>
      <p:sp>
        <p:nvSpPr>
          <p:cNvPr id="18" name="Segnaposto contenuto 3"/>
          <p:cNvSpPr>
            <a:spLocks noGrp="1"/>
          </p:cNvSpPr>
          <p:nvPr userDrawn="1">
            <p:ph sz="half" idx="2"/>
          </p:nvPr>
        </p:nvSpPr>
        <p:spPr>
          <a:xfrm>
            <a:off x="6798736" y="3692565"/>
            <a:ext cx="1615017" cy="553998"/>
          </a:xfrm>
        </p:spPr>
        <p:txBody>
          <a:bodyPr/>
          <a:lstStyle>
            <a:lvl1pPr marL="0" indent="0">
              <a:buNone/>
              <a:defRPr sz="1200"/>
            </a:lvl1pPr>
            <a:lvl2pPr marL="457200" indent="0">
              <a:buNone/>
              <a:defRPr sz="1200"/>
            </a:lvl2pPr>
            <a:lvl3pPr marL="850900" indent="0">
              <a:buNone/>
              <a:defRPr sz="1200"/>
            </a:lvl3pPr>
            <a:lvl4pPr>
              <a:defRPr sz="1200"/>
            </a:lvl4pPr>
            <a:lvl5pPr>
              <a:defRPr sz="1200"/>
            </a:lvl5pPr>
            <a:lvl6pPr>
              <a:defRPr sz="1600"/>
            </a:lvl6pPr>
            <a:lvl7pPr>
              <a:defRPr sz="1600"/>
            </a:lvl7pPr>
            <a:lvl8pPr>
              <a:defRPr sz="1600"/>
            </a:lvl8pPr>
            <a:lvl9pPr>
              <a:defRPr sz="1600"/>
            </a:lvl9pPr>
          </a:lstStyle>
          <a:p>
            <a:pPr lvl="0"/>
            <a:r>
              <a:rPr lang="it-IT" dirty="0"/>
              <a:t>Fare clic per modificare gli stili del testo dello schema</a:t>
            </a:r>
          </a:p>
        </p:txBody>
      </p:sp>
      <p:sp>
        <p:nvSpPr>
          <p:cNvPr id="4" name="Segnaposto grafico 3"/>
          <p:cNvSpPr>
            <a:spLocks noGrp="1"/>
          </p:cNvSpPr>
          <p:nvPr userDrawn="1">
            <p:ph type="chart" sz="quarter" idx="14"/>
          </p:nvPr>
        </p:nvSpPr>
        <p:spPr>
          <a:xfrm>
            <a:off x="717550" y="1714500"/>
            <a:ext cx="5734050" cy="2532063"/>
          </a:xfrm>
          <a:solidFill>
            <a:srgbClr val="D9D9D9"/>
          </a:solidFill>
        </p:spPr>
        <p:txBody>
          <a:bodyPr>
            <a:noAutofit/>
          </a:bodyPr>
          <a:lstStyle/>
          <a:p>
            <a:endParaRPr lang="it-IT"/>
          </a:p>
        </p:txBody>
      </p:sp>
      <p:sp>
        <p:nvSpPr>
          <p:cNvPr id="19" name="Rettangolo 18"/>
          <p:cNvSpPr/>
          <p:nvPr userDrawn="1"/>
        </p:nvSpPr>
        <p:spPr>
          <a:xfrm>
            <a:off x="0" y="0"/>
            <a:ext cx="8413750" cy="28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630238" indent="0" algn="l"/>
            <a:endParaRPr lang="it-IT" sz="1200" dirty="0">
              <a:latin typeface="Open Sans"/>
              <a:cs typeface="Open Sans"/>
            </a:endParaRPr>
          </a:p>
        </p:txBody>
      </p:sp>
      <p:sp>
        <p:nvSpPr>
          <p:cNvPr id="20" name="Rettangolo 19"/>
          <p:cNvSpPr/>
          <p:nvPr userDrawn="1"/>
        </p:nvSpPr>
        <p:spPr>
          <a:xfrm>
            <a:off x="8413750" y="0"/>
            <a:ext cx="730250" cy="288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21" name="CasellaDiTesto 20"/>
          <p:cNvSpPr txBox="1"/>
          <p:nvPr userDrawn="1"/>
        </p:nvSpPr>
        <p:spPr>
          <a:xfrm>
            <a:off x="8413750" y="-1"/>
            <a:ext cx="730250" cy="288000"/>
          </a:xfrm>
          <a:prstGeom prst="rect">
            <a:avLst/>
          </a:prstGeom>
          <a:noFill/>
        </p:spPr>
        <p:txBody>
          <a:bodyPr wrap="square" rtlCol="0">
            <a:spAutoFit/>
          </a:bodyPr>
          <a:lstStyle/>
          <a:p>
            <a:pPr algn="ctr"/>
            <a:fld id="{B5804A31-E9A4-D945-9412-D4C8ED72CA60}" type="slidenum">
              <a:rPr lang="it-IT" sz="1000" smtClean="0">
                <a:solidFill>
                  <a:schemeClr val="bg1"/>
                </a:solidFill>
                <a:latin typeface="Open Sans"/>
                <a:cs typeface="Open Sans"/>
              </a:rPr>
              <a:pPr algn="ctr"/>
              <a:t>‹Nº›</a:t>
            </a:fld>
            <a:endParaRPr lang="it-IT" sz="1000" dirty="0">
              <a:solidFill>
                <a:schemeClr val="bg1"/>
              </a:solidFill>
              <a:latin typeface="Open Sans"/>
              <a:cs typeface="Open Sans"/>
            </a:endParaRPr>
          </a:p>
        </p:txBody>
      </p:sp>
      <p:sp>
        <p:nvSpPr>
          <p:cNvPr id="22" name="Segnaposto testo 21"/>
          <p:cNvSpPr>
            <a:spLocks noGrp="1"/>
          </p:cNvSpPr>
          <p:nvPr>
            <p:ph type="body" sz="quarter" idx="10" hasCustomPrompt="1"/>
          </p:nvPr>
        </p:nvSpPr>
        <p:spPr>
          <a:xfrm>
            <a:off x="717553" y="67055"/>
            <a:ext cx="2997197" cy="153888"/>
          </a:xfrm>
        </p:spPr>
        <p:txBody>
          <a:bodyPr anchor="ctr" anchorCtr="0"/>
          <a:lstStyle>
            <a:lvl1pPr marL="0" indent="0">
              <a:buNone/>
              <a:defRPr sz="1000">
                <a:solidFill>
                  <a:schemeClr val="bg1"/>
                </a:solidFill>
                <a:latin typeface="Open Sans"/>
                <a:cs typeface="Open Sans"/>
              </a:defRPr>
            </a:lvl1pPr>
            <a:lvl2pPr marL="457200" indent="0">
              <a:buNone/>
              <a:defRPr/>
            </a:lvl2pPr>
            <a:lvl3pPr marL="850900" indent="0">
              <a:buNone/>
              <a:defRPr/>
            </a:lvl3pPr>
            <a:lvl4pPr marL="1371600" indent="0">
              <a:buNone/>
              <a:defRPr/>
            </a:lvl4pPr>
            <a:lvl5pPr marL="1828800" indent="0">
              <a:buNone/>
              <a:defRPr/>
            </a:lvl5pPr>
          </a:lstStyle>
          <a:p>
            <a:pPr lvl="0"/>
            <a:r>
              <a:rPr lang="it-IT" dirty="0"/>
              <a:t>CLICK TO EDIT CHAPTER TITLE</a:t>
            </a:r>
          </a:p>
        </p:txBody>
      </p:sp>
    </p:spTree>
    <p:extLst>
      <p:ext uri="{BB962C8B-B14F-4D97-AF65-F5344CB8AC3E}">
        <p14:creationId xmlns:p14="http://schemas.microsoft.com/office/powerpoint/2010/main" val="1848540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2.jp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file://localhost/Volumes/Archivio/Archivio_Graphicamente/BOCCONI/REBRANDING%202017/LOGHI%202017/BRAND%20NAME/PNG/BRAND%20NAME_RGB_pos.png"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17553" y="573385"/>
            <a:ext cx="8229600" cy="461665"/>
          </a:xfrm>
          <a:prstGeom prst="rect">
            <a:avLst/>
          </a:prstGeom>
        </p:spPr>
        <p:txBody>
          <a:bodyPr vert="horz" lIns="0" tIns="0" rIns="0" bIns="0" rtlCol="0" anchor="b" anchorCtr="0">
            <a:spAutoFit/>
          </a:bodyPr>
          <a:lstStyle/>
          <a:p>
            <a:r>
              <a:rPr lang="en-US" dirty="0"/>
              <a:t>Click to edit Master title style</a:t>
            </a:r>
          </a:p>
        </p:txBody>
      </p:sp>
      <p:sp>
        <p:nvSpPr>
          <p:cNvPr id="3" name="Text Placeholder 2"/>
          <p:cNvSpPr>
            <a:spLocks noGrp="1"/>
          </p:cNvSpPr>
          <p:nvPr>
            <p:ph type="body" idx="1"/>
          </p:nvPr>
        </p:nvSpPr>
        <p:spPr>
          <a:xfrm>
            <a:off x="712792" y="1298575"/>
            <a:ext cx="7523547" cy="1246495"/>
          </a:xfrm>
          <a:prstGeom prst="rect">
            <a:avLst/>
          </a:prstGeom>
        </p:spPr>
        <p:txBody>
          <a:bodyPr vert="horz" lIns="0" tIns="0" rIns="0" bIns="0" rtlCol="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cover-brandname.png">
            <a:extLst>
              <a:ext uri="{FF2B5EF4-FFF2-40B4-BE49-F238E27FC236}">
                <a16:creationId xmlns:a16="http://schemas.microsoft.com/office/drawing/2014/main" id="{D72ECAEC-41E1-476F-B929-8B5A540B7251}"/>
              </a:ext>
            </a:extLst>
          </p:cNvPr>
          <p:cNvPicPr>
            <a:picLocks noChangeAspect="1"/>
          </p:cNvPicPr>
          <p:nvPr userDrawn="1"/>
        </p:nvPicPr>
        <p:blipFill>
          <a:blip r:embed="rId26" r:link="rId27">
            <a:extLst>
              <a:ext uri="{28A0092B-C50C-407E-A947-70E740481C1C}">
                <a14:useLocalDpi xmlns:a14="http://schemas.microsoft.com/office/drawing/2010/main" val="0"/>
              </a:ext>
            </a:extLst>
          </a:blip>
          <a:stretch>
            <a:fillRect/>
          </a:stretch>
        </p:blipFill>
        <p:spPr>
          <a:xfrm>
            <a:off x="85725" y="4523311"/>
            <a:ext cx="1327439" cy="603221"/>
          </a:xfrm>
          <a:prstGeom prst="rect">
            <a:avLst/>
          </a:prstGeom>
        </p:spPr>
      </p:pic>
      <p:pic>
        <p:nvPicPr>
          <p:cNvPr id="8" name="Immagine 7">
            <a:extLst>
              <a:ext uri="{FF2B5EF4-FFF2-40B4-BE49-F238E27FC236}">
                <a16:creationId xmlns:a16="http://schemas.microsoft.com/office/drawing/2014/main" id="{44D1DD6B-2B18-437B-BD07-224EB17EDB44}"/>
              </a:ext>
            </a:extLst>
          </p:cNvPr>
          <p:cNvPicPr>
            <a:picLocks noChangeAspect="1"/>
          </p:cNvPicPr>
          <p:nvPr userDrawn="1"/>
        </p:nvPicPr>
        <p:blipFill>
          <a:blip r:embed="rId28"/>
          <a:stretch>
            <a:fillRect/>
          </a:stretch>
        </p:blipFill>
        <p:spPr>
          <a:xfrm>
            <a:off x="7851778" y="4713187"/>
            <a:ext cx="990600" cy="258775"/>
          </a:xfrm>
          <a:prstGeom prst="rect">
            <a:avLst/>
          </a:prstGeom>
        </p:spPr>
      </p:pic>
    </p:spTree>
    <p:extLst>
      <p:ext uri="{BB962C8B-B14F-4D97-AF65-F5344CB8AC3E}">
        <p14:creationId xmlns:p14="http://schemas.microsoft.com/office/powerpoint/2010/main" val="976994181"/>
      </p:ext>
    </p:extLst>
  </p:cSld>
  <p:clrMap bg1="lt1" tx1="dk1" bg2="lt2" tx2="dk2" accent1="accent1" accent2="accent2" accent3="accent3" accent4="accent4" accent5="accent5" accent6="accent6" hlink="hlink" folHlink="folHlink"/>
  <p:sldLayoutIdLst>
    <p:sldLayoutId id="2147493484" r:id="rId1"/>
    <p:sldLayoutId id="2147493485" r:id="rId2"/>
    <p:sldLayoutId id="2147493486" r:id="rId3"/>
    <p:sldLayoutId id="2147493487" r:id="rId4"/>
    <p:sldLayoutId id="2147493488" r:id="rId5"/>
    <p:sldLayoutId id="2147493489" r:id="rId6"/>
    <p:sldLayoutId id="2147493490" r:id="rId7"/>
    <p:sldLayoutId id="2147493491" r:id="rId8"/>
    <p:sldLayoutId id="2147493492" r:id="rId9"/>
    <p:sldLayoutId id="2147493493" r:id="rId10"/>
    <p:sldLayoutId id="2147493494" r:id="rId11"/>
    <p:sldLayoutId id="2147493495" r:id="rId12"/>
    <p:sldLayoutId id="2147493456" r:id="rId13"/>
    <p:sldLayoutId id="2147493482" r:id="rId14"/>
    <p:sldLayoutId id="2147493461" r:id="rId15"/>
    <p:sldLayoutId id="2147493480" r:id="rId16"/>
    <p:sldLayoutId id="2147493470" r:id="rId17"/>
    <p:sldLayoutId id="2147493460" r:id="rId18"/>
    <p:sldLayoutId id="2147493475" r:id="rId19"/>
    <p:sldLayoutId id="2147493472" r:id="rId20"/>
    <p:sldLayoutId id="2147493476" r:id="rId21"/>
    <p:sldLayoutId id="2147493477" r:id="rId22"/>
    <p:sldLayoutId id="2147493478" r:id="rId23"/>
    <p:sldLayoutId id="2147493481" r:id="rId24"/>
  </p:sldLayoutIdLst>
  <p:txStyles>
    <p:titleStyle>
      <a:lvl1pPr algn="l" defTabSz="457200" rtl="0" eaLnBrk="1" latinLnBrk="0" hangingPunct="1">
        <a:spcBef>
          <a:spcPct val="0"/>
        </a:spcBef>
        <a:buNone/>
        <a:defRPr sz="3000" kern="1200">
          <a:solidFill>
            <a:schemeClr val="tx2"/>
          </a:solidFill>
          <a:latin typeface="Open Sans"/>
          <a:ea typeface="+mj-ea"/>
          <a:cs typeface="Open Sans"/>
        </a:defRPr>
      </a:lvl1pPr>
    </p:titleStyle>
    <p:bodyStyle>
      <a:lvl1pPr marL="268288" indent="-268288" algn="l" defTabSz="457200" rtl="0" eaLnBrk="1" latinLnBrk="0" hangingPunct="1">
        <a:spcBef>
          <a:spcPts val="0"/>
        </a:spcBef>
        <a:spcAft>
          <a:spcPts val="600"/>
        </a:spcAft>
        <a:buClr>
          <a:schemeClr val="tx2"/>
        </a:buClr>
        <a:buSzPct val="110000"/>
        <a:buFont typeface="Lucida Grande"/>
        <a:buChar char="—"/>
        <a:defRPr sz="1300" kern="1200">
          <a:solidFill>
            <a:schemeClr val="tx1"/>
          </a:solidFill>
          <a:latin typeface="Roboto Slab Light"/>
          <a:ea typeface="+mn-ea"/>
          <a:cs typeface="Roboto Slab Light"/>
        </a:defRPr>
      </a:lvl1pPr>
      <a:lvl2pPr marL="630238" indent="-173038" algn="l" defTabSz="457200" rtl="0" eaLnBrk="1" latinLnBrk="0" hangingPunct="1">
        <a:spcBef>
          <a:spcPts val="0"/>
        </a:spcBef>
        <a:spcAft>
          <a:spcPts val="600"/>
        </a:spcAft>
        <a:buClr>
          <a:schemeClr val="tx2"/>
        </a:buClr>
        <a:buSzPct val="110000"/>
        <a:buFont typeface="Arial"/>
        <a:buChar char="•"/>
        <a:defRPr sz="1200" kern="1200">
          <a:solidFill>
            <a:schemeClr val="tx1"/>
          </a:solidFill>
          <a:latin typeface="Roboto Slab Light"/>
          <a:ea typeface="+mn-ea"/>
          <a:cs typeface="Roboto Slab Light"/>
        </a:defRPr>
      </a:lvl2pPr>
      <a:lvl3pPr marL="987425" indent="-136525" algn="l" defTabSz="457200" rtl="0" eaLnBrk="1" latinLnBrk="0" hangingPunct="1">
        <a:spcBef>
          <a:spcPts val="0"/>
        </a:spcBef>
        <a:spcAft>
          <a:spcPts val="600"/>
        </a:spcAft>
        <a:buFont typeface="Lucida Grande"/>
        <a:buChar char="‑"/>
        <a:defRPr sz="1200" kern="1200">
          <a:solidFill>
            <a:schemeClr val="tx1"/>
          </a:solidFill>
          <a:latin typeface="Roboto Slab Light"/>
          <a:ea typeface="+mn-ea"/>
          <a:cs typeface="Roboto Slab Light"/>
        </a:defRPr>
      </a:lvl3pPr>
      <a:lvl4pPr marL="1525588" indent="-153988" algn="l" defTabSz="457200" rtl="0" eaLnBrk="1" latinLnBrk="0" hangingPunct="1">
        <a:spcBef>
          <a:spcPts val="0"/>
        </a:spcBef>
        <a:spcAft>
          <a:spcPts val="600"/>
        </a:spcAft>
        <a:buFont typeface="Arial"/>
        <a:buChar char="–"/>
        <a:defRPr sz="1200" kern="1200">
          <a:solidFill>
            <a:schemeClr val="tx1"/>
          </a:solidFill>
          <a:latin typeface="Roboto Slab Light"/>
          <a:ea typeface="+mn-ea"/>
          <a:cs typeface="Roboto Slab Light"/>
        </a:defRPr>
      </a:lvl4pPr>
      <a:lvl5pPr marL="1973263" indent="-144463" algn="l" defTabSz="457200" rtl="0" eaLnBrk="1" latinLnBrk="0" hangingPunct="1">
        <a:spcBef>
          <a:spcPts val="0"/>
        </a:spcBef>
        <a:spcAft>
          <a:spcPts val="600"/>
        </a:spcAft>
        <a:buFont typeface="Arial"/>
        <a:buChar char="»"/>
        <a:defRPr sz="1200" kern="1200">
          <a:solidFill>
            <a:schemeClr val="tx1"/>
          </a:solidFill>
          <a:latin typeface="Roboto Slab Light"/>
          <a:ea typeface="+mn-ea"/>
          <a:cs typeface="Roboto Slab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838800" y="2499049"/>
            <a:ext cx="7772400" cy="325923"/>
          </a:xfrm>
        </p:spPr>
        <p:txBody>
          <a:bodyPr/>
          <a:lstStyle/>
          <a:p>
            <a:pPr algn="l"/>
            <a:r>
              <a:rPr lang="en-GB" sz="2000" dirty="0">
                <a:solidFill>
                  <a:schemeClr val="bg1"/>
                </a:solidFill>
              </a:rPr>
              <a:t>Climate change and infrastructure asset Pricing</a:t>
            </a:r>
            <a:endParaRPr lang="en-US" sz="2000" dirty="0">
              <a:solidFill>
                <a:schemeClr val="bg1"/>
              </a:solidFill>
            </a:endParaRPr>
          </a:p>
        </p:txBody>
      </p:sp>
      <p:sp>
        <p:nvSpPr>
          <p:cNvPr id="6" name="CasellaDiTesto 5"/>
          <p:cNvSpPr txBox="1"/>
          <p:nvPr/>
        </p:nvSpPr>
        <p:spPr>
          <a:xfrm>
            <a:off x="490013" y="4619775"/>
            <a:ext cx="0" cy="276999"/>
          </a:xfrm>
          <a:prstGeom prst="rect">
            <a:avLst/>
          </a:prstGeom>
        </p:spPr>
        <p:txBody>
          <a:bodyPr vert="horz" wrap="none" lIns="0" tIns="0" rIns="0" bIns="0" rtlCol="0" anchor="b" anchorCtr="0">
            <a:spAutoFit/>
          </a:bodyPr>
          <a:lstStyle/>
          <a:p>
            <a:endParaRPr lang="it-IT" dirty="0"/>
          </a:p>
        </p:txBody>
      </p:sp>
      <p:sp>
        <p:nvSpPr>
          <p:cNvPr id="7" name="Rettangolo 6">
            <a:extLst>
              <a:ext uri="{FF2B5EF4-FFF2-40B4-BE49-F238E27FC236}">
                <a16:creationId xmlns:a16="http://schemas.microsoft.com/office/drawing/2014/main" id="{5C97FF18-7687-4BEF-9470-DF20AB69C932}"/>
              </a:ext>
            </a:extLst>
          </p:cNvPr>
          <p:cNvSpPr/>
          <p:nvPr/>
        </p:nvSpPr>
        <p:spPr>
          <a:xfrm>
            <a:off x="724966" y="3471512"/>
            <a:ext cx="8028308" cy="1086708"/>
          </a:xfrm>
          <a:prstGeom prst="rect">
            <a:avLst/>
          </a:prstGeom>
        </p:spPr>
        <p:txBody>
          <a:bodyPr wrap="square">
            <a:spAutoFit/>
          </a:bodyPr>
          <a:lstStyle/>
          <a:p>
            <a:r>
              <a:rPr lang="it-IT" sz="1400" b="1" dirty="0">
                <a:solidFill>
                  <a:srgbClr val="FFFFFF"/>
                </a:solidFill>
                <a:cs typeface="Open Sans"/>
              </a:rPr>
              <a:t>Carlo Chiarella</a:t>
            </a:r>
          </a:p>
          <a:p>
            <a:r>
              <a:rPr lang="it-IT" sz="1100" dirty="0">
                <a:solidFill>
                  <a:srgbClr val="FFFFFF"/>
                </a:solidFill>
              </a:rPr>
              <a:t>CUNEF </a:t>
            </a:r>
            <a:r>
              <a:rPr lang="it-IT" sz="1100" dirty="0" err="1">
                <a:solidFill>
                  <a:srgbClr val="FFFFFF"/>
                </a:solidFill>
              </a:rPr>
              <a:t>Universidad</a:t>
            </a:r>
            <a:r>
              <a:rPr lang="it-IT" sz="1100" dirty="0">
                <a:solidFill>
                  <a:srgbClr val="FFFFFF"/>
                </a:solidFill>
              </a:rPr>
              <a:t> and Bocconi University</a:t>
            </a:r>
          </a:p>
          <a:p>
            <a:endParaRPr lang="it-IT" sz="1100" dirty="0">
              <a:solidFill>
                <a:srgbClr val="FFFFFF"/>
              </a:solidFill>
              <a:latin typeface="Open Sans"/>
              <a:cs typeface="Open Sans"/>
            </a:endParaRPr>
          </a:p>
          <a:p>
            <a:pPr algn="r">
              <a:lnSpc>
                <a:spcPts val="1780"/>
              </a:lnSpc>
            </a:pPr>
            <a:endParaRPr lang="it-IT" sz="1100" dirty="0">
              <a:solidFill>
                <a:srgbClr val="FFFFFF"/>
              </a:solidFill>
              <a:latin typeface="Open Sans"/>
              <a:cs typeface="Open Sans"/>
            </a:endParaRPr>
          </a:p>
          <a:p>
            <a:pPr algn="r">
              <a:lnSpc>
                <a:spcPts val="1780"/>
              </a:lnSpc>
            </a:pPr>
            <a:r>
              <a:rPr lang="it-IT" sz="1100" dirty="0">
                <a:solidFill>
                  <a:srgbClr val="FFFFFF"/>
                </a:solidFill>
                <a:latin typeface="Open Sans"/>
                <a:cs typeface="Open Sans"/>
              </a:rPr>
              <a:t>13 NOVEMBER 2025</a:t>
            </a:r>
          </a:p>
        </p:txBody>
      </p:sp>
    </p:spTree>
    <p:extLst>
      <p:ext uri="{BB962C8B-B14F-4D97-AF65-F5344CB8AC3E}">
        <p14:creationId xmlns:p14="http://schemas.microsoft.com/office/powerpoint/2010/main" val="15090608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583A4A-26F6-E058-B424-3B1BE6561EE6}"/>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D93B9041-3997-BCF6-743D-471F9CB4A491}"/>
              </a:ext>
            </a:extLst>
          </p:cNvPr>
          <p:cNvSpPr>
            <a:spLocks noGrp="1"/>
          </p:cNvSpPr>
          <p:nvPr>
            <p:ph type="title"/>
          </p:nvPr>
        </p:nvSpPr>
        <p:spPr/>
        <p:txBody>
          <a:bodyPr/>
          <a:lstStyle/>
          <a:p>
            <a:pPr>
              <a:spcAft>
                <a:spcPts val="0"/>
              </a:spcAft>
            </a:pPr>
            <a:r>
              <a:rPr lang="en-US" dirty="0">
                <a:solidFill>
                  <a:schemeClr val="tx2"/>
                </a:solidFill>
                <a:latin typeface="Roboto Slab Regular"/>
              </a:rPr>
              <a:t>Pricing </a:t>
            </a:r>
            <a:r>
              <a:rPr lang="en-US" dirty="0">
                <a:latin typeface="Roboto Slab Regular"/>
              </a:rPr>
              <a:t>Climate Risk</a:t>
            </a:r>
            <a:endParaRPr lang="it-IT" dirty="0"/>
          </a:p>
        </p:txBody>
      </p:sp>
      <mc:AlternateContent xmlns:mc="http://schemas.openxmlformats.org/markup-compatibility/2006" xmlns:a14="http://schemas.microsoft.com/office/drawing/2010/main">
        <mc:Choice Requires="a14">
          <p:sp>
            <p:nvSpPr>
              <p:cNvPr id="3" name="Segnaposto contenuto 2">
                <a:extLst>
                  <a:ext uri="{FF2B5EF4-FFF2-40B4-BE49-F238E27FC236}">
                    <a16:creationId xmlns:a16="http://schemas.microsoft.com/office/drawing/2014/main" id="{92BE19DA-A11F-CBAC-0090-2AC8BFD11734}"/>
                  </a:ext>
                </a:extLst>
              </p:cNvPr>
              <p:cNvSpPr>
                <a:spLocks noGrp="1"/>
              </p:cNvSpPr>
              <p:nvPr>
                <p:ph idx="1"/>
              </p:nvPr>
            </p:nvSpPr>
            <p:spPr>
              <a:xfrm>
                <a:off x="712788" y="1659336"/>
                <a:ext cx="7584138" cy="479747"/>
              </a:xfrm>
            </p:spPr>
            <p:txBody>
              <a:bodyPr/>
              <a:lstStyle/>
              <a:p>
                <a:r>
                  <a:rPr lang="en-US" dirty="0"/>
                  <a:t>Single-index regressions:</a:t>
                </a:r>
              </a:p>
              <a:p>
                <a:pPr marL="0" indent="0">
                  <a:buNone/>
                </a:pPr>
                <a:r>
                  <a:rPr lang="en-US" sz="1200" dirty="0">
                    <a:cs typeface="Roboto Slab Regular"/>
                  </a:rPr>
                  <a:t>			</a:t>
                </a:r>
                <a14:m>
                  <m:oMath xmlns:m="http://schemas.openxmlformats.org/officeDocument/2006/math">
                    <m:sSub>
                      <m:sSubPr>
                        <m:ctrlPr>
                          <a:rPr lang="en-US" sz="1200" i="1">
                            <a:latin typeface="Cambria Math" panose="02040503050406030204" pitchFamily="18" charset="0"/>
                            <a:cs typeface="Roboto Slab Regular"/>
                          </a:rPr>
                        </m:ctrlPr>
                      </m:sSubPr>
                      <m:e>
                        <m:r>
                          <a:rPr lang="es-ES" sz="1200" i="1">
                            <a:latin typeface="Cambria Math" panose="02040503050406030204" pitchFamily="18" charset="0"/>
                            <a:cs typeface="Roboto Slab Regular"/>
                          </a:rPr>
                          <m:t>𝑟</m:t>
                        </m:r>
                      </m:e>
                      <m:sub>
                        <m:r>
                          <a:rPr lang="es-ES" sz="1200" i="1">
                            <a:latin typeface="Cambria Math" panose="02040503050406030204" pitchFamily="18" charset="0"/>
                            <a:cs typeface="Roboto Slab Regular"/>
                          </a:rPr>
                          <m:t>𝑡</m:t>
                        </m:r>
                      </m:sub>
                    </m:sSub>
                    <m:r>
                      <a:rPr lang="en-US" sz="1200" i="1">
                        <a:latin typeface="Cambria Math" panose="02040503050406030204" pitchFamily="18" charset="0"/>
                        <a:cs typeface="Roboto Slab Regular"/>
                      </a:rPr>
                      <m:t>=</m:t>
                    </m:r>
                    <m:sSub>
                      <m:sSubPr>
                        <m:ctrlPr>
                          <a:rPr lang="en-US" i="1">
                            <a:latin typeface="Cambria Math" panose="02040503050406030204" pitchFamily="18" charset="0"/>
                            <a:cs typeface="Roboto Slab Regular"/>
                          </a:rPr>
                        </m:ctrlPr>
                      </m:sSubPr>
                      <m:e>
                        <m:r>
                          <a:rPr lang="en-US" i="1">
                            <a:latin typeface="Cambria Math" panose="02040503050406030204" pitchFamily="18" charset="0"/>
                            <a:ea typeface="Cambria Math" panose="02040503050406030204" pitchFamily="18" charset="0"/>
                            <a:cs typeface="Roboto Slab Regular"/>
                          </a:rPr>
                          <m:t>𝛼</m:t>
                        </m:r>
                      </m:e>
                      <m:sub/>
                    </m:sSub>
                    <m:r>
                      <a:rPr lang="es-ES" i="1">
                        <a:latin typeface="Cambria Math" panose="02040503050406030204" pitchFamily="18" charset="0"/>
                        <a:cs typeface="Roboto Slab Regular"/>
                      </a:rPr>
                      <m:t>+</m:t>
                    </m:r>
                    <m:sSub>
                      <m:sSubPr>
                        <m:ctrlPr>
                          <a:rPr lang="es-ES" sz="1200" b="1" i="1">
                            <a:latin typeface="Cambria Math" panose="02040503050406030204" pitchFamily="18" charset="0"/>
                            <a:cs typeface="Roboto Slab Regular"/>
                          </a:rPr>
                        </m:ctrlPr>
                      </m:sSubPr>
                      <m:e>
                        <m:sSubSup>
                          <m:sSubSupPr>
                            <m:ctrlPr>
                              <a:rPr lang="es-ES" b="1" i="1" smtClean="0">
                                <a:solidFill>
                                  <a:schemeClr val="tx1"/>
                                </a:solidFill>
                                <a:latin typeface="Cambria Math" panose="02040503050406030204" pitchFamily="18" charset="0"/>
                                <a:cs typeface="Roboto Slab Regular"/>
                              </a:rPr>
                            </m:ctrlPr>
                          </m:sSubSupPr>
                          <m:e>
                            <m:r>
                              <a:rPr lang="es-ES" b="1" i="1">
                                <a:solidFill>
                                  <a:schemeClr val="tx1"/>
                                </a:solidFill>
                                <a:latin typeface="Cambria Math" panose="02040503050406030204" pitchFamily="18" charset="0"/>
                                <a:ea typeface="Cambria Math" panose="02040503050406030204" pitchFamily="18" charset="0"/>
                                <a:cs typeface="Roboto Slab Regular"/>
                              </a:rPr>
                              <m:t>𝜷</m:t>
                            </m:r>
                          </m:e>
                          <m:sub>
                            <m:r>
                              <a:rPr lang="es-ES" b="1" i="1" smtClean="0">
                                <a:solidFill>
                                  <a:schemeClr val="tx1"/>
                                </a:solidFill>
                                <a:latin typeface="Cambria Math" panose="02040503050406030204" pitchFamily="18" charset="0"/>
                                <a:ea typeface="Cambria Math" panose="02040503050406030204" pitchFamily="18" charset="0"/>
                                <a:cs typeface="Roboto Slab Regular"/>
                              </a:rPr>
                              <m:t>𝑭𝑭</m:t>
                            </m:r>
                            <m:r>
                              <a:rPr lang="es-ES" b="1" i="1" smtClean="0">
                                <a:solidFill>
                                  <a:schemeClr val="tx1"/>
                                </a:solidFill>
                                <a:latin typeface="Cambria Math" panose="02040503050406030204" pitchFamily="18" charset="0"/>
                                <a:ea typeface="Cambria Math" panose="02040503050406030204" pitchFamily="18" charset="0"/>
                                <a:cs typeface="Roboto Slab Regular"/>
                              </a:rPr>
                              <m:t>𝟓</m:t>
                            </m:r>
                          </m:sub>
                          <m:sup>
                            <m:r>
                              <a:rPr lang="es-ES" b="1" i="1">
                                <a:solidFill>
                                  <a:schemeClr val="tx1"/>
                                </a:solidFill>
                                <a:latin typeface="Cambria Math" panose="02040503050406030204" pitchFamily="18" charset="0"/>
                                <a:cs typeface="Roboto Slab Regular"/>
                              </a:rPr>
                              <m:t>′</m:t>
                            </m:r>
                          </m:sup>
                        </m:sSubSup>
                        <m:r>
                          <a:rPr lang="es-ES" sz="1200" b="1" i="1">
                            <a:latin typeface="Cambria Math" panose="02040503050406030204" pitchFamily="18" charset="0"/>
                            <a:cs typeface="Roboto Slab Regular"/>
                          </a:rPr>
                          <m:t>𝒙</m:t>
                        </m:r>
                      </m:e>
                      <m:sub>
                        <m:r>
                          <a:rPr lang="es-ES" sz="1200" b="1" i="1">
                            <a:latin typeface="Cambria Math" panose="02040503050406030204" pitchFamily="18" charset="0"/>
                            <a:cs typeface="Roboto Slab Regular"/>
                          </a:rPr>
                          <m:t>𝒕</m:t>
                        </m:r>
                      </m:sub>
                    </m:sSub>
                    <m:r>
                      <a:rPr lang="es-ES" sz="1200" i="1">
                        <a:latin typeface="Cambria Math" panose="02040503050406030204" pitchFamily="18" charset="0"/>
                        <a:cs typeface="Roboto Slab Regular"/>
                      </a:rPr>
                      <m:t>+</m:t>
                    </m:r>
                    <m:sSub>
                      <m:sSubPr>
                        <m:ctrlPr>
                          <a:rPr lang="en-US" i="1">
                            <a:latin typeface="Cambria Math" panose="02040503050406030204" pitchFamily="18" charset="0"/>
                            <a:cs typeface="Roboto Slab Regular"/>
                          </a:rPr>
                        </m:ctrlPr>
                      </m:sSubPr>
                      <m:e>
                        <m:sSub>
                          <m:sSubPr>
                            <m:ctrlPr>
                              <a:rPr lang="es-ES" sz="1200" b="1" i="1">
                                <a:latin typeface="Cambria Math" panose="02040503050406030204" pitchFamily="18" charset="0"/>
                                <a:cs typeface="Roboto Slab Regular"/>
                              </a:rPr>
                            </m:ctrlPr>
                          </m:sSubPr>
                          <m:e>
                            <m:sSubSup>
                              <m:sSubSupPr>
                                <m:ctrlPr>
                                  <a:rPr lang="es-ES" b="1" i="1" smtClean="0">
                                    <a:solidFill>
                                      <a:schemeClr val="accent3"/>
                                    </a:solidFill>
                                    <a:latin typeface="Cambria Math" panose="02040503050406030204" pitchFamily="18" charset="0"/>
                                    <a:cs typeface="Roboto Slab Regular"/>
                                  </a:rPr>
                                </m:ctrlPr>
                              </m:sSubSupPr>
                              <m:e>
                                <m:r>
                                  <a:rPr lang="es-ES" b="1" i="1">
                                    <a:solidFill>
                                      <a:schemeClr val="accent3"/>
                                    </a:solidFill>
                                    <a:latin typeface="Cambria Math" panose="02040503050406030204" pitchFamily="18" charset="0"/>
                                    <a:ea typeface="Cambria Math" panose="02040503050406030204" pitchFamily="18" charset="0"/>
                                    <a:cs typeface="Roboto Slab Regular"/>
                                  </a:rPr>
                                  <m:t>𝜷</m:t>
                                </m:r>
                              </m:e>
                              <m:sub>
                                <m:r>
                                  <a:rPr lang="es-ES" b="1" i="1" smtClean="0">
                                    <a:solidFill>
                                      <a:schemeClr val="accent3"/>
                                    </a:solidFill>
                                    <a:latin typeface="Cambria Math" panose="02040503050406030204" pitchFamily="18" charset="0"/>
                                    <a:ea typeface="Cambria Math" panose="02040503050406030204" pitchFamily="18" charset="0"/>
                                    <a:cs typeface="Roboto Slab Regular"/>
                                  </a:rPr>
                                  <m:t>𝑮𝑴𝑩</m:t>
                                </m:r>
                              </m:sub>
                              <m:sup>
                                <m:r>
                                  <a:rPr lang="es-ES" b="1" i="1">
                                    <a:solidFill>
                                      <a:schemeClr val="accent3"/>
                                    </a:solidFill>
                                    <a:latin typeface="Cambria Math" panose="02040503050406030204" pitchFamily="18" charset="0"/>
                                    <a:cs typeface="Roboto Slab Regular"/>
                                  </a:rPr>
                                  <m:t>′</m:t>
                                </m:r>
                              </m:sup>
                            </m:sSubSup>
                            <m:r>
                              <a:rPr lang="es-ES" sz="1200" b="1" i="1" smtClean="0">
                                <a:latin typeface="Cambria Math" panose="02040503050406030204" pitchFamily="18" charset="0"/>
                                <a:cs typeface="Roboto Slab Regular"/>
                              </a:rPr>
                              <m:t>𝑮𝑴𝑩</m:t>
                            </m:r>
                          </m:e>
                          <m:sub>
                            <m:r>
                              <a:rPr lang="es-ES" sz="1200" b="1" i="1">
                                <a:latin typeface="Cambria Math" panose="02040503050406030204" pitchFamily="18" charset="0"/>
                                <a:cs typeface="Roboto Slab Regular"/>
                              </a:rPr>
                              <m:t>𝒕</m:t>
                            </m:r>
                          </m:sub>
                        </m:sSub>
                        <m:r>
                          <a:rPr lang="es-ES" sz="1200" b="1" i="1" smtClean="0">
                            <a:latin typeface="Cambria Math" panose="02040503050406030204" pitchFamily="18" charset="0"/>
                            <a:cs typeface="Roboto Slab Regular"/>
                          </a:rPr>
                          <m:t>+</m:t>
                        </m:r>
                        <m:sSub>
                          <m:sSubPr>
                            <m:ctrlPr>
                              <a:rPr lang="es-ES" sz="1200" b="1" i="1">
                                <a:latin typeface="Cambria Math" panose="02040503050406030204" pitchFamily="18" charset="0"/>
                                <a:cs typeface="Roboto Slab Regular"/>
                              </a:rPr>
                            </m:ctrlPr>
                          </m:sSubPr>
                          <m:e>
                            <m:sSubSup>
                              <m:sSubSupPr>
                                <m:ctrlPr>
                                  <a:rPr lang="es-ES" b="1" i="1">
                                    <a:solidFill>
                                      <a:schemeClr val="tx2"/>
                                    </a:solidFill>
                                    <a:latin typeface="Cambria Math" panose="02040503050406030204" pitchFamily="18" charset="0"/>
                                    <a:cs typeface="Roboto Slab Regular"/>
                                  </a:rPr>
                                </m:ctrlPr>
                              </m:sSubSupPr>
                              <m:e>
                                <m:r>
                                  <a:rPr lang="es-ES" b="1" i="1">
                                    <a:solidFill>
                                      <a:schemeClr val="tx2"/>
                                    </a:solidFill>
                                    <a:latin typeface="Cambria Math" panose="02040503050406030204" pitchFamily="18" charset="0"/>
                                    <a:ea typeface="Cambria Math" panose="02040503050406030204" pitchFamily="18" charset="0"/>
                                    <a:cs typeface="Roboto Slab Regular"/>
                                  </a:rPr>
                                  <m:t>𝜷</m:t>
                                </m:r>
                              </m:e>
                              <m:sub>
                                <m:r>
                                  <a:rPr lang="es-ES" b="1" i="1" smtClean="0">
                                    <a:solidFill>
                                      <a:schemeClr val="tx2"/>
                                    </a:solidFill>
                                    <a:latin typeface="Cambria Math" panose="02040503050406030204" pitchFamily="18" charset="0"/>
                                    <a:ea typeface="Cambria Math" panose="02040503050406030204" pitchFamily="18" charset="0"/>
                                    <a:cs typeface="Roboto Slab Regular"/>
                                  </a:rPr>
                                  <m:t>𝑷𝑺𝑻</m:t>
                                </m:r>
                              </m:sub>
                              <m:sup>
                                <m:r>
                                  <a:rPr lang="es-ES" b="1" i="1">
                                    <a:solidFill>
                                      <a:schemeClr val="tx2"/>
                                    </a:solidFill>
                                    <a:latin typeface="Cambria Math" panose="02040503050406030204" pitchFamily="18" charset="0"/>
                                    <a:cs typeface="Roboto Slab Regular"/>
                                  </a:rPr>
                                  <m:t>′</m:t>
                                </m:r>
                              </m:sup>
                            </m:sSubSup>
                            <m:r>
                              <a:rPr lang="es-ES" sz="1200" b="1" i="1" smtClean="0">
                                <a:latin typeface="Cambria Math" panose="02040503050406030204" pitchFamily="18" charset="0"/>
                                <a:cs typeface="Roboto Slab Regular"/>
                              </a:rPr>
                              <m:t>𝑷𝑺𝑻</m:t>
                            </m:r>
                          </m:e>
                          <m:sub>
                            <m:r>
                              <a:rPr lang="es-ES" sz="1200" b="1" i="1">
                                <a:latin typeface="Cambria Math" panose="02040503050406030204" pitchFamily="18" charset="0"/>
                                <a:cs typeface="Roboto Slab Regular"/>
                              </a:rPr>
                              <m:t>𝒕</m:t>
                            </m:r>
                          </m:sub>
                        </m:sSub>
                        <m:r>
                          <a:rPr lang="es-ES" i="1">
                            <a:latin typeface="Cambria Math" panose="02040503050406030204" pitchFamily="18" charset="0"/>
                            <a:cs typeface="Roboto Slab Regular"/>
                          </a:rPr>
                          <m:t>+</m:t>
                        </m:r>
                        <m:r>
                          <a:rPr lang="es-ES" i="1">
                            <a:latin typeface="Cambria Math" panose="02040503050406030204" pitchFamily="18" charset="0"/>
                            <a:ea typeface="Cambria Math" panose="02040503050406030204" pitchFamily="18" charset="0"/>
                            <a:cs typeface="Roboto Slab Regular"/>
                          </a:rPr>
                          <m:t>𝜀</m:t>
                        </m:r>
                      </m:e>
                      <m:sub>
                        <m:r>
                          <a:rPr lang="es-ES" i="1">
                            <a:latin typeface="Cambria Math" panose="02040503050406030204" pitchFamily="18" charset="0"/>
                            <a:ea typeface="Cambria Math" panose="02040503050406030204" pitchFamily="18" charset="0"/>
                            <a:cs typeface="Roboto Slab Regular"/>
                          </a:rPr>
                          <m:t>𝑡</m:t>
                        </m:r>
                      </m:sub>
                    </m:sSub>
                    <m:r>
                      <a:rPr lang="es-ES" i="1">
                        <a:latin typeface="Cambria Math" panose="02040503050406030204" pitchFamily="18" charset="0"/>
                        <a:ea typeface="Cambria Math" panose="02040503050406030204" pitchFamily="18" charset="0"/>
                        <a:cs typeface="Roboto Slab Regular"/>
                      </a:rPr>
                      <m:t> </m:t>
                    </m:r>
                  </m:oMath>
                </a14:m>
                <a:r>
                  <a:rPr lang="en-US" dirty="0">
                    <a:solidFill>
                      <a:schemeClr val="tx2"/>
                    </a:solidFill>
                    <a:latin typeface="Roboto Slab Regular"/>
                    <a:cs typeface="Roboto Slab Regular"/>
                  </a:rPr>
                  <a:t>	</a:t>
                </a:r>
              </a:p>
            </p:txBody>
          </p:sp>
        </mc:Choice>
        <mc:Fallback xmlns="">
          <p:sp>
            <p:nvSpPr>
              <p:cNvPr id="3" name="Segnaposto contenuto 2">
                <a:extLst>
                  <a:ext uri="{FF2B5EF4-FFF2-40B4-BE49-F238E27FC236}">
                    <a16:creationId xmlns:a16="http://schemas.microsoft.com/office/drawing/2014/main" id="{92BE19DA-A11F-CBAC-0090-2AC8BFD11734}"/>
                  </a:ext>
                </a:extLst>
              </p:cNvPr>
              <p:cNvSpPr>
                <a:spLocks noGrp="1" noRot="1" noChangeAspect="1" noMove="1" noResize="1" noEditPoints="1" noAdjustHandles="1" noChangeArrowheads="1" noChangeShapeType="1" noTextEdit="1"/>
              </p:cNvSpPr>
              <p:nvPr>
                <p:ph idx="1"/>
              </p:nvPr>
            </p:nvSpPr>
            <p:spPr>
              <a:xfrm>
                <a:off x="712788" y="1659336"/>
                <a:ext cx="7584138" cy="479747"/>
              </a:xfrm>
              <a:blipFill>
                <a:blip r:embed="rId3"/>
                <a:stretch>
                  <a:fillRect l="-1505" t="-15385" b="-15385"/>
                </a:stretch>
              </a:blipFill>
            </p:spPr>
            <p:txBody>
              <a:bodyPr/>
              <a:lstStyle/>
              <a:p>
                <a:r>
                  <a:rPr lang="en-US">
                    <a:noFill/>
                  </a:rPr>
                  <a:t> </a:t>
                </a:r>
              </a:p>
            </p:txBody>
          </p:sp>
        </mc:Fallback>
      </mc:AlternateContent>
      <p:sp>
        <p:nvSpPr>
          <p:cNvPr id="5" name="Segnaposto testo 4">
            <a:extLst>
              <a:ext uri="{FF2B5EF4-FFF2-40B4-BE49-F238E27FC236}">
                <a16:creationId xmlns:a16="http://schemas.microsoft.com/office/drawing/2014/main" id="{9FD04204-E67D-2E38-4176-2E3BBAA26F28}"/>
              </a:ext>
            </a:extLst>
          </p:cNvPr>
          <p:cNvSpPr>
            <a:spLocks noGrp="1"/>
          </p:cNvSpPr>
          <p:nvPr>
            <p:ph type="body" sz="quarter" idx="11"/>
          </p:nvPr>
        </p:nvSpPr>
        <p:spPr/>
        <p:txBody>
          <a:bodyPr/>
          <a:lstStyle/>
          <a:p>
            <a:r>
              <a:rPr lang="en-US" dirty="0"/>
              <a:t>WHAT WE HAVE DONE AND WHAT WE KNOW NOW</a:t>
            </a:r>
          </a:p>
        </p:txBody>
      </p:sp>
      <p:sp>
        <p:nvSpPr>
          <p:cNvPr id="4" name="Marcador de texto 3">
            <a:extLst>
              <a:ext uri="{FF2B5EF4-FFF2-40B4-BE49-F238E27FC236}">
                <a16:creationId xmlns:a16="http://schemas.microsoft.com/office/drawing/2014/main" id="{29B1BBBD-8CA9-C28F-3664-3A3C81BEECA5}"/>
              </a:ext>
            </a:extLst>
          </p:cNvPr>
          <p:cNvSpPr>
            <a:spLocks noGrp="1"/>
          </p:cNvSpPr>
          <p:nvPr>
            <p:ph type="body" sz="quarter" idx="12"/>
          </p:nvPr>
        </p:nvSpPr>
        <p:spPr>
          <a:xfrm>
            <a:off x="708025" y="1302149"/>
            <a:ext cx="7250642" cy="200055"/>
          </a:xfrm>
        </p:spPr>
        <p:txBody>
          <a:bodyPr/>
          <a:lstStyle/>
          <a:p>
            <a:r>
              <a:rPr lang="it-IT" dirty="0"/>
              <a:t>TESTING PRICING ANOMALIES FOR INFRASTRUCTURE ASSETS</a:t>
            </a:r>
          </a:p>
        </p:txBody>
      </p:sp>
      <p:sp>
        <p:nvSpPr>
          <p:cNvPr id="9" name="Segnaposto testo 8">
            <a:extLst>
              <a:ext uri="{FF2B5EF4-FFF2-40B4-BE49-F238E27FC236}">
                <a16:creationId xmlns:a16="http://schemas.microsoft.com/office/drawing/2014/main" id="{2F882560-515A-CD97-5E92-0F15287F98B0}"/>
              </a:ext>
            </a:extLst>
          </p:cNvPr>
          <p:cNvSpPr>
            <a:spLocks noGrp="1"/>
          </p:cNvSpPr>
          <p:nvPr>
            <p:ph type="body" sz="quarter" idx="10"/>
          </p:nvPr>
        </p:nvSpPr>
        <p:spPr/>
        <p:txBody>
          <a:bodyPr/>
          <a:lstStyle/>
          <a:p>
            <a:r>
              <a:rPr lang="en-US" dirty="0"/>
              <a:t>Observatory #4 – Climate Change</a:t>
            </a:r>
            <a:endParaRPr lang="it-IT" dirty="0">
              <a:solidFill>
                <a:schemeClr val="tx2"/>
              </a:solidFill>
            </a:endParaRPr>
          </a:p>
        </p:txBody>
      </p:sp>
      <p:graphicFrame>
        <p:nvGraphicFramePr>
          <p:cNvPr id="6" name="Tabla 7">
            <a:extLst>
              <a:ext uri="{FF2B5EF4-FFF2-40B4-BE49-F238E27FC236}">
                <a16:creationId xmlns:a16="http://schemas.microsoft.com/office/drawing/2014/main" id="{2FD619FB-9245-E913-C987-021289103291}"/>
              </a:ext>
            </a:extLst>
          </p:cNvPr>
          <p:cNvGraphicFramePr>
            <a:graphicFrameLocks noGrp="1"/>
          </p:cNvGraphicFramePr>
          <p:nvPr>
            <p:extLst>
              <p:ext uri="{D42A27DB-BD31-4B8C-83A1-F6EECF244321}">
                <p14:modId xmlns:p14="http://schemas.microsoft.com/office/powerpoint/2010/main" val="1215572491"/>
              </p:ext>
            </p:extLst>
          </p:nvPr>
        </p:nvGraphicFramePr>
        <p:xfrm>
          <a:off x="970986" y="2322825"/>
          <a:ext cx="7774180" cy="2117662"/>
        </p:xfrm>
        <a:graphic>
          <a:graphicData uri="http://schemas.openxmlformats.org/drawingml/2006/table">
            <a:tbl>
              <a:tblPr firstRow="1" bandRow="1">
                <a:tableStyleId>{2D5ABB26-0587-4C30-8999-92F81FD0307C}</a:tableStyleId>
              </a:tblPr>
              <a:tblGrid>
                <a:gridCol w="3143814">
                  <a:extLst>
                    <a:ext uri="{9D8B030D-6E8A-4147-A177-3AD203B41FA5}">
                      <a16:colId xmlns:a16="http://schemas.microsoft.com/office/drawing/2014/main" val="916372148"/>
                    </a:ext>
                  </a:extLst>
                </a:gridCol>
                <a:gridCol w="4630366">
                  <a:extLst>
                    <a:ext uri="{9D8B030D-6E8A-4147-A177-3AD203B41FA5}">
                      <a16:colId xmlns:a16="http://schemas.microsoft.com/office/drawing/2014/main" val="1979014559"/>
                    </a:ext>
                  </a:extLst>
                </a:gridCol>
              </a:tblGrid>
              <a:tr h="159891">
                <a:tc>
                  <a:txBody>
                    <a:bodyPr/>
                    <a:lstStyle/>
                    <a:p>
                      <a:pPr algn="just">
                        <a:lnSpc>
                          <a:spcPct val="107000"/>
                        </a:lnSpc>
                        <a:spcBef>
                          <a:spcPts val="0"/>
                        </a:spcBef>
                        <a:spcAft>
                          <a:spcPts val="0"/>
                        </a:spcAft>
                      </a:pPr>
                      <a:r>
                        <a:rPr lang="en-US" sz="1100" b="0" kern="1200" dirty="0">
                          <a:solidFill>
                            <a:schemeClr val="tx2"/>
                          </a:solidFill>
                          <a:latin typeface="Roboto Slab Regular"/>
                          <a:ea typeface="+mn-ea"/>
                          <a:cs typeface="Roboto Slab Regular"/>
                        </a:rPr>
                        <a:t>Indices </a:t>
                      </a:r>
                      <a:endParaRPr lang="es-ES" sz="1100" b="0" kern="1200" dirty="0">
                        <a:solidFill>
                          <a:schemeClr val="tx2"/>
                        </a:solidFill>
                        <a:latin typeface="Roboto Slab Regular"/>
                        <a:ea typeface="+mn-ea"/>
                        <a:cs typeface="Roboto Slab Regular"/>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just" defTabSz="457200" rtl="0" eaLnBrk="1" latinLnBrk="0" hangingPunct="1">
                        <a:lnSpc>
                          <a:spcPct val="107000"/>
                        </a:lnSpc>
                        <a:spcBef>
                          <a:spcPts val="0"/>
                        </a:spcBef>
                        <a:spcAft>
                          <a:spcPts val="0"/>
                        </a:spcAft>
                      </a:pPr>
                      <a:r>
                        <a:rPr lang="en-US" sz="1100" b="0" kern="1200" dirty="0">
                          <a:solidFill>
                            <a:schemeClr val="tx2"/>
                          </a:solidFill>
                          <a:latin typeface="Roboto Slab Regular"/>
                          <a:ea typeface="+mn-ea"/>
                          <a:cs typeface="Roboto Slab Regular"/>
                        </a:rPr>
                        <a:t>Risk Factors</a:t>
                      </a:r>
                      <a:endParaRPr lang="es-ES" sz="1100" b="0" kern="1200" dirty="0">
                        <a:solidFill>
                          <a:schemeClr val="tx2"/>
                        </a:solidFill>
                        <a:latin typeface="Roboto Slab Regular"/>
                        <a:ea typeface="+mn-ea"/>
                        <a:cs typeface="Roboto Slab Regular"/>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654288638"/>
                  </a:ext>
                </a:extLst>
              </a:tr>
              <a:tr h="1925593">
                <a:tc>
                  <a:txBody>
                    <a:bodyPr/>
                    <a:lstStyle/>
                    <a:p>
                      <a:pPr algn="just">
                        <a:lnSpc>
                          <a:spcPct val="107000"/>
                        </a:lnSpc>
                        <a:spcBef>
                          <a:spcPts val="0"/>
                        </a:spcBef>
                        <a:spcAft>
                          <a:spcPts val="0"/>
                        </a:spcAft>
                      </a:pPr>
                      <a:r>
                        <a:rPr lang="en-US" sz="1000" dirty="0">
                          <a:effectLst/>
                          <a:latin typeface="+mn-lt"/>
                          <a:ea typeface="Times New Roman" panose="02020603050405020304" pitchFamily="18" charset="0"/>
                          <a:cs typeface="Calibri" panose="020F0502020204030204" pitchFamily="34" charset="0"/>
                        </a:rPr>
                        <a:t>(2000-pres.) </a:t>
                      </a:r>
                      <a:endParaRPr lang="en-US" sz="1000" i="1" dirty="0">
                        <a:effectLst/>
                        <a:latin typeface="+mn-lt"/>
                        <a:ea typeface="Times New Roman" panose="02020603050405020304" pitchFamily="18" charset="0"/>
                        <a:cs typeface="Calibri" panose="020F0502020204030204" pitchFamily="34" charset="0"/>
                      </a:endParaRPr>
                    </a:p>
                    <a:p>
                      <a:pPr algn="just">
                        <a:lnSpc>
                          <a:spcPct val="107000"/>
                        </a:lnSpc>
                        <a:spcBef>
                          <a:spcPts val="0"/>
                        </a:spcBef>
                        <a:spcAft>
                          <a:spcPts val="0"/>
                        </a:spcAft>
                      </a:pPr>
                      <a:r>
                        <a:rPr lang="en-US" sz="1000" i="1" dirty="0">
                          <a:effectLst/>
                          <a:latin typeface="+mn-lt"/>
                          <a:ea typeface="Times New Roman" panose="02020603050405020304" pitchFamily="18" charset="0"/>
                          <a:cs typeface="Calibri" panose="020F0502020204030204" pitchFamily="34" charset="0"/>
                        </a:rPr>
                        <a:t>Unlisted infrastructure:</a:t>
                      </a:r>
                      <a:endParaRPr lang="es-ES" sz="1000" i="1" dirty="0">
                        <a:effectLst/>
                        <a:latin typeface="+mn-lt"/>
                        <a:ea typeface="Calibri" panose="020F0502020204030204" pitchFamily="34" charset="0"/>
                        <a:cs typeface="Times New Roman" panose="02020603050405020304" pitchFamily="18" charset="0"/>
                      </a:endParaRPr>
                    </a:p>
                    <a:p>
                      <a:pPr marL="273050" lvl="0" indent="-95250" algn="just">
                        <a:lnSpc>
                          <a:spcPct val="107000"/>
                        </a:lnSpc>
                        <a:spcBef>
                          <a:spcPts val="0"/>
                        </a:spcBef>
                        <a:spcAft>
                          <a:spcPts val="0"/>
                        </a:spcAft>
                        <a:buFont typeface="Wingdings" panose="05000000000000000000" pitchFamily="2" charset="2"/>
                        <a:buChar char=""/>
                      </a:pPr>
                      <a:r>
                        <a:rPr lang="en-US" sz="900" dirty="0" err="1">
                          <a:effectLst/>
                          <a:latin typeface="+mn-lt"/>
                          <a:ea typeface="Times New Roman" panose="02020603050405020304" pitchFamily="18" charset="0"/>
                          <a:cs typeface="Calibri" panose="020F0502020204030204" pitchFamily="34" charset="0"/>
                        </a:rPr>
                        <a:t>Preqin</a:t>
                      </a:r>
                      <a:r>
                        <a:rPr lang="en-US" sz="900" dirty="0">
                          <a:effectLst/>
                          <a:latin typeface="+mn-lt"/>
                          <a:ea typeface="Times New Roman" panose="02020603050405020304" pitchFamily="18" charset="0"/>
                          <a:cs typeface="Calibri" panose="020F0502020204030204" pitchFamily="34" charset="0"/>
                        </a:rPr>
                        <a:t> Infrastructure </a:t>
                      </a:r>
                      <a:r>
                        <a:rPr lang="en-US" sz="900" dirty="0">
                          <a:solidFill>
                            <a:schemeClr val="tx1"/>
                          </a:solidFill>
                          <a:effectLst/>
                          <a:latin typeface="+mn-lt"/>
                          <a:ea typeface="Times New Roman" panose="02020603050405020304" pitchFamily="18" charset="0"/>
                          <a:cs typeface="Calibri" panose="020F0502020204030204" pitchFamily="34" charset="0"/>
                        </a:rPr>
                        <a:t>(2008-pres.)</a:t>
                      </a:r>
                      <a:endParaRPr lang="es-ES" sz="900" dirty="0">
                        <a:effectLst/>
                        <a:latin typeface="+mn-lt"/>
                        <a:ea typeface="Calibri" panose="020F0502020204030204" pitchFamily="34" charset="0"/>
                        <a:cs typeface="Times New Roman" panose="02020603050405020304" pitchFamily="18" charset="0"/>
                      </a:endParaRPr>
                    </a:p>
                    <a:p>
                      <a:pPr marL="273050" lvl="0" indent="-95250" algn="just">
                        <a:lnSpc>
                          <a:spcPct val="107000"/>
                        </a:lnSpc>
                        <a:spcBef>
                          <a:spcPts val="0"/>
                        </a:spcBef>
                        <a:spcAft>
                          <a:spcPts val="0"/>
                        </a:spcAft>
                        <a:buFont typeface="Wingdings" panose="05000000000000000000" pitchFamily="2" charset="2"/>
                        <a:buChar char=""/>
                      </a:pPr>
                      <a:r>
                        <a:rPr lang="en-US" sz="900" dirty="0">
                          <a:solidFill>
                            <a:schemeClr val="tx1"/>
                          </a:solidFill>
                          <a:effectLst/>
                          <a:latin typeface="+mn-lt"/>
                          <a:ea typeface="Times New Roman" panose="02020603050405020304" pitchFamily="18" charset="0"/>
                          <a:cs typeface="Calibri" panose="020F0502020204030204" pitchFamily="34" charset="0"/>
                        </a:rPr>
                        <a:t>EDHEC Infra300 Equity (2000-2022)</a:t>
                      </a:r>
                    </a:p>
                    <a:p>
                      <a:pPr marL="273050" lvl="0" indent="-95250" algn="just">
                        <a:lnSpc>
                          <a:spcPct val="107000"/>
                        </a:lnSpc>
                        <a:spcBef>
                          <a:spcPts val="0"/>
                        </a:spcBef>
                        <a:spcAft>
                          <a:spcPts val="0"/>
                        </a:spcAft>
                        <a:buFont typeface="Wingdings" panose="05000000000000000000" pitchFamily="2" charset="2"/>
                        <a:buChar char=""/>
                      </a:pPr>
                      <a:r>
                        <a:rPr lang="en-US" sz="900" dirty="0">
                          <a:solidFill>
                            <a:schemeClr val="tx1"/>
                          </a:solidFill>
                          <a:effectLst/>
                          <a:latin typeface="+mn-lt"/>
                          <a:ea typeface="Times New Roman" panose="02020603050405020304" pitchFamily="18" charset="0"/>
                          <a:cs typeface="Calibri" panose="020F0502020204030204" pitchFamily="34" charset="0"/>
                        </a:rPr>
                        <a:t>MSCI World Private Infrastructure (2008-pres.)</a:t>
                      </a:r>
                      <a:endParaRPr lang="en-US" sz="900" dirty="0">
                        <a:solidFill>
                          <a:schemeClr val="tx1"/>
                        </a:solidFill>
                        <a:effectLst/>
                        <a:latin typeface="+mn-lt"/>
                        <a:ea typeface="Calibri" panose="020F0502020204030204" pitchFamily="34" charset="0"/>
                        <a:cs typeface="Calibri" panose="020F0502020204030204" pitchFamily="34" charset="0"/>
                      </a:endParaRPr>
                    </a:p>
                    <a:p>
                      <a:pPr marL="266700" lvl="1" indent="0" algn="just">
                        <a:lnSpc>
                          <a:spcPct val="107000"/>
                        </a:lnSpc>
                        <a:spcBef>
                          <a:spcPts val="0"/>
                        </a:spcBef>
                        <a:spcAft>
                          <a:spcPts val="0"/>
                        </a:spcAft>
                        <a:buFont typeface="Wingdings" panose="05000000000000000000" pitchFamily="2" charset="2"/>
                        <a:buNone/>
                      </a:pPr>
                      <a:r>
                        <a:rPr lang="en-US" sz="900" dirty="0">
                          <a:solidFill>
                            <a:schemeClr val="tx1"/>
                          </a:solidFill>
                          <a:effectLst/>
                          <a:latin typeface="+mn-lt"/>
                          <a:ea typeface="Calibri" panose="020F0502020204030204" pitchFamily="34" charset="0"/>
                          <a:cs typeface="Calibri" panose="020F0502020204030204" pitchFamily="34" charset="0"/>
                        </a:rPr>
                        <a:t>Power/Water/Communication/Transportation</a:t>
                      </a:r>
                    </a:p>
                    <a:p>
                      <a:pPr marL="266700" lvl="1" indent="0" algn="just">
                        <a:lnSpc>
                          <a:spcPct val="107000"/>
                        </a:lnSpc>
                        <a:spcBef>
                          <a:spcPts val="0"/>
                        </a:spcBef>
                        <a:spcAft>
                          <a:spcPts val="0"/>
                        </a:spcAft>
                        <a:buFont typeface="Wingdings" panose="05000000000000000000" pitchFamily="2" charset="2"/>
                        <a:buNone/>
                      </a:pPr>
                      <a:r>
                        <a:rPr lang="en-US" sz="900" dirty="0">
                          <a:solidFill>
                            <a:schemeClr val="tx1"/>
                          </a:solidFill>
                          <a:effectLst/>
                          <a:latin typeface="+mn-lt"/>
                          <a:ea typeface="Calibri" panose="020F0502020204030204" pitchFamily="34" charset="0"/>
                          <a:cs typeface="Calibri" panose="020F0502020204030204" pitchFamily="34" charset="0"/>
                        </a:rPr>
                        <a:t>Europe/North America/Australia</a:t>
                      </a:r>
                    </a:p>
                    <a:p>
                      <a:pPr marL="266700" lvl="1" indent="0" algn="just">
                        <a:lnSpc>
                          <a:spcPct val="107000"/>
                        </a:lnSpc>
                        <a:spcBef>
                          <a:spcPts val="0"/>
                        </a:spcBef>
                        <a:spcAft>
                          <a:spcPts val="0"/>
                        </a:spcAft>
                        <a:buFont typeface="Wingdings" panose="05000000000000000000" pitchFamily="2" charset="2"/>
                        <a:buNone/>
                      </a:pPr>
                      <a:r>
                        <a:rPr lang="en-US" sz="900" dirty="0">
                          <a:solidFill>
                            <a:schemeClr val="tx1"/>
                          </a:solidFill>
                          <a:effectLst/>
                          <a:latin typeface="+mn-lt"/>
                          <a:ea typeface="Calibri" panose="020F0502020204030204" pitchFamily="34" charset="0"/>
                          <a:cs typeface="Calibri" panose="020F0502020204030204" pitchFamily="34" charset="0"/>
                        </a:rPr>
                        <a:t>Low/Moderate/High Risk</a:t>
                      </a:r>
                    </a:p>
                    <a:p>
                      <a:pPr marL="266700" lvl="1" indent="0" algn="just">
                        <a:lnSpc>
                          <a:spcPct val="107000"/>
                        </a:lnSpc>
                        <a:spcBef>
                          <a:spcPts val="0"/>
                        </a:spcBef>
                        <a:spcAft>
                          <a:spcPts val="0"/>
                        </a:spcAft>
                        <a:buFont typeface="Wingdings" panose="05000000000000000000" pitchFamily="2" charset="2"/>
                        <a:buNone/>
                      </a:pPr>
                      <a:r>
                        <a:rPr lang="en-US" sz="900" dirty="0">
                          <a:solidFill>
                            <a:schemeClr val="tx1"/>
                          </a:solidFill>
                          <a:effectLst/>
                          <a:latin typeface="+mn-lt"/>
                          <a:ea typeface="Calibri" panose="020F0502020204030204" pitchFamily="34" charset="0"/>
                          <a:cs typeface="Calibri" panose="020F0502020204030204" pitchFamily="34" charset="0"/>
                        </a:rPr>
                        <a:t>Economic/Social</a:t>
                      </a:r>
                    </a:p>
                    <a:p>
                      <a:pPr marL="266700" lvl="1" indent="0" algn="just">
                        <a:lnSpc>
                          <a:spcPct val="107000"/>
                        </a:lnSpc>
                        <a:spcBef>
                          <a:spcPts val="0"/>
                        </a:spcBef>
                        <a:spcAft>
                          <a:spcPts val="0"/>
                        </a:spcAft>
                        <a:buFont typeface="Wingdings" panose="05000000000000000000" pitchFamily="2" charset="2"/>
                        <a:buNone/>
                      </a:pPr>
                      <a:r>
                        <a:rPr lang="en-US" sz="900" dirty="0">
                          <a:solidFill>
                            <a:schemeClr val="tx1"/>
                          </a:solidFill>
                          <a:effectLst/>
                          <a:latin typeface="+mn-lt"/>
                          <a:ea typeface="Calibri" panose="020F0502020204030204" pitchFamily="34" charset="0"/>
                          <a:cs typeface="Calibri" panose="020F0502020204030204" pitchFamily="34" charset="0"/>
                        </a:rPr>
                        <a:t>Greenfield/Brownfield</a:t>
                      </a:r>
                    </a:p>
                    <a:p>
                      <a:pPr marL="266700" lvl="1" indent="0" algn="just">
                        <a:lnSpc>
                          <a:spcPct val="107000"/>
                        </a:lnSpc>
                        <a:spcBef>
                          <a:spcPts val="0"/>
                        </a:spcBef>
                        <a:spcAft>
                          <a:spcPts val="0"/>
                        </a:spcAft>
                        <a:buFont typeface="Wingdings" panose="05000000000000000000" pitchFamily="2" charset="2"/>
                        <a:buNone/>
                      </a:pPr>
                      <a:r>
                        <a:rPr lang="en-US" sz="900" dirty="0">
                          <a:solidFill>
                            <a:schemeClr val="tx1"/>
                          </a:solidFill>
                          <a:effectLst/>
                          <a:latin typeface="+mn-lt"/>
                          <a:ea typeface="Calibri" panose="020F0502020204030204" pitchFamily="34" charset="0"/>
                          <a:cs typeface="Calibri" panose="020F0502020204030204" pitchFamily="34" charset="0"/>
                        </a:rPr>
                        <a:t>Contracted/Uncontracted</a:t>
                      </a:r>
                    </a:p>
                    <a:p>
                      <a:pPr marL="266700" lvl="1" indent="0" algn="just">
                        <a:lnSpc>
                          <a:spcPct val="107000"/>
                        </a:lnSpc>
                        <a:spcBef>
                          <a:spcPts val="0"/>
                        </a:spcBef>
                        <a:spcAft>
                          <a:spcPts val="0"/>
                        </a:spcAft>
                        <a:buFont typeface="Wingdings" panose="05000000000000000000" pitchFamily="2" charset="2"/>
                        <a:buNone/>
                      </a:pPr>
                      <a:r>
                        <a:rPr lang="en-US" sz="900" dirty="0">
                          <a:solidFill>
                            <a:schemeClr val="tx1"/>
                          </a:solidFill>
                          <a:effectLst/>
                          <a:latin typeface="+mn-lt"/>
                          <a:ea typeface="Calibri" panose="020F0502020204030204" pitchFamily="34" charset="0"/>
                          <a:cs typeface="Calibri" panose="020F0502020204030204" pitchFamily="34" charset="0"/>
                        </a:rPr>
                        <a:t>Regulated/Partially/Unregulated</a:t>
                      </a:r>
                    </a:p>
                    <a:p>
                      <a:pPr marL="266700" lvl="1" indent="0" algn="just">
                        <a:lnSpc>
                          <a:spcPct val="107000"/>
                        </a:lnSpc>
                        <a:spcBef>
                          <a:spcPts val="0"/>
                        </a:spcBef>
                        <a:spcAft>
                          <a:spcPts val="0"/>
                        </a:spcAft>
                        <a:buFont typeface="Wingdings" panose="05000000000000000000" pitchFamily="2" charset="2"/>
                        <a:buNone/>
                      </a:pPr>
                      <a:endParaRPr lang="es-ES" sz="10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just">
                        <a:lnSpc>
                          <a:spcPct val="107000"/>
                        </a:lnSpc>
                        <a:spcBef>
                          <a:spcPts val="0"/>
                        </a:spcBef>
                        <a:spcAft>
                          <a:spcPts val="0"/>
                        </a:spcAft>
                      </a:pPr>
                      <a:r>
                        <a:rPr lang="en-US" sz="1000" dirty="0">
                          <a:effectLst/>
                          <a:latin typeface="+mn-lt"/>
                          <a:ea typeface="Times New Roman" panose="02020603050405020304" pitchFamily="18" charset="0"/>
                          <a:cs typeface="Calibri" panose="020F0502020204030204" pitchFamily="34" charset="0"/>
                        </a:rPr>
                        <a:t>(2000-pres.)</a:t>
                      </a:r>
                      <a:endParaRPr lang="en-US" sz="1000" i="1" dirty="0">
                        <a:effectLst/>
                        <a:latin typeface="+mn-lt"/>
                        <a:ea typeface="Times New Roman" panose="02020603050405020304" pitchFamily="18" charset="0"/>
                        <a:cs typeface="Calibri" panose="020F0502020204030204" pitchFamily="34" charset="0"/>
                      </a:endParaRPr>
                    </a:p>
                    <a:p>
                      <a:pPr algn="just">
                        <a:lnSpc>
                          <a:spcPct val="107000"/>
                        </a:lnSpc>
                        <a:spcBef>
                          <a:spcPts val="0"/>
                        </a:spcBef>
                        <a:spcAft>
                          <a:spcPts val="0"/>
                        </a:spcAft>
                      </a:pPr>
                      <a:r>
                        <a:rPr lang="en-US" sz="1000" i="1" dirty="0">
                          <a:effectLst/>
                          <a:latin typeface="+mn-lt"/>
                          <a:ea typeface="Times New Roman" panose="02020603050405020304" pitchFamily="18" charset="0"/>
                          <a:cs typeface="Calibri" panose="020F0502020204030204" pitchFamily="34" charset="0"/>
                        </a:rPr>
                        <a:t>Traditional factors </a:t>
                      </a:r>
                      <a:r>
                        <a:rPr lang="es-ES" sz="1000" i="1" dirty="0">
                          <a:effectLst/>
                          <a:latin typeface="+mn-lt"/>
                          <a:ea typeface="Times New Roman" panose="02020603050405020304" pitchFamily="18" charset="0"/>
                          <a:cs typeface="Times New Roman" panose="02020603050405020304" pitchFamily="18" charset="0"/>
                        </a:rPr>
                        <a:t>(</a:t>
                      </a:r>
                      <a:r>
                        <a:rPr lang="en-US" sz="1000" i="1" dirty="0">
                          <a:effectLst/>
                          <a:latin typeface="+mn-lt"/>
                          <a:ea typeface="Times New Roman" panose="02020603050405020304" pitchFamily="18" charset="0"/>
                          <a:cs typeface="Calibri" panose="020F0502020204030204" pitchFamily="34" charset="0"/>
                        </a:rPr>
                        <a:t>Fama and French, 2015):</a:t>
                      </a:r>
                      <a:endParaRPr lang="es-ES" sz="1000" i="1" dirty="0">
                        <a:effectLst/>
                        <a:latin typeface="+mn-lt"/>
                        <a:ea typeface="Times New Roman" panose="02020603050405020304" pitchFamily="18" charset="0"/>
                        <a:cs typeface="Times New Roman" panose="02020603050405020304" pitchFamily="18" charset="0"/>
                      </a:endParaRPr>
                    </a:p>
                    <a:p>
                      <a:pPr marL="273050" lvl="0" indent="-95250" algn="just">
                        <a:lnSpc>
                          <a:spcPct val="107000"/>
                        </a:lnSpc>
                        <a:spcBef>
                          <a:spcPts val="0"/>
                        </a:spcBef>
                        <a:spcAft>
                          <a:spcPts val="0"/>
                        </a:spcAft>
                        <a:buFont typeface="Wingdings" panose="05000000000000000000" pitchFamily="2" charset="2"/>
                        <a:buChar char=""/>
                      </a:pPr>
                      <a:r>
                        <a:rPr lang="en-US" sz="900" dirty="0">
                          <a:effectLst/>
                          <a:latin typeface="+mn-lt"/>
                          <a:ea typeface="Times New Roman" panose="02020603050405020304" pitchFamily="18" charset="0"/>
                          <a:cs typeface="Calibri" panose="020F0502020204030204" pitchFamily="34" charset="0"/>
                        </a:rPr>
                        <a:t>Market</a:t>
                      </a:r>
                      <a:endParaRPr lang="es-ES" sz="900" dirty="0">
                        <a:effectLst/>
                        <a:latin typeface="+mn-lt"/>
                        <a:ea typeface="Calibri" panose="020F0502020204030204" pitchFamily="34" charset="0"/>
                        <a:cs typeface="Times New Roman" panose="02020603050405020304" pitchFamily="18" charset="0"/>
                      </a:endParaRPr>
                    </a:p>
                    <a:p>
                      <a:pPr marL="273050" lvl="0" indent="-95250" algn="just">
                        <a:lnSpc>
                          <a:spcPct val="107000"/>
                        </a:lnSpc>
                        <a:spcBef>
                          <a:spcPts val="0"/>
                        </a:spcBef>
                        <a:spcAft>
                          <a:spcPts val="0"/>
                        </a:spcAft>
                        <a:buFont typeface="Wingdings" panose="05000000000000000000" pitchFamily="2" charset="2"/>
                        <a:buChar char=""/>
                      </a:pPr>
                      <a:r>
                        <a:rPr lang="en-US" sz="900" dirty="0">
                          <a:effectLst/>
                          <a:latin typeface="+mn-lt"/>
                          <a:ea typeface="Times New Roman" panose="02020603050405020304" pitchFamily="18" charset="0"/>
                          <a:cs typeface="Calibri" panose="020F0502020204030204" pitchFamily="34" charset="0"/>
                        </a:rPr>
                        <a:t>Size</a:t>
                      </a:r>
                      <a:endParaRPr lang="es-ES" sz="900" dirty="0">
                        <a:effectLst/>
                        <a:latin typeface="+mn-lt"/>
                        <a:ea typeface="Calibri" panose="020F0502020204030204" pitchFamily="34" charset="0"/>
                        <a:cs typeface="Times New Roman" panose="02020603050405020304" pitchFamily="18" charset="0"/>
                      </a:endParaRPr>
                    </a:p>
                    <a:p>
                      <a:pPr marL="273050" lvl="0" indent="-95250" algn="just">
                        <a:lnSpc>
                          <a:spcPct val="107000"/>
                        </a:lnSpc>
                        <a:spcBef>
                          <a:spcPts val="0"/>
                        </a:spcBef>
                        <a:spcAft>
                          <a:spcPts val="0"/>
                        </a:spcAft>
                        <a:buFont typeface="Wingdings" panose="05000000000000000000" pitchFamily="2" charset="2"/>
                        <a:buChar char=""/>
                      </a:pPr>
                      <a:r>
                        <a:rPr lang="en-US" sz="900" dirty="0">
                          <a:effectLst/>
                          <a:latin typeface="+mn-lt"/>
                          <a:ea typeface="Times New Roman" panose="02020603050405020304" pitchFamily="18" charset="0"/>
                          <a:cs typeface="Calibri" panose="020F0502020204030204" pitchFamily="34" charset="0"/>
                        </a:rPr>
                        <a:t>Value</a:t>
                      </a:r>
                      <a:endParaRPr lang="es-ES" sz="900" dirty="0">
                        <a:effectLst/>
                        <a:latin typeface="+mn-lt"/>
                        <a:ea typeface="Calibri" panose="020F0502020204030204" pitchFamily="34" charset="0"/>
                        <a:cs typeface="Times New Roman" panose="02020603050405020304" pitchFamily="18" charset="0"/>
                      </a:endParaRPr>
                    </a:p>
                    <a:p>
                      <a:pPr marL="273050" lvl="0" indent="-95250" algn="just">
                        <a:lnSpc>
                          <a:spcPct val="107000"/>
                        </a:lnSpc>
                        <a:spcBef>
                          <a:spcPts val="0"/>
                        </a:spcBef>
                        <a:spcAft>
                          <a:spcPts val="0"/>
                        </a:spcAft>
                        <a:buFont typeface="Wingdings" panose="05000000000000000000" pitchFamily="2" charset="2"/>
                        <a:buChar char=""/>
                      </a:pPr>
                      <a:r>
                        <a:rPr lang="en-US" sz="900" dirty="0">
                          <a:effectLst/>
                          <a:latin typeface="+mn-lt"/>
                          <a:ea typeface="Times New Roman" panose="02020603050405020304" pitchFamily="18" charset="0"/>
                          <a:cs typeface="Calibri" panose="020F0502020204030204" pitchFamily="34" charset="0"/>
                        </a:rPr>
                        <a:t>Profitability</a:t>
                      </a:r>
                      <a:endParaRPr lang="es-ES" sz="900" dirty="0">
                        <a:effectLst/>
                        <a:latin typeface="+mn-lt"/>
                        <a:ea typeface="Calibri" panose="020F0502020204030204" pitchFamily="34" charset="0"/>
                        <a:cs typeface="Times New Roman" panose="02020603050405020304" pitchFamily="18" charset="0"/>
                      </a:endParaRPr>
                    </a:p>
                    <a:p>
                      <a:pPr marL="273050" lvl="0" indent="-95250" algn="just">
                        <a:lnSpc>
                          <a:spcPct val="107000"/>
                        </a:lnSpc>
                        <a:spcBef>
                          <a:spcPts val="0"/>
                        </a:spcBef>
                        <a:spcAft>
                          <a:spcPts val="0"/>
                        </a:spcAft>
                        <a:buFont typeface="Wingdings" panose="05000000000000000000" pitchFamily="2" charset="2"/>
                        <a:buChar char=""/>
                      </a:pPr>
                      <a:r>
                        <a:rPr lang="en-US" sz="900" dirty="0">
                          <a:effectLst/>
                          <a:latin typeface="+mn-lt"/>
                          <a:ea typeface="Times New Roman" panose="02020603050405020304" pitchFamily="18" charset="0"/>
                          <a:cs typeface="Calibri" panose="020F0502020204030204" pitchFamily="34" charset="0"/>
                        </a:rPr>
                        <a:t>Investment </a:t>
                      </a:r>
                      <a:endParaRPr lang="es-ES" sz="900" dirty="0">
                        <a:effectLst/>
                        <a:latin typeface="+mn-lt"/>
                        <a:ea typeface="Calibri" panose="020F0502020204030204" pitchFamily="34" charset="0"/>
                        <a:cs typeface="Times New Roman" panose="02020603050405020304" pitchFamily="18" charset="0"/>
                      </a:endParaRPr>
                    </a:p>
                    <a:p>
                      <a:pPr algn="just">
                        <a:lnSpc>
                          <a:spcPct val="107000"/>
                        </a:lnSpc>
                        <a:spcBef>
                          <a:spcPts val="600"/>
                        </a:spcBef>
                        <a:spcAft>
                          <a:spcPts val="0"/>
                        </a:spcAft>
                      </a:pPr>
                      <a:r>
                        <a:rPr lang="en-US" sz="1000" b="0" i="1" dirty="0">
                          <a:effectLst/>
                          <a:latin typeface="+mn-lt"/>
                          <a:ea typeface="Times New Roman" panose="02020603050405020304" pitchFamily="18" charset="0"/>
                          <a:cs typeface="Calibri" panose="020F0502020204030204" pitchFamily="34" charset="0"/>
                        </a:rPr>
                        <a:t>Climate risk factors (Pastor et al., 2022) </a:t>
                      </a:r>
                    </a:p>
                    <a:p>
                      <a:pPr marL="273050" lvl="0" indent="-95250" algn="just">
                        <a:lnSpc>
                          <a:spcPct val="107000"/>
                        </a:lnSpc>
                        <a:spcBef>
                          <a:spcPts val="0"/>
                        </a:spcBef>
                        <a:spcAft>
                          <a:spcPts val="0"/>
                        </a:spcAft>
                        <a:buFont typeface="Wingdings" panose="05000000000000000000" pitchFamily="2" charset="2"/>
                        <a:buChar char=""/>
                      </a:pPr>
                      <a:r>
                        <a:rPr lang="en-US" sz="1000" dirty="0">
                          <a:effectLst/>
                          <a:latin typeface="+mn-lt"/>
                          <a:ea typeface="Calibri" panose="020F0502020204030204" pitchFamily="34" charset="0"/>
                          <a:cs typeface="Calibri" panose="020F0502020204030204" pitchFamily="34" charset="0"/>
                        </a:rPr>
                        <a:t>Green-minus-Brown (GMB)</a:t>
                      </a:r>
                      <a:endParaRPr lang="es-ES" sz="1000" dirty="0">
                        <a:effectLst/>
                        <a:latin typeface="+mn-lt"/>
                        <a:ea typeface="Calibri" panose="020F0502020204030204" pitchFamily="34" charset="0"/>
                        <a:cs typeface="Times New Roman" panose="02020603050405020304" pitchFamily="18" charset="0"/>
                      </a:endParaRPr>
                    </a:p>
                    <a:p>
                      <a:pPr marL="273050" lvl="0" indent="-95250" algn="just">
                        <a:lnSpc>
                          <a:spcPct val="107000"/>
                        </a:lnSpc>
                        <a:spcBef>
                          <a:spcPts val="0"/>
                        </a:spcBef>
                        <a:spcAft>
                          <a:spcPts val="0"/>
                        </a:spcAft>
                        <a:buFont typeface="Wingdings" panose="05000000000000000000" pitchFamily="2" charset="2"/>
                        <a:buChar char=""/>
                      </a:pPr>
                      <a:r>
                        <a:rPr lang="en-US" sz="1000" b="0" i="0" dirty="0">
                          <a:effectLst/>
                          <a:latin typeface="+mn-lt"/>
                          <a:ea typeface="Times New Roman" panose="02020603050405020304" pitchFamily="18" charset="0"/>
                          <a:cs typeface="Calibri" panose="020F0502020204030204" pitchFamily="34" charset="0"/>
                        </a:rPr>
                        <a:t>Green Preference (PST)</a:t>
                      </a:r>
                    </a:p>
                    <a:p>
                      <a:pPr algn="just">
                        <a:lnSpc>
                          <a:spcPct val="107000"/>
                        </a:lnSpc>
                        <a:spcBef>
                          <a:spcPts val="600"/>
                        </a:spcBef>
                        <a:spcAft>
                          <a:spcPts val="0"/>
                        </a:spcAft>
                      </a:pPr>
                      <a:endParaRPr lang="es-ES" sz="1000" b="0" i="1" dirty="0">
                        <a:effectLst/>
                        <a:latin typeface="+mn-lt"/>
                        <a:ea typeface="Calibri" panose="020F0502020204030204" pitchFamily="34" charset="0"/>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223638721"/>
                  </a:ext>
                </a:extLst>
              </a:tr>
            </a:tbl>
          </a:graphicData>
        </a:graphic>
      </p:graphicFrame>
    </p:spTree>
    <p:extLst>
      <p:ext uri="{BB962C8B-B14F-4D97-AF65-F5344CB8AC3E}">
        <p14:creationId xmlns:p14="http://schemas.microsoft.com/office/powerpoint/2010/main" val="30853498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40BBCB-E1F2-EB0C-6745-CCCCDFBE8BCF}"/>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51EB064A-6231-C29C-3B94-431DF4626EDC}"/>
              </a:ext>
            </a:extLst>
          </p:cNvPr>
          <p:cNvSpPr>
            <a:spLocks noGrp="1"/>
          </p:cNvSpPr>
          <p:nvPr>
            <p:ph type="title"/>
          </p:nvPr>
        </p:nvSpPr>
        <p:spPr/>
        <p:txBody>
          <a:bodyPr/>
          <a:lstStyle/>
          <a:p>
            <a:pPr>
              <a:spcAft>
                <a:spcPts val="0"/>
              </a:spcAft>
            </a:pPr>
            <a:r>
              <a:rPr lang="en-US" dirty="0">
                <a:solidFill>
                  <a:schemeClr val="tx2"/>
                </a:solidFill>
                <a:latin typeface="Roboto Slab Regular"/>
              </a:rPr>
              <a:t>Pricing </a:t>
            </a:r>
            <a:r>
              <a:rPr lang="en-US" dirty="0">
                <a:latin typeface="Roboto Slab Regular"/>
              </a:rPr>
              <a:t>Climate Risk</a:t>
            </a:r>
            <a:endParaRPr lang="it-IT" dirty="0"/>
          </a:p>
        </p:txBody>
      </p:sp>
      <mc:AlternateContent xmlns:mc="http://schemas.openxmlformats.org/markup-compatibility/2006" xmlns:a14="http://schemas.microsoft.com/office/drawing/2010/main">
        <mc:Choice Requires="a14">
          <p:sp>
            <p:nvSpPr>
              <p:cNvPr id="3" name="Segnaposto contenuto 2">
                <a:extLst>
                  <a:ext uri="{FF2B5EF4-FFF2-40B4-BE49-F238E27FC236}">
                    <a16:creationId xmlns:a16="http://schemas.microsoft.com/office/drawing/2014/main" id="{0C9E8729-DFB0-8B34-B94A-D4469334E3F5}"/>
                  </a:ext>
                </a:extLst>
              </p:cNvPr>
              <p:cNvSpPr>
                <a:spLocks noGrp="1"/>
              </p:cNvSpPr>
              <p:nvPr>
                <p:ph idx="1"/>
              </p:nvPr>
            </p:nvSpPr>
            <p:spPr>
              <a:xfrm>
                <a:off x="712788" y="1659336"/>
                <a:ext cx="7584138" cy="2599943"/>
              </a:xfrm>
            </p:spPr>
            <p:txBody>
              <a:bodyPr/>
              <a:lstStyle/>
              <a:p>
                <a:r>
                  <a:rPr lang="en-US" dirty="0"/>
                  <a:t>Single-index stepwise regressions:</a:t>
                </a:r>
              </a:p>
              <a:p>
                <a:pPr marL="0" indent="0">
                  <a:buNone/>
                </a:pPr>
                <a:r>
                  <a:rPr lang="en-US" sz="1200" dirty="0">
                    <a:cs typeface="Roboto Slab Regular"/>
                  </a:rPr>
                  <a:t>			</a:t>
                </a:r>
                <a14:m>
                  <m:oMath xmlns:m="http://schemas.openxmlformats.org/officeDocument/2006/math">
                    <m:sSub>
                      <m:sSubPr>
                        <m:ctrlPr>
                          <a:rPr lang="en-US" sz="1200" i="1">
                            <a:latin typeface="Cambria Math" panose="02040503050406030204" pitchFamily="18" charset="0"/>
                            <a:cs typeface="Roboto Slab Regular"/>
                          </a:rPr>
                        </m:ctrlPr>
                      </m:sSubPr>
                      <m:e>
                        <m:r>
                          <a:rPr lang="es-ES" sz="1200" i="1">
                            <a:latin typeface="Cambria Math" panose="02040503050406030204" pitchFamily="18" charset="0"/>
                            <a:cs typeface="Roboto Slab Regular"/>
                          </a:rPr>
                          <m:t>𝑟</m:t>
                        </m:r>
                      </m:e>
                      <m:sub>
                        <m:r>
                          <a:rPr lang="es-ES" sz="1200" i="1">
                            <a:latin typeface="Cambria Math" panose="02040503050406030204" pitchFamily="18" charset="0"/>
                            <a:cs typeface="Roboto Slab Regular"/>
                          </a:rPr>
                          <m:t>𝑡</m:t>
                        </m:r>
                      </m:sub>
                    </m:sSub>
                    <m:r>
                      <a:rPr lang="en-US" sz="1200" i="1">
                        <a:latin typeface="Cambria Math" panose="02040503050406030204" pitchFamily="18" charset="0"/>
                        <a:cs typeface="Roboto Slab Regular"/>
                      </a:rPr>
                      <m:t>=</m:t>
                    </m:r>
                    <m:sSub>
                      <m:sSubPr>
                        <m:ctrlPr>
                          <a:rPr lang="en-US" i="1">
                            <a:latin typeface="Cambria Math" panose="02040503050406030204" pitchFamily="18" charset="0"/>
                            <a:cs typeface="Roboto Slab Regular"/>
                          </a:rPr>
                        </m:ctrlPr>
                      </m:sSubPr>
                      <m:e>
                        <m:r>
                          <a:rPr lang="en-US" i="1">
                            <a:latin typeface="Cambria Math" panose="02040503050406030204" pitchFamily="18" charset="0"/>
                            <a:ea typeface="Cambria Math" panose="02040503050406030204" pitchFamily="18" charset="0"/>
                            <a:cs typeface="Roboto Slab Regular"/>
                          </a:rPr>
                          <m:t>𝛼</m:t>
                        </m:r>
                      </m:e>
                      <m:sub/>
                    </m:sSub>
                    <m:r>
                      <a:rPr lang="es-ES" i="1">
                        <a:latin typeface="Cambria Math" panose="02040503050406030204" pitchFamily="18" charset="0"/>
                        <a:cs typeface="Roboto Slab Regular"/>
                      </a:rPr>
                      <m:t>+</m:t>
                    </m:r>
                    <m:sSub>
                      <m:sSubPr>
                        <m:ctrlPr>
                          <a:rPr lang="es-ES" sz="1200" b="1" i="1">
                            <a:latin typeface="Cambria Math" panose="02040503050406030204" pitchFamily="18" charset="0"/>
                            <a:cs typeface="Roboto Slab Regular"/>
                          </a:rPr>
                        </m:ctrlPr>
                      </m:sSubPr>
                      <m:e>
                        <m:sSubSup>
                          <m:sSubSupPr>
                            <m:ctrlPr>
                              <a:rPr lang="es-ES" b="1" i="1" smtClean="0">
                                <a:solidFill>
                                  <a:schemeClr val="tx1"/>
                                </a:solidFill>
                                <a:latin typeface="Cambria Math" panose="02040503050406030204" pitchFamily="18" charset="0"/>
                                <a:cs typeface="Roboto Slab Regular"/>
                              </a:rPr>
                            </m:ctrlPr>
                          </m:sSubSupPr>
                          <m:e>
                            <m:r>
                              <a:rPr lang="es-ES" b="1" i="1">
                                <a:solidFill>
                                  <a:schemeClr val="tx1"/>
                                </a:solidFill>
                                <a:latin typeface="Cambria Math" panose="02040503050406030204" pitchFamily="18" charset="0"/>
                                <a:ea typeface="Cambria Math" panose="02040503050406030204" pitchFamily="18" charset="0"/>
                                <a:cs typeface="Roboto Slab Regular"/>
                              </a:rPr>
                              <m:t>𝜷</m:t>
                            </m:r>
                          </m:e>
                          <m:sub>
                            <m:r>
                              <a:rPr lang="es-ES" b="1" i="1" smtClean="0">
                                <a:solidFill>
                                  <a:schemeClr val="tx1"/>
                                </a:solidFill>
                                <a:latin typeface="Cambria Math" panose="02040503050406030204" pitchFamily="18" charset="0"/>
                                <a:ea typeface="Cambria Math" panose="02040503050406030204" pitchFamily="18" charset="0"/>
                                <a:cs typeface="Roboto Slab Regular"/>
                              </a:rPr>
                              <m:t>𝑭𝑭</m:t>
                            </m:r>
                            <m:r>
                              <a:rPr lang="es-ES" b="1" i="1" smtClean="0">
                                <a:solidFill>
                                  <a:schemeClr val="tx1"/>
                                </a:solidFill>
                                <a:latin typeface="Cambria Math" panose="02040503050406030204" pitchFamily="18" charset="0"/>
                                <a:ea typeface="Cambria Math" panose="02040503050406030204" pitchFamily="18" charset="0"/>
                                <a:cs typeface="Roboto Slab Regular"/>
                              </a:rPr>
                              <m:t>𝟓</m:t>
                            </m:r>
                          </m:sub>
                          <m:sup>
                            <m:r>
                              <a:rPr lang="es-ES" b="1" i="1">
                                <a:solidFill>
                                  <a:schemeClr val="tx1"/>
                                </a:solidFill>
                                <a:latin typeface="Cambria Math" panose="02040503050406030204" pitchFamily="18" charset="0"/>
                                <a:cs typeface="Roboto Slab Regular"/>
                              </a:rPr>
                              <m:t>′</m:t>
                            </m:r>
                          </m:sup>
                        </m:sSubSup>
                        <m:r>
                          <a:rPr lang="es-ES" sz="1200" b="1" i="1">
                            <a:latin typeface="Cambria Math" panose="02040503050406030204" pitchFamily="18" charset="0"/>
                            <a:cs typeface="Roboto Slab Regular"/>
                          </a:rPr>
                          <m:t>𝒙</m:t>
                        </m:r>
                      </m:e>
                      <m:sub>
                        <m:r>
                          <a:rPr lang="es-ES" sz="1200" b="1" i="1">
                            <a:latin typeface="Cambria Math" panose="02040503050406030204" pitchFamily="18" charset="0"/>
                            <a:cs typeface="Roboto Slab Regular"/>
                          </a:rPr>
                          <m:t>𝒕</m:t>
                        </m:r>
                      </m:sub>
                    </m:sSub>
                    <m:r>
                      <a:rPr lang="es-ES" sz="1200" i="1">
                        <a:latin typeface="Cambria Math" panose="02040503050406030204" pitchFamily="18" charset="0"/>
                        <a:cs typeface="Roboto Slab Regular"/>
                      </a:rPr>
                      <m:t>+</m:t>
                    </m:r>
                    <m:sSub>
                      <m:sSubPr>
                        <m:ctrlPr>
                          <a:rPr lang="en-US" i="1">
                            <a:latin typeface="Cambria Math" panose="02040503050406030204" pitchFamily="18" charset="0"/>
                            <a:cs typeface="Roboto Slab Regular"/>
                          </a:rPr>
                        </m:ctrlPr>
                      </m:sSubPr>
                      <m:e>
                        <m:sSub>
                          <m:sSubPr>
                            <m:ctrlPr>
                              <a:rPr lang="es-ES" sz="1200" i="1">
                                <a:latin typeface="Cambria Math" panose="02040503050406030204" pitchFamily="18" charset="0"/>
                                <a:cs typeface="Roboto Slab Regular"/>
                              </a:rPr>
                            </m:ctrlPr>
                          </m:sSubPr>
                          <m:e>
                            <m:sSubSup>
                              <m:sSubSupPr>
                                <m:ctrlPr>
                                  <a:rPr lang="es-ES" i="1" smtClean="0">
                                    <a:solidFill>
                                      <a:schemeClr val="accent3"/>
                                    </a:solidFill>
                                    <a:latin typeface="Cambria Math" panose="02040503050406030204" pitchFamily="18" charset="0"/>
                                    <a:cs typeface="Roboto Slab Regular"/>
                                  </a:rPr>
                                </m:ctrlPr>
                              </m:sSubSupPr>
                              <m:e>
                                <m:r>
                                  <a:rPr lang="es-ES" b="0" i="1">
                                    <a:solidFill>
                                      <a:schemeClr val="accent3"/>
                                    </a:solidFill>
                                    <a:latin typeface="Cambria Math" panose="02040503050406030204" pitchFamily="18" charset="0"/>
                                    <a:ea typeface="Cambria Math" panose="02040503050406030204" pitchFamily="18" charset="0"/>
                                    <a:cs typeface="Roboto Slab Regular"/>
                                  </a:rPr>
                                  <m:t>𝛽</m:t>
                                </m:r>
                              </m:e>
                              <m:sub>
                                <m:r>
                                  <a:rPr lang="es-ES" b="0" i="1" smtClean="0">
                                    <a:solidFill>
                                      <a:schemeClr val="accent3"/>
                                    </a:solidFill>
                                    <a:latin typeface="Cambria Math" panose="02040503050406030204" pitchFamily="18" charset="0"/>
                                    <a:ea typeface="Cambria Math" panose="02040503050406030204" pitchFamily="18" charset="0"/>
                                    <a:cs typeface="Roboto Slab Regular"/>
                                  </a:rPr>
                                  <m:t>𝐺𝑀𝐵</m:t>
                                </m:r>
                              </m:sub>
                              <m:sup/>
                            </m:sSubSup>
                            <m:r>
                              <a:rPr lang="es-ES" sz="1200" b="0" i="1" smtClean="0">
                                <a:latin typeface="Cambria Math" panose="02040503050406030204" pitchFamily="18" charset="0"/>
                                <a:cs typeface="Roboto Slab Regular"/>
                              </a:rPr>
                              <m:t>𝐺𝑀𝐵</m:t>
                            </m:r>
                          </m:e>
                          <m:sub>
                            <m:r>
                              <a:rPr lang="es-ES" sz="1200" b="0" i="1">
                                <a:latin typeface="Cambria Math" panose="02040503050406030204" pitchFamily="18" charset="0"/>
                                <a:cs typeface="Roboto Slab Regular"/>
                              </a:rPr>
                              <m:t>𝑡</m:t>
                            </m:r>
                          </m:sub>
                        </m:sSub>
                        <m:r>
                          <a:rPr lang="es-ES" sz="1200" b="0" i="1" smtClean="0">
                            <a:latin typeface="Cambria Math" panose="02040503050406030204" pitchFamily="18" charset="0"/>
                            <a:cs typeface="Roboto Slab Regular"/>
                          </a:rPr>
                          <m:t>+</m:t>
                        </m:r>
                        <m:sSub>
                          <m:sSubPr>
                            <m:ctrlPr>
                              <a:rPr lang="es-ES" sz="1200" i="1">
                                <a:latin typeface="Cambria Math" panose="02040503050406030204" pitchFamily="18" charset="0"/>
                                <a:cs typeface="Roboto Slab Regular"/>
                              </a:rPr>
                            </m:ctrlPr>
                          </m:sSubPr>
                          <m:e>
                            <m:sSubSup>
                              <m:sSubSupPr>
                                <m:ctrlPr>
                                  <a:rPr lang="es-ES" i="1">
                                    <a:solidFill>
                                      <a:schemeClr val="tx2"/>
                                    </a:solidFill>
                                    <a:latin typeface="Cambria Math" panose="02040503050406030204" pitchFamily="18" charset="0"/>
                                    <a:cs typeface="Roboto Slab Regular"/>
                                  </a:rPr>
                                </m:ctrlPr>
                              </m:sSubSupPr>
                              <m:e>
                                <m:r>
                                  <a:rPr lang="es-ES" b="0" i="1">
                                    <a:solidFill>
                                      <a:schemeClr val="tx2"/>
                                    </a:solidFill>
                                    <a:latin typeface="Cambria Math" panose="02040503050406030204" pitchFamily="18" charset="0"/>
                                    <a:ea typeface="Cambria Math" panose="02040503050406030204" pitchFamily="18" charset="0"/>
                                    <a:cs typeface="Roboto Slab Regular"/>
                                  </a:rPr>
                                  <m:t>𝛽</m:t>
                                </m:r>
                              </m:e>
                              <m:sub>
                                <m:r>
                                  <a:rPr lang="es-ES" b="0" i="1" smtClean="0">
                                    <a:solidFill>
                                      <a:schemeClr val="tx2"/>
                                    </a:solidFill>
                                    <a:latin typeface="Cambria Math" panose="02040503050406030204" pitchFamily="18" charset="0"/>
                                    <a:ea typeface="Cambria Math" panose="02040503050406030204" pitchFamily="18" charset="0"/>
                                    <a:cs typeface="Roboto Slab Regular"/>
                                  </a:rPr>
                                  <m:t>𝑃𝑆𝑇</m:t>
                                </m:r>
                              </m:sub>
                              <m:sup/>
                            </m:sSubSup>
                            <m:r>
                              <a:rPr lang="es-ES" sz="1200" b="0" i="1" smtClean="0">
                                <a:latin typeface="Cambria Math" panose="02040503050406030204" pitchFamily="18" charset="0"/>
                                <a:cs typeface="Roboto Slab Regular"/>
                              </a:rPr>
                              <m:t>𝑃𝑆𝑇</m:t>
                            </m:r>
                          </m:e>
                          <m:sub>
                            <m:r>
                              <a:rPr lang="es-ES" sz="1200" b="0" i="1">
                                <a:latin typeface="Cambria Math" panose="02040503050406030204" pitchFamily="18" charset="0"/>
                                <a:cs typeface="Roboto Slab Regular"/>
                              </a:rPr>
                              <m:t>𝑡</m:t>
                            </m:r>
                          </m:sub>
                        </m:sSub>
                        <m:r>
                          <a:rPr lang="es-ES" i="1">
                            <a:latin typeface="Cambria Math" panose="02040503050406030204" pitchFamily="18" charset="0"/>
                            <a:cs typeface="Roboto Slab Regular"/>
                          </a:rPr>
                          <m:t>+</m:t>
                        </m:r>
                        <m:r>
                          <a:rPr lang="es-ES" i="1">
                            <a:latin typeface="Cambria Math" panose="02040503050406030204" pitchFamily="18" charset="0"/>
                            <a:ea typeface="Cambria Math" panose="02040503050406030204" pitchFamily="18" charset="0"/>
                            <a:cs typeface="Roboto Slab Regular"/>
                          </a:rPr>
                          <m:t>𝜀</m:t>
                        </m:r>
                      </m:e>
                      <m:sub>
                        <m:r>
                          <a:rPr lang="es-ES" i="1">
                            <a:latin typeface="Cambria Math" panose="02040503050406030204" pitchFamily="18" charset="0"/>
                            <a:ea typeface="Cambria Math" panose="02040503050406030204" pitchFamily="18" charset="0"/>
                            <a:cs typeface="Roboto Slab Regular"/>
                          </a:rPr>
                          <m:t>𝑡</m:t>
                        </m:r>
                      </m:sub>
                    </m:sSub>
                    <m:r>
                      <a:rPr lang="es-ES" i="1">
                        <a:latin typeface="Cambria Math" panose="02040503050406030204" pitchFamily="18" charset="0"/>
                        <a:ea typeface="Cambria Math" panose="02040503050406030204" pitchFamily="18" charset="0"/>
                        <a:cs typeface="Roboto Slab Regular"/>
                      </a:rPr>
                      <m:t> </m:t>
                    </m:r>
                  </m:oMath>
                </a14:m>
                <a:r>
                  <a:rPr lang="en-US" dirty="0">
                    <a:solidFill>
                      <a:schemeClr val="tx2"/>
                    </a:solidFill>
                    <a:latin typeface="Roboto Slab Regular"/>
                    <a:cs typeface="Roboto Slab Regular"/>
                  </a:rPr>
                  <a:t>	</a:t>
                </a:r>
              </a:p>
              <a:p>
                <a:pPr marL="0" indent="0">
                  <a:buNone/>
                </a:pPr>
                <a:endParaRPr lang="en-US" dirty="0">
                  <a:solidFill>
                    <a:schemeClr val="tx2"/>
                  </a:solidFill>
                  <a:latin typeface="Roboto Slab Regular"/>
                  <a:cs typeface="Roboto Slab Regular"/>
                </a:endParaRPr>
              </a:p>
              <a:p>
                <a:pPr marL="0" indent="0">
                  <a:buNone/>
                </a:pPr>
                <a:endParaRPr lang="en-US" dirty="0">
                  <a:solidFill>
                    <a:schemeClr val="tx2"/>
                  </a:solidFill>
                  <a:latin typeface="Roboto Slab Regular"/>
                  <a:cs typeface="Roboto Slab Regular"/>
                </a:endParaRPr>
              </a:p>
              <a:p>
                <a:pPr marL="0" indent="0">
                  <a:buNone/>
                </a:pPr>
                <a:endParaRPr lang="en-US" dirty="0">
                  <a:solidFill>
                    <a:schemeClr val="tx2"/>
                  </a:solidFill>
                  <a:latin typeface="Roboto Slab Regular"/>
                  <a:cs typeface="Roboto Slab Regular"/>
                </a:endParaRPr>
              </a:p>
              <a:p>
                <a:pPr marL="0" indent="0">
                  <a:buNone/>
                </a:pPr>
                <a:endParaRPr lang="en-US" dirty="0">
                  <a:solidFill>
                    <a:schemeClr val="tx2"/>
                  </a:solidFill>
                  <a:latin typeface="Roboto Slab Regular"/>
                  <a:cs typeface="Roboto Slab Regular"/>
                </a:endParaRPr>
              </a:p>
              <a:p>
                <a:pPr marL="0" indent="0">
                  <a:buNone/>
                </a:pPr>
                <a:endParaRPr lang="en-US" dirty="0">
                  <a:solidFill>
                    <a:schemeClr val="tx2"/>
                  </a:solidFill>
                  <a:latin typeface="Roboto Slab Regular"/>
                  <a:cs typeface="Roboto Slab Regular"/>
                </a:endParaRPr>
              </a:p>
              <a:p>
                <a:pPr lvl="1"/>
                <a:r>
                  <a:rPr lang="en-US" sz="1050" dirty="0"/>
                  <a:t>Climate factors are priced in aggregate infrastructure returns (</a:t>
                </a:r>
                <a:r>
                  <a:rPr lang="es-ES" sz="1050" dirty="0">
                    <a:ea typeface="Calibri" panose="020F0502020204030204" pitchFamily="34" charset="0"/>
                    <a:cs typeface="Times New Roman" panose="02020603050405020304" pitchFamily="18" charset="0"/>
                  </a:rPr>
                  <a:t>R</a:t>
                </a:r>
                <a:r>
                  <a:rPr lang="es-ES" sz="1050" baseline="30000" dirty="0">
                    <a:ea typeface="Calibri" panose="020F0502020204030204" pitchFamily="34" charset="0"/>
                    <a:cs typeface="Times New Roman" panose="02020603050405020304" pitchFamily="18" charset="0"/>
                  </a:rPr>
                  <a:t>2 </a:t>
                </a:r>
                <a:r>
                  <a:rPr lang="en-US" sz="1050" dirty="0"/>
                  <a:t>increases with GMB and PST)</a:t>
                </a:r>
              </a:p>
              <a:p>
                <a:pPr lvl="1"/>
                <a:r>
                  <a:rPr lang="en-US" sz="1050" dirty="0"/>
                  <a:t>Infrastructure indices behave like brown assets (negative GMB) offering a higher return in compensation for risk</a:t>
                </a:r>
              </a:p>
              <a:p>
                <a:pPr lvl="1"/>
                <a:r>
                  <a:rPr lang="en-US" sz="1050" dirty="0"/>
                  <a:t>infrastructure valuations rise when investor preference for green assets strengthens (positive PST)</a:t>
                </a:r>
              </a:p>
            </p:txBody>
          </p:sp>
        </mc:Choice>
        <mc:Fallback xmlns="">
          <p:sp>
            <p:nvSpPr>
              <p:cNvPr id="3" name="Segnaposto contenuto 2">
                <a:extLst>
                  <a:ext uri="{FF2B5EF4-FFF2-40B4-BE49-F238E27FC236}">
                    <a16:creationId xmlns:a16="http://schemas.microsoft.com/office/drawing/2014/main" id="{0C9E8729-DFB0-8B34-B94A-D4469334E3F5}"/>
                  </a:ext>
                </a:extLst>
              </p:cNvPr>
              <p:cNvSpPr>
                <a:spLocks noGrp="1" noRot="1" noChangeAspect="1" noMove="1" noResize="1" noEditPoints="1" noAdjustHandles="1" noChangeArrowheads="1" noChangeShapeType="1" noTextEdit="1"/>
              </p:cNvSpPr>
              <p:nvPr>
                <p:ph idx="1"/>
              </p:nvPr>
            </p:nvSpPr>
            <p:spPr>
              <a:xfrm>
                <a:off x="712788" y="1659336"/>
                <a:ext cx="7584138" cy="2599943"/>
              </a:xfrm>
              <a:blipFill>
                <a:blip r:embed="rId3"/>
                <a:stretch>
                  <a:fillRect l="-1688" t="-3747" r="-965" b="-2108"/>
                </a:stretch>
              </a:blipFill>
            </p:spPr>
            <p:txBody>
              <a:bodyPr/>
              <a:lstStyle/>
              <a:p>
                <a:r>
                  <a:rPr lang="it-IT">
                    <a:noFill/>
                  </a:rPr>
                  <a:t> </a:t>
                </a:r>
              </a:p>
            </p:txBody>
          </p:sp>
        </mc:Fallback>
      </mc:AlternateContent>
      <p:sp>
        <p:nvSpPr>
          <p:cNvPr id="5" name="Segnaposto testo 4">
            <a:extLst>
              <a:ext uri="{FF2B5EF4-FFF2-40B4-BE49-F238E27FC236}">
                <a16:creationId xmlns:a16="http://schemas.microsoft.com/office/drawing/2014/main" id="{55114601-11C1-B697-979C-8EB2AF279B03}"/>
              </a:ext>
            </a:extLst>
          </p:cNvPr>
          <p:cNvSpPr>
            <a:spLocks noGrp="1"/>
          </p:cNvSpPr>
          <p:nvPr>
            <p:ph type="body" sz="quarter" idx="11"/>
          </p:nvPr>
        </p:nvSpPr>
        <p:spPr/>
        <p:txBody>
          <a:bodyPr/>
          <a:lstStyle/>
          <a:p>
            <a:r>
              <a:rPr lang="en-US" dirty="0"/>
              <a:t>WHAT WE HAVE DONE AND WHAT WE KNOW NOW</a:t>
            </a:r>
          </a:p>
        </p:txBody>
      </p:sp>
      <p:sp>
        <p:nvSpPr>
          <p:cNvPr id="4" name="Marcador de texto 3">
            <a:extLst>
              <a:ext uri="{FF2B5EF4-FFF2-40B4-BE49-F238E27FC236}">
                <a16:creationId xmlns:a16="http://schemas.microsoft.com/office/drawing/2014/main" id="{7A09811B-947F-CE3B-390E-4D8A3345EC43}"/>
              </a:ext>
            </a:extLst>
          </p:cNvPr>
          <p:cNvSpPr>
            <a:spLocks noGrp="1"/>
          </p:cNvSpPr>
          <p:nvPr>
            <p:ph type="body" sz="quarter" idx="12"/>
          </p:nvPr>
        </p:nvSpPr>
        <p:spPr>
          <a:xfrm>
            <a:off x="708025" y="1302149"/>
            <a:ext cx="7250642" cy="200055"/>
          </a:xfrm>
        </p:spPr>
        <p:txBody>
          <a:bodyPr/>
          <a:lstStyle/>
          <a:p>
            <a:r>
              <a:rPr lang="it-IT" dirty="0"/>
              <a:t>TESTING PRICING ANOMALIES FOR INFRASTRUCTURE ASSETS</a:t>
            </a:r>
          </a:p>
        </p:txBody>
      </p:sp>
      <p:sp>
        <p:nvSpPr>
          <p:cNvPr id="9" name="Segnaposto testo 8">
            <a:extLst>
              <a:ext uri="{FF2B5EF4-FFF2-40B4-BE49-F238E27FC236}">
                <a16:creationId xmlns:a16="http://schemas.microsoft.com/office/drawing/2014/main" id="{2F9E5F95-B474-34D0-371B-EA3196E6DD43}"/>
              </a:ext>
            </a:extLst>
          </p:cNvPr>
          <p:cNvSpPr>
            <a:spLocks noGrp="1"/>
          </p:cNvSpPr>
          <p:nvPr>
            <p:ph type="body" sz="quarter" idx="10"/>
          </p:nvPr>
        </p:nvSpPr>
        <p:spPr/>
        <p:txBody>
          <a:bodyPr/>
          <a:lstStyle/>
          <a:p>
            <a:r>
              <a:rPr lang="en-US" dirty="0"/>
              <a:t>Observatory #4 – Climate Change</a:t>
            </a:r>
            <a:endParaRPr lang="it-IT" dirty="0">
              <a:solidFill>
                <a:schemeClr val="tx2"/>
              </a:solidFill>
            </a:endParaRPr>
          </a:p>
        </p:txBody>
      </p:sp>
      <mc:AlternateContent xmlns:mc="http://schemas.openxmlformats.org/markup-compatibility/2006" xmlns:a14="http://schemas.microsoft.com/office/drawing/2010/main">
        <mc:Choice Requires="a14">
          <p:graphicFrame>
            <p:nvGraphicFramePr>
              <p:cNvPr id="7" name="Tabla 7">
                <a:extLst>
                  <a:ext uri="{FF2B5EF4-FFF2-40B4-BE49-F238E27FC236}">
                    <a16:creationId xmlns:a16="http://schemas.microsoft.com/office/drawing/2014/main" id="{C0337B0D-6659-9819-7B8F-60D896287DE1}"/>
                  </a:ext>
                </a:extLst>
              </p:cNvPr>
              <p:cNvGraphicFramePr>
                <a:graphicFrameLocks noGrp="1"/>
              </p:cNvGraphicFramePr>
              <p:nvPr>
                <p:extLst>
                  <p:ext uri="{D42A27DB-BD31-4B8C-83A1-F6EECF244321}">
                    <p14:modId xmlns:p14="http://schemas.microsoft.com/office/powerpoint/2010/main" val="2186243924"/>
                  </p:ext>
                </p:extLst>
              </p:nvPr>
            </p:nvGraphicFramePr>
            <p:xfrm>
              <a:off x="1105319" y="2315835"/>
              <a:ext cx="6941398" cy="1140375"/>
            </p:xfrm>
            <a:graphic>
              <a:graphicData uri="http://schemas.openxmlformats.org/drawingml/2006/table">
                <a:tbl>
                  <a:tblPr firstRow="1" bandRow="1">
                    <a:tableStyleId>{2D5ABB26-0587-4C30-8999-92F81FD0307C}</a:tableStyleId>
                  </a:tblPr>
                  <a:tblGrid>
                    <a:gridCol w="509980">
                      <a:extLst>
                        <a:ext uri="{9D8B030D-6E8A-4147-A177-3AD203B41FA5}">
                          <a16:colId xmlns:a16="http://schemas.microsoft.com/office/drawing/2014/main" val="916372148"/>
                        </a:ext>
                      </a:extLst>
                    </a:gridCol>
                    <a:gridCol w="714602">
                      <a:extLst>
                        <a:ext uri="{9D8B030D-6E8A-4147-A177-3AD203B41FA5}">
                          <a16:colId xmlns:a16="http://schemas.microsoft.com/office/drawing/2014/main" val="1979014559"/>
                        </a:ext>
                      </a:extLst>
                    </a:gridCol>
                    <a:gridCol w="714602">
                      <a:extLst>
                        <a:ext uri="{9D8B030D-6E8A-4147-A177-3AD203B41FA5}">
                          <a16:colId xmlns:a16="http://schemas.microsoft.com/office/drawing/2014/main" val="3424260281"/>
                        </a:ext>
                      </a:extLst>
                    </a:gridCol>
                    <a:gridCol w="714602">
                      <a:extLst>
                        <a:ext uri="{9D8B030D-6E8A-4147-A177-3AD203B41FA5}">
                          <a16:colId xmlns:a16="http://schemas.microsoft.com/office/drawing/2014/main" val="3665216474"/>
                        </a:ext>
                      </a:extLst>
                    </a:gridCol>
                    <a:gridCol w="714602">
                      <a:extLst>
                        <a:ext uri="{9D8B030D-6E8A-4147-A177-3AD203B41FA5}">
                          <a16:colId xmlns:a16="http://schemas.microsoft.com/office/drawing/2014/main" val="4142141125"/>
                        </a:ext>
                      </a:extLst>
                    </a:gridCol>
                    <a:gridCol w="714602">
                      <a:extLst>
                        <a:ext uri="{9D8B030D-6E8A-4147-A177-3AD203B41FA5}">
                          <a16:colId xmlns:a16="http://schemas.microsoft.com/office/drawing/2014/main" val="2414321989"/>
                        </a:ext>
                      </a:extLst>
                    </a:gridCol>
                    <a:gridCol w="714602">
                      <a:extLst>
                        <a:ext uri="{9D8B030D-6E8A-4147-A177-3AD203B41FA5}">
                          <a16:colId xmlns:a16="http://schemas.microsoft.com/office/drawing/2014/main" val="3563169845"/>
                        </a:ext>
                      </a:extLst>
                    </a:gridCol>
                    <a:gridCol w="714602">
                      <a:extLst>
                        <a:ext uri="{9D8B030D-6E8A-4147-A177-3AD203B41FA5}">
                          <a16:colId xmlns:a16="http://schemas.microsoft.com/office/drawing/2014/main" val="2387969838"/>
                        </a:ext>
                      </a:extLst>
                    </a:gridCol>
                    <a:gridCol w="714602">
                      <a:extLst>
                        <a:ext uri="{9D8B030D-6E8A-4147-A177-3AD203B41FA5}">
                          <a16:colId xmlns:a16="http://schemas.microsoft.com/office/drawing/2014/main" val="796660238"/>
                        </a:ext>
                      </a:extLst>
                    </a:gridCol>
                    <a:gridCol w="714602">
                      <a:extLst>
                        <a:ext uri="{9D8B030D-6E8A-4147-A177-3AD203B41FA5}">
                          <a16:colId xmlns:a16="http://schemas.microsoft.com/office/drawing/2014/main" val="2749566041"/>
                        </a:ext>
                      </a:extLst>
                    </a:gridCol>
                  </a:tblGrid>
                  <a:tr h="134958">
                    <a:tc>
                      <a:txBody>
                        <a:bodyPr/>
                        <a:lstStyle/>
                        <a:p>
                          <a:pPr algn="just">
                            <a:lnSpc>
                              <a:spcPct val="107000"/>
                            </a:lnSpc>
                            <a:spcBef>
                              <a:spcPts val="0"/>
                            </a:spcBef>
                            <a:spcAft>
                              <a:spcPts val="0"/>
                            </a:spcAft>
                          </a:pPr>
                          <a:endParaRPr lang="es-ES" sz="1100" b="0" kern="1200" dirty="0">
                            <a:solidFill>
                              <a:schemeClr val="tx2"/>
                            </a:solidFill>
                            <a:latin typeface="Roboto Slab Regular"/>
                            <a:ea typeface="+mn-ea"/>
                            <a:cs typeface="Roboto Slab Regular"/>
                          </a:endParaRPr>
                        </a:p>
                      </a:txBody>
                      <a:tcPr marL="68580" marR="6858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l" defTabSz="457200" rtl="0" eaLnBrk="1" latinLnBrk="0" hangingPunct="1">
                            <a:lnSpc>
                              <a:spcPct val="107000"/>
                            </a:lnSpc>
                            <a:spcBef>
                              <a:spcPts val="0"/>
                            </a:spcBef>
                            <a:spcAft>
                              <a:spcPts val="0"/>
                            </a:spcAft>
                          </a:pPr>
                          <a:r>
                            <a:rPr lang="es-ES" sz="1000" b="0" kern="1200" dirty="0">
                              <a:solidFill>
                                <a:schemeClr val="tx1"/>
                              </a:solidFill>
                              <a:latin typeface="+mn-lt"/>
                              <a:ea typeface="+mn-ea"/>
                              <a:cs typeface="Roboto Slab Regular"/>
                            </a:rPr>
                            <a:t>EDHEC</a:t>
                          </a:r>
                        </a:p>
                        <a:p>
                          <a:pPr marL="0" algn="l" defTabSz="457200" rtl="0" eaLnBrk="1" latinLnBrk="0" hangingPunct="1">
                            <a:lnSpc>
                              <a:spcPct val="107000"/>
                            </a:lnSpc>
                            <a:spcBef>
                              <a:spcPts val="0"/>
                            </a:spcBef>
                            <a:spcAft>
                              <a:spcPts val="0"/>
                            </a:spcAft>
                          </a:pPr>
                          <a:r>
                            <a:rPr lang="es-ES" sz="1000" b="0" kern="1200" dirty="0">
                              <a:solidFill>
                                <a:schemeClr val="tx1"/>
                              </a:solidFill>
                              <a:latin typeface="+mn-lt"/>
                              <a:ea typeface="+mn-ea"/>
                              <a:cs typeface="Roboto Slab Regular"/>
                            </a:rPr>
                            <a:t>(FF-</a:t>
                          </a:r>
                          <a:r>
                            <a:rPr lang="es-ES" sz="1000" b="0" kern="1200" dirty="0" err="1">
                              <a:solidFill>
                                <a:schemeClr val="tx1"/>
                              </a:solidFill>
                              <a:latin typeface="+mn-lt"/>
                              <a:ea typeface="+mn-ea"/>
                              <a:cs typeface="Roboto Slab Regular"/>
                            </a:rPr>
                            <a:t>only</a:t>
                          </a:r>
                          <a:r>
                            <a:rPr lang="es-ES" sz="1000" b="0" kern="1200" dirty="0">
                              <a:solidFill>
                                <a:schemeClr val="tx1"/>
                              </a:solidFill>
                              <a:latin typeface="+mn-lt"/>
                              <a:ea typeface="+mn-ea"/>
                              <a:cs typeface="Roboto Slab Regular"/>
                            </a:rPr>
                            <a:t>)</a:t>
                          </a:r>
                        </a:p>
                      </a:txBody>
                      <a:tcPr marL="68580" marR="6858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l" defTabSz="457200" rtl="0" eaLnBrk="1" latinLnBrk="0" hangingPunct="1">
                            <a:lnSpc>
                              <a:spcPct val="107000"/>
                            </a:lnSpc>
                            <a:spcBef>
                              <a:spcPts val="0"/>
                            </a:spcBef>
                            <a:spcAft>
                              <a:spcPts val="0"/>
                            </a:spcAft>
                          </a:pPr>
                          <a:r>
                            <a:rPr lang="es-ES" sz="1000" b="0" kern="1200" dirty="0">
                              <a:solidFill>
                                <a:schemeClr val="tx1"/>
                              </a:solidFill>
                              <a:latin typeface="+mn-lt"/>
                              <a:ea typeface="+mn-ea"/>
                              <a:cs typeface="Roboto Slab Regular"/>
                            </a:rPr>
                            <a:t>EDHEC</a:t>
                          </a:r>
                        </a:p>
                        <a:p>
                          <a:pPr marL="0" algn="l" defTabSz="457200" rtl="0" eaLnBrk="1" latinLnBrk="0" hangingPunct="1">
                            <a:lnSpc>
                              <a:spcPct val="107000"/>
                            </a:lnSpc>
                            <a:spcBef>
                              <a:spcPts val="0"/>
                            </a:spcBef>
                            <a:spcAft>
                              <a:spcPts val="0"/>
                            </a:spcAft>
                          </a:pPr>
                          <a:r>
                            <a:rPr lang="es-ES" sz="1000" b="0" kern="1200" dirty="0">
                              <a:solidFill>
                                <a:schemeClr val="tx1"/>
                              </a:solidFill>
                              <a:latin typeface="+mn-lt"/>
                              <a:ea typeface="+mn-ea"/>
                              <a:cs typeface="Roboto Slab Regular"/>
                            </a:rPr>
                            <a:t>(FF+GMB)</a:t>
                          </a:r>
                        </a:p>
                      </a:txBody>
                      <a:tcPr marL="68580" marR="6858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l" defTabSz="457200" rtl="0" eaLnBrk="1" latinLnBrk="0" hangingPunct="1">
                            <a:lnSpc>
                              <a:spcPct val="107000"/>
                            </a:lnSpc>
                            <a:spcBef>
                              <a:spcPts val="0"/>
                            </a:spcBef>
                            <a:spcAft>
                              <a:spcPts val="0"/>
                            </a:spcAft>
                          </a:pPr>
                          <a:r>
                            <a:rPr lang="es-ES" sz="1000" b="0" kern="1200" dirty="0">
                              <a:solidFill>
                                <a:schemeClr val="tx1"/>
                              </a:solidFill>
                              <a:latin typeface="+mn-lt"/>
                              <a:ea typeface="+mn-ea"/>
                              <a:cs typeface="Roboto Slab Regular"/>
                            </a:rPr>
                            <a:t>EDHEC</a:t>
                          </a:r>
                        </a:p>
                        <a:p>
                          <a:pPr marL="0" algn="l" defTabSz="457200" rtl="0" eaLnBrk="1" latinLnBrk="0" hangingPunct="1">
                            <a:lnSpc>
                              <a:spcPct val="107000"/>
                            </a:lnSpc>
                            <a:spcBef>
                              <a:spcPts val="0"/>
                            </a:spcBef>
                            <a:spcAft>
                              <a:spcPts val="0"/>
                            </a:spcAft>
                          </a:pPr>
                          <a:r>
                            <a:rPr lang="es-ES" sz="1000" b="0" kern="1200" dirty="0">
                              <a:solidFill>
                                <a:schemeClr val="tx1"/>
                              </a:solidFill>
                              <a:latin typeface="+mn-lt"/>
                              <a:ea typeface="+mn-ea"/>
                              <a:cs typeface="Roboto Slab Regular"/>
                            </a:rPr>
                            <a:t>(ALL)</a:t>
                          </a:r>
                        </a:p>
                      </a:txBody>
                      <a:tcPr marL="68580" marR="6858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l" defTabSz="457200" rtl="0" eaLnBrk="1" latinLnBrk="0" hangingPunct="1">
                            <a:lnSpc>
                              <a:spcPct val="107000"/>
                            </a:lnSpc>
                            <a:spcBef>
                              <a:spcPts val="0"/>
                            </a:spcBef>
                            <a:spcAft>
                              <a:spcPts val="0"/>
                            </a:spcAft>
                          </a:pPr>
                          <a:r>
                            <a:rPr lang="es-ES" sz="1000" b="0" kern="1200" dirty="0">
                              <a:solidFill>
                                <a:schemeClr val="tx1"/>
                              </a:solidFill>
                              <a:latin typeface="+mn-lt"/>
                              <a:ea typeface="+mn-ea"/>
                              <a:cs typeface="Roboto Slab Regular"/>
                            </a:rPr>
                            <a:t>PREQIN (FF-</a:t>
                          </a:r>
                          <a:r>
                            <a:rPr lang="es-ES" sz="1000" b="0" kern="1200" dirty="0" err="1">
                              <a:solidFill>
                                <a:schemeClr val="tx1"/>
                              </a:solidFill>
                              <a:latin typeface="+mn-lt"/>
                              <a:ea typeface="+mn-ea"/>
                              <a:cs typeface="Roboto Slab Regular"/>
                            </a:rPr>
                            <a:t>only</a:t>
                          </a:r>
                          <a:r>
                            <a:rPr lang="es-ES" sz="1000" b="0" kern="1200" dirty="0">
                              <a:solidFill>
                                <a:schemeClr val="tx1"/>
                              </a:solidFill>
                              <a:latin typeface="+mn-lt"/>
                              <a:ea typeface="+mn-ea"/>
                              <a:cs typeface="Roboto Slab Regular"/>
                            </a:rPr>
                            <a:t>)</a:t>
                          </a:r>
                        </a:p>
                      </a:txBody>
                      <a:tcPr marL="68580" marR="6858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l" defTabSz="457200" rtl="0" eaLnBrk="1" latinLnBrk="0" hangingPunct="1">
                            <a:lnSpc>
                              <a:spcPct val="107000"/>
                            </a:lnSpc>
                            <a:spcBef>
                              <a:spcPts val="0"/>
                            </a:spcBef>
                            <a:spcAft>
                              <a:spcPts val="0"/>
                            </a:spcAft>
                          </a:pPr>
                          <a:r>
                            <a:rPr lang="es-ES" sz="1000" b="0" kern="1200" dirty="0">
                              <a:solidFill>
                                <a:schemeClr val="tx1"/>
                              </a:solidFill>
                              <a:latin typeface="+mn-lt"/>
                              <a:ea typeface="+mn-ea"/>
                              <a:cs typeface="Roboto Slab Regular"/>
                            </a:rPr>
                            <a:t>PREQIN </a:t>
                          </a:r>
                        </a:p>
                        <a:p>
                          <a:pPr marL="0" algn="l" defTabSz="457200" rtl="0" eaLnBrk="1" latinLnBrk="0" hangingPunct="1">
                            <a:lnSpc>
                              <a:spcPct val="107000"/>
                            </a:lnSpc>
                            <a:spcBef>
                              <a:spcPts val="0"/>
                            </a:spcBef>
                            <a:spcAft>
                              <a:spcPts val="0"/>
                            </a:spcAft>
                          </a:pPr>
                          <a:r>
                            <a:rPr lang="es-ES" sz="1000" b="0" kern="1200" dirty="0">
                              <a:solidFill>
                                <a:schemeClr val="tx1"/>
                              </a:solidFill>
                              <a:latin typeface="+mn-lt"/>
                              <a:ea typeface="+mn-ea"/>
                              <a:cs typeface="Roboto Slab Regular"/>
                            </a:rPr>
                            <a:t>(FF+GMB)</a:t>
                          </a:r>
                        </a:p>
                      </a:txBody>
                      <a:tcPr marL="68580" marR="6858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l" defTabSz="457200" rtl="0" eaLnBrk="1" latinLnBrk="0" hangingPunct="1">
                            <a:lnSpc>
                              <a:spcPct val="107000"/>
                            </a:lnSpc>
                            <a:spcBef>
                              <a:spcPts val="0"/>
                            </a:spcBef>
                            <a:spcAft>
                              <a:spcPts val="0"/>
                            </a:spcAft>
                          </a:pPr>
                          <a:r>
                            <a:rPr lang="es-ES" sz="1000" b="0" kern="1200" dirty="0">
                              <a:solidFill>
                                <a:schemeClr val="tx1"/>
                              </a:solidFill>
                              <a:latin typeface="+mn-lt"/>
                              <a:ea typeface="+mn-ea"/>
                              <a:cs typeface="Roboto Slab Regular"/>
                            </a:rPr>
                            <a:t>PREQIN (ALL)</a:t>
                          </a:r>
                        </a:p>
                      </a:txBody>
                      <a:tcPr marL="68580" marR="6858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l" defTabSz="457200" rtl="0" eaLnBrk="1" latinLnBrk="0" hangingPunct="1">
                            <a:lnSpc>
                              <a:spcPct val="107000"/>
                            </a:lnSpc>
                            <a:spcBef>
                              <a:spcPts val="0"/>
                            </a:spcBef>
                            <a:spcAft>
                              <a:spcPts val="0"/>
                            </a:spcAft>
                          </a:pPr>
                          <a:r>
                            <a:rPr lang="es-ES" sz="1000" b="0" kern="1200" dirty="0">
                              <a:solidFill>
                                <a:schemeClr val="tx1"/>
                              </a:solidFill>
                              <a:latin typeface="+mn-lt"/>
                              <a:ea typeface="+mn-ea"/>
                              <a:cs typeface="Roboto Slab Regular"/>
                            </a:rPr>
                            <a:t>MSCI</a:t>
                          </a:r>
                        </a:p>
                        <a:p>
                          <a:pPr marL="0" algn="l" defTabSz="457200" rtl="0" eaLnBrk="1" latinLnBrk="0" hangingPunct="1">
                            <a:lnSpc>
                              <a:spcPct val="107000"/>
                            </a:lnSpc>
                            <a:spcBef>
                              <a:spcPts val="0"/>
                            </a:spcBef>
                            <a:spcAft>
                              <a:spcPts val="0"/>
                            </a:spcAft>
                          </a:pPr>
                          <a:r>
                            <a:rPr lang="es-ES" sz="1000" b="0" kern="1200" dirty="0">
                              <a:solidFill>
                                <a:schemeClr val="tx1"/>
                              </a:solidFill>
                              <a:latin typeface="+mn-lt"/>
                              <a:ea typeface="+mn-ea"/>
                              <a:cs typeface="Roboto Slab Regular"/>
                            </a:rPr>
                            <a:t>(FF-</a:t>
                          </a:r>
                          <a:r>
                            <a:rPr lang="es-ES" sz="1000" b="0" kern="1200" dirty="0" err="1">
                              <a:solidFill>
                                <a:schemeClr val="tx1"/>
                              </a:solidFill>
                              <a:latin typeface="+mn-lt"/>
                              <a:ea typeface="+mn-ea"/>
                              <a:cs typeface="Roboto Slab Regular"/>
                            </a:rPr>
                            <a:t>only</a:t>
                          </a:r>
                          <a:r>
                            <a:rPr lang="es-ES" sz="1000" b="0" kern="1200" dirty="0">
                              <a:solidFill>
                                <a:schemeClr val="tx1"/>
                              </a:solidFill>
                              <a:latin typeface="+mn-lt"/>
                              <a:ea typeface="+mn-ea"/>
                              <a:cs typeface="Roboto Slab Regular"/>
                            </a:rPr>
                            <a:t>)</a:t>
                          </a:r>
                        </a:p>
                      </a:txBody>
                      <a:tcPr marL="68580" marR="6858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l" defTabSz="457200" rtl="0" eaLnBrk="1" latinLnBrk="0" hangingPunct="1">
                            <a:lnSpc>
                              <a:spcPct val="107000"/>
                            </a:lnSpc>
                            <a:spcBef>
                              <a:spcPts val="0"/>
                            </a:spcBef>
                            <a:spcAft>
                              <a:spcPts val="0"/>
                            </a:spcAft>
                          </a:pPr>
                          <a:r>
                            <a:rPr lang="es-ES" sz="1000" b="0" kern="1200" dirty="0">
                              <a:solidFill>
                                <a:schemeClr val="tx1"/>
                              </a:solidFill>
                              <a:latin typeface="+mn-lt"/>
                              <a:ea typeface="+mn-ea"/>
                              <a:cs typeface="Roboto Slab Regular"/>
                            </a:rPr>
                            <a:t>MSCI</a:t>
                          </a:r>
                        </a:p>
                        <a:p>
                          <a:pPr marL="0" algn="l" defTabSz="457200" rtl="0" eaLnBrk="1" latinLnBrk="0" hangingPunct="1">
                            <a:lnSpc>
                              <a:spcPct val="107000"/>
                            </a:lnSpc>
                            <a:spcBef>
                              <a:spcPts val="0"/>
                            </a:spcBef>
                            <a:spcAft>
                              <a:spcPts val="0"/>
                            </a:spcAft>
                          </a:pPr>
                          <a:r>
                            <a:rPr lang="es-ES" sz="1000" b="0" kern="1200" dirty="0">
                              <a:solidFill>
                                <a:schemeClr val="tx1"/>
                              </a:solidFill>
                              <a:latin typeface="+mn-lt"/>
                              <a:ea typeface="+mn-ea"/>
                              <a:cs typeface="Roboto Slab Regular"/>
                            </a:rPr>
                            <a:t>(FF+GMB)</a:t>
                          </a:r>
                        </a:p>
                      </a:txBody>
                      <a:tcPr marL="68580" marR="6858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l" defTabSz="457200" rtl="0" eaLnBrk="1" latinLnBrk="0" hangingPunct="1">
                            <a:lnSpc>
                              <a:spcPct val="107000"/>
                            </a:lnSpc>
                            <a:spcBef>
                              <a:spcPts val="0"/>
                            </a:spcBef>
                            <a:spcAft>
                              <a:spcPts val="0"/>
                            </a:spcAft>
                          </a:pPr>
                          <a:r>
                            <a:rPr lang="es-ES" sz="1000" b="0" kern="1200" dirty="0">
                              <a:solidFill>
                                <a:schemeClr val="tx1"/>
                              </a:solidFill>
                              <a:latin typeface="+mn-lt"/>
                              <a:ea typeface="+mn-ea"/>
                              <a:cs typeface="Roboto Slab Regular"/>
                            </a:rPr>
                            <a:t>MSCI</a:t>
                          </a:r>
                        </a:p>
                        <a:p>
                          <a:pPr marL="0" algn="l" defTabSz="457200" rtl="0" eaLnBrk="1" latinLnBrk="0" hangingPunct="1">
                            <a:lnSpc>
                              <a:spcPct val="107000"/>
                            </a:lnSpc>
                            <a:spcBef>
                              <a:spcPts val="0"/>
                            </a:spcBef>
                            <a:spcAft>
                              <a:spcPts val="0"/>
                            </a:spcAft>
                          </a:pPr>
                          <a:r>
                            <a:rPr lang="es-ES" sz="1000" b="0" kern="1200" dirty="0">
                              <a:solidFill>
                                <a:schemeClr val="tx1"/>
                              </a:solidFill>
                              <a:latin typeface="+mn-lt"/>
                              <a:ea typeface="+mn-ea"/>
                              <a:cs typeface="Roboto Slab Regular"/>
                            </a:rPr>
                            <a:t>(ALL)</a:t>
                          </a:r>
                        </a:p>
                      </a:txBody>
                      <a:tcPr marL="68580" marR="6858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654288638"/>
                      </a:ext>
                    </a:extLst>
                  </a:tr>
                  <a:tr h="205560">
                    <a:tc>
                      <a:txBody>
                        <a:bodyPr/>
                        <a:lstStyle/>
                        <a:p>
                          <a:pPr marL="0" lvl="1" indent="0" algn="just">
                            <a:lnSpc>
                              <a:spcPct val="100000"/>
                            </a:lnSpc>
                            <a:spcBef>
                              <a:spcPts val="0"/>
                            </a:spcBef>
                            <a:spcAft>
                              <a:spcPts val="0"/>
                            </a:spcAft>
                            <a:buFont typeface="Wingdings" panose="05000000000000000000" pitchFamily="2" charset="2"/>
                            <a:buNone/>
                          </a:pPr>
                          <a:r>
                            <a:rPr lang="es-ES" sz="1000" dirty="0">
                              <a:solidFill>
                                <a:schemeClr val="tx1"/>
                              </a:solidFill>
                              <a:effectLst/>
                              <a:latin typeface="+mn-lt"/>
                              <a:ea typeface="Calibri" panose="020F0502020204030204" pitchFamily="34" charset="0"/>
                              <a:cs typeface="Times New Roman" panose="02020603050405020304" pitchFamily="18" charset="0"/>
                            </a:rPr>
                            <a:t> </a:t>
                          </a:r>
                          <a14:m>
                            <m:oMath xmlns:m="http://schemas.openxmlformats.org/officeDocument/2006/math">
                              <m:sSub>
                                <m:sSubPr>
                                  <m:ctrlPr>
                                    <a:rPr lang="en-US" sz="1000" i="1" smtClean="0">
                                      <a:latin typeface="Cambria Math" panose="02040503050406030204" pitchFamily="18" charset="0"/>
                                      <a:cs typeface="Roboto Slab Regular"/>
                                    </a:rPr>
                                  </m:ctrlPr>
                                </m:sSubPr>
                                <m:e>
                                  <m:r>
                                    <a:rPr lang="en-US" sz="1000" i="1">
                                      <a:latin typeface="Cambria Math" panose="02040503050406030204" pitchFamily="18" charset="0"/>
                                      <a:ea typeface="Cambria Math" panose="02040503050406030204" pitchFamily="18" charset="0"/>
                                      <a:cs typeface="Roboto Slab Regular"/>
                                    </a:rPr>
                                    <m:t>𝛼</m:t>
                                  </m:r>
                                </m:e>
                                <m:sub/>
                              </m:sSub>
                            </m:oMath>
                          </a14:m>
                          <a:endParaRPr lang="es-ES" sz="10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s-ES" sz="1000" b="0" i="0" u="none" strike="noStrike" dirty="0">
                              <a:effectLst/>
                              <a:latin typeface="+mj-lt"/>
                            </a:rPr>
                            <a:t>0.0084*** </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ES" sz="1000" b="0" i="0" u="none" strike="noStrike" dirty="0">
                              <a:effectLst/>
                              <a:latin typeface="+mj-lt"/>
                            </a:rPr>
                            <a:t>0.0085***</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ES" sz="1000" b="0" i="0" u="none" strike="noStrike" dirty="0">
                              <a:effectLst/>
                              <a:latin typeface="+mj-lt"/>
                            </a:rPr>
                            <a:t>0.0095***</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ES" sz="1000" b="0" i="0" u="none" strike="noStrike" dirty="0">
                              <a:effectLst/>
                              <a:latin typeface="+mj-lt"/>
                            </a:rPr>
                            <a:t> 0.0220***</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ES" sz="1000" b="0" i="0" u="none" strike="noStrike" dirty="0">
                              <a:effectLst/>
                              <a:latin typeface="+mj-lt"/>
                            </a:rPr>
                            <a:t> 0.0229***</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ES" sz="1000" b="0" i="0" u="none" strike="noStrike" dirty="0">
                              <a:effectLst/>
                              <a:latin typeface="+mj-lt"/>
                            </a:rPr>
                            <a:t> 0.0233***</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ES" sz="1000" b="0" i="0" u="none" strike="noStrike" dirty="0">
                              <a:effectLst/>
                              <a:latin typeface="+mj-lt"/>
                            </a:rPr>
                            <a:t>0.0254***</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ES" sz="1000" b="0" i="0" u="none" strike="noStrike" dirty="0">
                              <a:effectLst/>
                              <a:latin typeface="+mj-lt"/>
                            </a:rPr>
                            <a:t>0.0257***</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ES" sz="1000" b="0" i="0" u="none" strike="noStrike" dirty="0">
                              <a:effectLst/>
                              <a:latin typeface="+mj-lt"/>
                            </a:rPr>
                            <a:t>0.0260***</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23638721"/>
                      </a:ext>
                    </a:extLst>
                  </a:tr>
                  <a:tr h="205560">
                    <a:tc>
                      <a:txBody>
                        <a:bodyPr/>
                        <a:lstStyle/>
                        <a:p>
                          <a:pPr marL="0" lvl="1" indent="0" algn="just" defTabSz="457200" rtl="0" eaLnBrk="1" latinLnBrk="0" hangingPunct="1">
                            <a:lnSpc>
                              <a:spcPct val="100000"/>
                            </a:lnSpc>
                            <a:spcBef>
                              <a:spcPts val="0"/>
                            </a:spcBef>
                            <a:spcAft>
                              <a:spcPts val="0"/>
                            </a:spcAft>
                            <a:buFont typeface="Wingdings" panose="05000000000000000000" pitchFamily="2" charset="2"/>
                            <a:buNone/>
                          </a:pPr>
                          <a:r>
                            <a:rPr lang="es-ES" sz="1000" kern="1200" dirty="0">
                              <a:solidFill>
                                <a:schemeClr val="tx1"/>
                              </a:solidFill>
                              <a:effectLst/>
                              <a:latin typeface="+mn-lt"/>
                              <a:ea typeface="Calibri" panose="020F0502020204030204" pitchFamily="34" charset="0"/>
                              <a:cs typeface="Times New Roman" panose="02020603050405020304" pitchFamily="18" charset="0"/>
                            </a:rPr>
                            <a:t>GMB</a:t>
                          </a:r>
                        </a:p>
                      </a:txBody>
                      <a:tcPr marL="68580" marR="6858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endParaRPr lang="es-ES" sz="1000" b="0" i="0" u="none" strike="noStrike" dirty="0">
                            <a:effectLst/>
                            <a:latin typeface="+mj-lt"/>
                          </a:endParaRP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ES" sz="1000" b="0" i="0" u="none" strike="noStrike" dirty="0">
                              <a:effectLst/>
                              <a:latin typeface="+mj-lt"/>
                            </a:rPr>
                            <a:t>-0.0252</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ES" sz="1000" b="0" i="0" u="none" strike="noStrike" dirty="0">
                              <a:effectLst/>
                              <a:latin typeface="+mj-lt"/>
                            </a:rPr>
                            <a:t> -0.3119**</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pPr algn="ctr" fontAlgn="b"/>
                          <a:endParaRPr lang="es-ES" sz="1000" b="0" i="0" u="none" strike="noStrike" dirty="0">
                            <a:effectLst/>
                            <a:latin typeface="+mj-lt"/>
                          </a:endParaRP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ES" sz="1000" b="0" i="0" u="none" strike="noStrike" dirty="0">
                              <a:effectLst/>
                              <a:latin typeface="+mj-lt"/>
                            </a:rPr>
                            <a:t>-0.2471*</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ES" sz="1000" b="0" i="0" u="none" strike="noStrike" dirty="0">
                              <a:effectLst/>
                              <a:latin typeface="+mj-lt"/>
                            </a:rPr>
                            <a:t> -0.3669* </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pPr algn="ctr" fontAlgn="b"/>
                          <a:endParaRPr lang="es-ES" sz="1000" b="0" i="0" u="none" strike="noStrike" dirty="0">
                            <a:effectLst/>
                            <a:latin typeface="+mj-lt"/>
                          </a:endParaRP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ES" sz="1000" b="0" i="0" u="none" strike="noStrike" dirty="0">
                              <a:effectLst/>
                              <a:latin typeface="+mj-lt"/>
                            </a:rPr>
                            <a:t>-0.0908</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ES" sz="1000" b="0" i="0" u="none" strike="noStrike" dirty="0">
                              <a:effectLst/>
                              <a:latin typeface="+mj-lt"/>
                            </a:rPr>
                            <a:t>-</a:t>
                          </a:r>
                          <a:r>
                            <a:rPr lang="es-ES" sz="1000" b="0" i="0" u="none" strike="noStrike" kern="1200" dirty="0">
                              <a:solidFill>
                                <a:schemeClr val="tx1"/>
                              </a:solidFill>
                              <a:effectLst/>
                              <a:latin typeface="+mj-lt"/>
                              <a:ea typeface="+mn-ea"/>
                              <a:cs typeface="+mn-cs"/>
                            </a:rPr>
                            <a:t>0.1836*</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extLst>
                      <a:ext uri="{0D108BD9-81ED-4DB2-BD59-A6C34878D82A}">
                        <a16:rowId xmlns:a16="http://schemas.microsoft.com/office/drawing/2014/main" val="2591638945"/>
                      </a:ext>
                    </a:extLst>
                  </a:tr>
                  <a:tr h="205560">
                    <a:tc>
                      <a:txBody>
                        <a:bodyPr/>
                        <a:lstStyle/>
                        <a:p>
                          <a:pPr marL="0" lvl="1" indent="0" algn="just" defTabSz="457200" rtl="0" eaLnBrk="1" latinLnBrk="0" hangingPunct="1">
                            <a:lnSpc>
                              <a:spcPct val="100000"/>
                            </a:lnSpc>
                            <a:spcBef>
                              <a:spcPts val="0"/>
                            </a:spcBef>
                            <a:spcAft>
                              <a:spcPts val="0"/>
                            </a:spcAft>
                            <a:buFont typeface="Wingdings" panose="05000000000000000000" pitchFamily="2" charset="2"/>
                            <a:buNone/>
                          </a:pPr>
                          <a:r>
                            <a:rPr lang="es-ES" sz="1000" kern="1200" dirty="0">
                              <a:solidFill>
                                <a:schemeClr val="tx1"/>
                              </a:solidFill>
                              <a:effectLst/>
                              <a:latin typeface="+mn-lt"/>
                              <a:ea typeface="Calibri" panose="020F0502020204030204" pitchFamily="34" charset="0"/>
                              <a:cs typeface="Times New Roman" panose="02020603050405020304" pitchFamily="18" charset="0"/>
                            </a:rPr>
                            <a:t>PST</a:t>
                          </a:r>
                        </a:p>
                      </a:txBody>
                      <a:tcPr marL="68580" marR="6858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endParaRPr lang="es-ES" sz="1000" b="0" i="0" u="none" strike="noStrike" dirty="0">
                            <a:effectLst/>
                            <a:latin typeface="+mj-lt"/>
                          </a:endParaRP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s-ES" sz="1000" b="0" i="0" u="none" strike="noStrike" dirty="0">
                            <a:effectLst/>
                            <a:latin typeface="+mj-lt"/>
                          </a:endParaRP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ES" sz="1000" b="0" i="0" u="none" strike="noStrike" dirty="0">
                              <a:effectLst/>
                              <a:latin typeface="+mj-lt"/>
                            </a:rPr>
                            <a:t> 0.6116***</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pPr algn="ctr" fontAlgn="b"/>
                          <a:endParaRPr lang="es-ES" sz="1000" b="0" i="0" u="none" strike="noStrike" dirty="0">
                            <a:effectLst/>
                            <a:latin typeface="+mj-lt"/>
                          </a:endParaRP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s-ES" sz="1000" b="0" i="0" u="none" strike="noStrike" dirty="0">
                            <a:effectLst/>
                            <a:latin typeface="+mj-lt"/>
                          </a:endParaRP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ES" sz="1000" b="0" i="0" u="none" strike="noStrike" dirty="0">
                              <a:effectLst/>
                              <a:latin typeface="+mj-lt"/>
                            </a:rPr>
                            <a:t>0.2695</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s-ES" sz="1000" b="0" i="0" u="none" strike="noStrike" dirty="0">
                            <a:effectLst/>
                            <a:latin typeface="+mj-lt"/>
                          </a:endParaRP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s-ES" sz="1000" b="0" i="0" u="none" strike="noStrike" dirty="0">
                            <a:effectLst/>
                            <a:latin typeface="+mj-lt"/>
                          </a:endParaRP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ES" sz="1000" b="0" i="0" u="none" strike="noStrike" dirty="0">
                              <a:effectLst/>
                              <a:latin typeface="+mj-lt"/>
                            </a:rPr>
                            <a:t> 0.2087</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50518222"/>
                      </a:ext>
                    </a:extLst>
                  </a:tr>
                  <a:tr h="205560">
                    <a:tc>
                      <a:txBody>
                        <a:bodyPr/>
                        <a:lstStyle/>
                        <a:p>
                          <a:pPr marL="0" marR="0" lvl="1" indent="0" algn="just" defTabSz="4572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s-ES" sz="1000" kern="1200" dirty="0">
                              <a:solidFill>
                                <a:schemeClr val="tx1"/>
                              </a:solidFill>
                              <a:effectLst/>
                              <a:latin typeface="+mn-lt"/>
                              <a:ea typeface="Calibri" panose="020F0502020204030204" pitchFamily="34" charset="0"/>
                              <a:cs typeface="Times New Roman" panose="02020603050405020304" pitchFamily="18" charset="0"/>
                            </a:rPr>
                            <a:t>R</a:t>
                          </a:r>
                          <a:r>
                            <a:rPr lang="es-ES" sz="1000" kern="1200" baseline="30000" dirty="0">
                              <a:solidFill>
                                <a:schemeClr val="tx1"/>
                              </a:solidFill>
                              <a:effectLst/>
                              <a:latin typeface="+mn-lt"/>
                              <a:ea typeface="Calibri" panose="020F0502020204030204" pitchFamily="34" charset="0"/>
                              <a:cs typeface="Times New Roman" panose="02020603050405020304" pitchFamily="18" charset="0"/>
                            </a:rPr>
                            <a:t>2</a:t>
                          </a:r>
                        </a:p>
                      </a:txBody>
                      <a:tcPr marL="68580" marR="6858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s-ES" sz="1000" b="0" i="0" u="none" strike="noStrike" dirty="0">
                              <a:effectLst/>
                              <a:latin typeface="+mj-lt"/>
                            </a:rPr>
                            <a:t> 0.0354</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ES" sz="1000" b="0" i="0" u="none" strike="noStrike" dirty="0">
                              <a:effectLst/>
                              <a:latin typeface="+mj-lt"/>
                            </a:rPr>
                            <a:t> 0.0301</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ES" sz="1000" b="0" i="0" u="none" strike="noStrike" dirty="0">
                              <a:effectLst/>
                              <a:latin typeface="+mj-lt"/>
                            </a:rPr>
                            <a:t>0.0990</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ES" sz="1000" b="0" i="0" u="none" strike="noStrike" dirty="0">
                              <a:effectLst/>
                              <a:latin typeface="+mj-lt"/>
                            </a:rPr>
                            <a:t>0.0390 </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ES" sz="1000" b="0" i="0" u="none" strike="noStrike" dirty="0">
                              <a:effectLst/>
                              <a:latin typeface="+mj-lt"/>
                            </a:rPr>
                            <a:t>0.0616</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ES" sz="1000" b="0" i="0" u="none" strike="noStrike" dirty="0">
                              <a:effectLst/>
                              <a:latin typeface="+mj-lt"/>
                            </a:rPr>
                            <a:t> 0.0706</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ES" sz="1000" b="0" i="0" u="none" strike="noStrike" dirty="0">
                              <a:effectLst/>
                              <a:latin typeface="+mj-lt"/>
                            </a:rPr>
                            <a:t>0.0060</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ES" sz="1000" b="0" i="0" u="none" strike="noStrike" dirty="0">
                              <a:effectLst/>
                              <a:latin typeface="+mj-lt"/>
                            </a:rPr>
                            <a:t> 0.0135</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ES" sz="1000" b="0" i="0" u="none" strike="noStrike" dirty="0">
                              <a:effectLst/>
                              <a:latin typeface="+mj-lt"/>
                            </a:rPr>
                            <a:t> 0.0381</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07874606"/>
                      </a:ext>
                    </a:extLst>
                  </a:tr>
                </a:tbl>
              </a:graphicData>
            </a:graphic>
          </p:graphicFrame>
        </mc:Choice>
        <mc:Fallback xmlns="">
          <p:graphicFrame>
            <p:nvGraphicFramePr>
              <p:cNvPr id="7" name="Tabla 7">
                <a:extLst>
                  <a:ext uri="{FF2B5EF4-FFF2-40B4-BE49-F238E27FC236}">
                    <a16:creationId xmlns:a16="http://schemas.microsoft.com/office/drawing/2014/main" id="{C0337B0D-6659-9819-7B8F-60D896287DE1}"/>
                  </a:ext>
                </a:extLst>
              </p:cNvPr>
              <p:cNvGraphicFramePr>
                <a:graphicFrameLocks noGrp="1"/>
              </p:cNvGraphicFramePr>
              <p:nvPr>
                <p:extLst>
                  <p:ext uri="{D42A27DB-BD31-4B8C-83A1-F6EECF244321}">
                    <p14:modId xmlns:p14="http://schemas.microsoft.com/office/powerpoint/2010/main" val="2186243924"/>
                  </p:ext>
                </p:extLst>
              </p:nvPr>
            </p:nvGraphicFramePr>
            <p:xfrm>
              <a:off x="1105319" y="2315835"/>
              <a:ext cx="6941398" cy="1140375"/>
            </p:xfrm>
            <a:graphic>
              <a:graphicData uri="http://schemas.openxmlformats.org/drawingml/2006/table">
                <a:tbl>
                  <a:tblPr firstRow="1" bandRow="1">
                    <a:tableStyleId>{2D5ABB26-0587-4C30-8999-92F81FD0307C}</a:tableStyleId>
                  </a:tblPr>
                  <a:tblGrid>
                    <a:gridCol w="509980">
                      <a:extLst>
                        <a:ext uri="{9D8B030D-6E8A-4147-A177-3AD203B41FA5}">
                          <a16:colId xmlns:a16="http://schemas.microsoft.com/office/drawing/2014/main" val="916372148"/>
                        </a:ext>
                      </a:extLst>
                    </a:gridCol>
                    <a:gridCol w="714602">
                      <a:extLst>
                        <a:ext uri="{9D8B030D-6E8A-4147-A177-3AD203B41FA5}">
                          <a16:colId xmlns:a16="http://schemas.microsoft.com/office/drawing/2014/main" val="1979014559"/>
                        </a:ext>
                      </a:extLst>
                    </a:gridCol>
                    <a:gridCol w="714602">
                      <a:extLst>
                        <a:ext uri="{9D8B030D-6E8A-4147-A177-3AD203B41FA5}">
                          <a16:colId xmlns:a16="http://schemas.microsoft.com/office/drawing/2014/main" val="3424260281"/>
                        </a:ext>
                      </a:extLst>
                    </a:gridCol>
                    <a:gridCol w="714602">
                      <a:extLst>
                        <a:ext uri="{9D8B030D-6E8A-4147-A177-3AD203B41FA5}">
                          <a16:colId xmlns:a16="http://schemas.microsoft.com/office/drawing/2014/main" val="3665216474"/>
                        </a:ext>
                      </a:extLst>
                    </a:gridCol>
                    <a:gridCol w="714602">
                      <a:extLst>
                        <a:ext uri="{9D8B030D-6E8A-4147-A177-3AD203B41FA5}">
                          <a16:colId xmlns:a16="http://schemas.microsoft.com/office/drawing/2014/main" val="4142141125"/>
                        </a:ext>
                      </a:extLst>
                    </a:gridCol>
                    <a:gridCol w="714602">
                      <a:extLst>
                        <a:ext uri="{9D8B030D-6E8A-4147-A177-3AD203B41FA5}">
                          <a16:colId xmlns:a16="http://schemas.microsoft.com/office/drawing/2014/main" val="2414321989"/>
                        </a:ext>
                      </a:extLst>
                    </a:gridCol>
                    <a:gridCol w="714602">
                      <a:extLst>
                        <a:ext uri="{9D8B030D-6E8A-4147-A177-3AD203B41FA5}">
                          <a16:colId xmlns:a16="http://schemas.microsoft.com/office/drawing/2014/main" val="3563169845"/>
                        </a:ext>
                      </a:extLst>
                    </a:gridCol>
                    <a:gridCol w="714602">
                      <a:extLst>
                        <a:ext uri="{9D8B030D-6E8A-4147-A177-3AD203B41FA5}">
                          <a16:colId xmlns:a16="http://schemas.microsoft.com/office/drawing/2014/main" val="2387969838"/>
                        </a:ext>
                      </a:extLst>
                    </a:gridCol>
                    <a:gridCol w="714602">
                      <a:extLst>
                        <a:ext uri="{9D8B030D-6E8A-4147-A177-3AD203B41FA5}">
                          <a16:colId xmlns:a16="http://schemas.microsoft.com/office/drawing/2014/main" val="796660238"/>
                        </a:ext>
                      </a:extLst>
                    </a:gridCol>
                    <a:gridCol w="714602">
                      <a:extLst>
                        <a:ext uri="{9D8B030D-6E8A-4147-A177-3AD203B41FA5}">
                          <a16:colId xmlns:a16="http://schemas.microsoft.com/office/drawing/2014/main" val="2749566041"/>
                        </a:ext>
                      </a:extLst>
                    </a:gridCol>
                  </a:tblGrid>
                  <a:tr h="318135">
                    <a:tc>
                      <a:txBody>
                        <a:bodyPr/>
                        <a:lstStyle/>
                        <a:p>
                          <a:pPr algn="just">
                            <a:lnSpc>
                              <a:spcPct val="107000"/>
                            </a:lnSpc>
                            <a:spcBef>
                              <a:spcPts val="0"/>
                            </a:spcBef>
                            <a:spcAft>
                              <a:spcPts val="0"/>
                            </a:spcAft>
                          </a:pPr>
                          <a:endParaRPr lang="es-ES" sz="1100" b="0" kern="1200" dirty="0">
                            <a:solidFill>
                              <a:schemeClr val="tx2"/>
                            </a:solidFill>
                            <a:latin typeface="Roboto Slab Regular"/>
                            <a:ea typeface="+mn-ea"/>
                            <a:cs typeface="Roboto Slab Regular"/>
                          </a:endParaRPr>
                        </a:p>
                      </a:txBody>
                      <a:tcPr marL="68580" marR="6858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l" defTabSz="457200" rtl="0" eaLnBrk="1" latinLnBrk="0" hangingPunct="1">
                            <a:lnSpc>
                              <a:spcPct val="107000"/>
                            </a:lnSpc>
                            <a:spcBef>
                              <a:spcPts val="0"/>
                            </a:spcBef>
                            <a:spcAft>
                              <a:spcPts val="0"/>
                            </a:spcAft>
                          </a:pPr>
                          <a:r>
                            <a:rPr lang="es-ES" sz="1000" b="0" kern="1200" dirty="0">
                              <a:solidFill>
                                <a:schemeClr val="tx1"/>
                              </a:solidFill>
                              <a:latin typeface="+mn-lt"/>
                              <a:ea typeface="+mn-ea"/>
                              <a:cs typeface="Roboto Slab Regular"/>
                            </a:rPr>
                            <a:t>EDHEC</a:t>
                          </a:r>
                        </a:p>
                        <a:p>
                          <a:pPr marL="0" algn="l" defTabSz="457200" rtl="0" eaLnBrk="1" latinLnBrk="0" hangingPunct="1">
                            <a:lnSpc>
                              <a:spcPct val="107000"/>
                            </a:lnSpc>
                            <a:spcBef>
                              <a:spcPts val="0"/>
                            </a:spcBef>
                            <a:spcAft>
                              <a:spcPts val="0"/>
                            </a:spcAft>
                          </a:pPr>
                          <a:r>
                            <a:rPr lang="es-ES" sz="1000" b="0" kern="1200" dirty="0">
                              <a:solidFill>
                                <a:schemeClr val="tx1"/>
                              </a:solidFill>
                              <a:latin typeface="+mn-lt"/>
                              <a:ea typeface="+mn-ea"/>
                              <a:cs typeface="Roboto Slab Regular"/>
                            </a:rPr>
                            <a:t>(FF-</a:t>
                          </a:r>
                          <a:r>
                            <a:rPr lang="es-ES" sz="1000" b="0" kern="1200" dirty="0" err="1">
                              <a:solidFill>
                                <a:schemeClr val="tx1"/>
                              </a:solidFill>
                              <a:latin typeface="+mn-lt"/>
                              <a:ea typeface="+mn-ea"/>
                              <a:cs typeface="Roboto Slab Regular"/>
                            </a:rPr>
                            <a:t>only</a:t>
                          </a:r>
                          <a:r>
                            <a:rPr lang="es-ES" sz="1000" b="0" kern="1200" dirty="0">
                              <a:solidFill>
                                <a:schemeClr val="tx1"/>
                              </a:solidFill>
                              <a:latin typeface="+mn-lt"/>
                              <a:ea typeface="+mn-ea"/>
                              <a:cs typeface="Roboto Slab Regular"/>
                            </a:rPr>
                            <a:t>)</a:t>
                          </a:r>
                        </a:p>
                      </a:txBody>
                      <a:tcPr marL="68580" marR="6858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l" defTabSz="457200" rtl="0" eaLnBrk="1" latinLnBrk="0" hangingPunct="1">
                            <a:lnSpc>
                              <a:spcPct val="107000"/>
                            </a:lnSpc>
                            <a:spcBef>
                              <a:spcPts val="0"/>
                            </a:spcBef>
                            <a:spcAft>
                              <a:spcPts val="0"/>
                            </a:spcAft>
                          </a:pPr>
                          <a:r>
                            <a:rPr lang="es-ES" sz="1000" b="0" kern="1200" dirty="0">
                              <a:solidFill>
                                <a:schemeClr val="tx1"/>
                              </a:solidFill>
                              <a:latin typeface="+mn-lt"/>
                              <a:ea typeface="+mn-ea"/>
                              <a:cs typeface="Roboto Slab Regular"/>
                            </a:rPr>
                            <a:t>EDHEC</a:t>
                          </a:r>
                        </a:p>
                        <a:p>
                          <a:pPr marL="0" algn="l" defTabSz="457200" rtl="0" eaLnBrk="1" latinLnBrk="0" hangingPunct="1">
                            <a:lnSpc>
                              <a:spcPct val="107000"/>
                            </a:lnSpc>
                            <a:spcBef>
                              <a:spcPts val="0"/>
                            </a:spcBef>
                            <a:spcAft>
                              <a:spcPts val="0"/>
                            </a:spcAft>
                          </a:pPr>
                          <a:r>
                            <a:rPr lang="es-ES" sz="1000" b="0" kern="1200" dirty="0">
                              <a:solidFill>
                                <a:schemeClr val="tx1"/>
                              </a:solidFill>
                              <a:latin typeface="+mn-lt"/>
                              <a:ea typeface="+mn-ea"/>
                              <a:cs typeface="Roboto Slab Regular"/>
                            </a:rPr>
                            <a:t>(FF+GMB)</a:t>
                          </a:r>
                        </a:p>
                      </a:txBody>
                      <a:tcPr marL="68580" marR="6858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l" defTabSz="457200" rtl="0" eaLnBrk="1" latinLnBrk="0" hangingPunct="1">
                            <a:lnSpc>
                              <a:spcPct val="107000"/>
                            </a:lnSpc>
                            <a:spcBef>
                              <a:spcPts val="0"/>
                            </a:spcBef>
                            <a:spcAft>
                              <a:spcPts val="0"/>
                            </a:spcAft>
                          </a:pPr>
                          <a:r>
                            <a:rPr lang="es-ES" sz="1000" b="0" kern="1200" dirty="0">
                              <a:solidFill>
                                <a:schemeClr val="tx1"/>
                              </a:solidFill>
                              <a:latin typeface="+mn-lt"/>
                              <a:ea typeface="+mn-ea"/>
                              <a:cs typeface="Roboto Slab Regular"/>
                            </a:rPr>
                            <a:t>EDHEC</a:t>
                          </a:r>
                        </a:p>
                        <a:p>
                          <a:pPr marL="0" algn="l" defTabSz="457200" rtl="0" eaLnBrk="1" latinLnBrk="0" hangingPunct="1">
                            <a:lnSpc>
                              <a:spcPct val="107000"/>
                            </a:lnSpc>
                            <a:spcBef>
                              <a:spcPts val="0"/>
                            </a:spcBef>
                            <a:spcAft>
                              <a:spcPts val="0"/>
                            </a:spcAft>
                          </a:pPr>
                          <a:r>
                            <a:rPr lang="es-ES" sz="1000" b="0" kern="1200" dirty="0">
                              <a:solidFill>
                                <a:schemeClr val="tx1"/>
                              </a:solidFill>
                              <a:latin typeface="+mn-lt"/>
                              <a:ea typeface="+mn-ea"/>
                              <a:cs typeface="Roboto Slab Regular"/>
                            </a:rPr>
                            <a:t>(ALL)</a:t>
                          </a:r>
                        </a:p>
                      </a:txBody>
                      <a:tcPr marL="68580" marR="6858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l" defTabSz="457200" rtl="0" eaLnBrk="1" latinLnBrk="0" hangingPunct="1">
                            <a:lnSpc>
                              <a:spcPct val="107000"/>
                            </a:lnSpc>
                            <a:spcBef>
                              <a:spcPts val="0"/>
                            </a:spcBef>
                            <a:spcAft>
                              <a:spcPts val="0"/>
                            </a:spcAft>
                          </a:pPr>
                          <a:r>
                            <a:rPr lang="es-ES" sz="1000" b="0" kern="1200" dirty="0">
                              <a:solidFill>
                                <a:schemeClr val="tx1"/>
                              </a:solidFill>
                              <a:latin typeface="+mn-lt"/>
                              <a:ea typeface="+mn-ea"/>
                              <a:cs typeface="Roboto Slab Regular"/>
                            </a:rPr>
                            <a:t>PREQIN (FF-</a:t>
                          </a:r>
                          <a:r>
                            <a:rPr lang="es-ES" sz="1000" b="0" kern="1200" dirty="0" err="1">
                              <a:solidFill>
                                <a:schemeClr val="tx1"/>
                              </a:solidFill>
                              <a:latin typeface="+mn-lt"/>
                              <a:ea typeface="+mn-ea"/>
                              <a:cs typeface="Roboto Slab Regular"/>
                            </a:rPr>
                            <a:t>only</a:t>
                          </a:r>
                          <a:r>
                            <a:rPr lang="es-ES" sz="1000" b="0" kern="1200" dirty="0">
                              <a:solidFill>
                                <a:schemeClr val="tx1"/>
                              </a:solidFill>
                              <a:latin typeface="+mn-lt"/>
                              <a:ea typeface="+mn-ea"/>
                              <a:cs typeface="Roboto Slab Regular"/>
                            </a:rPr>
                            <a:t>)</a:t>
                          </a:r>
                        </a:p>
                      </a:txBody>
                      <a:tcPr marL="68580" marR="6858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l" defTabSz="457200" rtl="0" eaLnBrk="1" latinLnBrk="0" hangingPunct="1">
                            <a:lnSpc>
                              <a:spcPct val="107000"/>
                            </a:lnSpc>
                            <a:spcBef>
                              <a:spcPts val="0"/>
                            </a:spcBef>
                            <a:spcAft>
                              <a:spcPts val="0"/>
                            </a:spcAft>
                          </a:pPr>
                          <a:r>
                            <a:rPr lang="es-ES" sz="1000" b="0" kern="1200" dirty="0">
                              <a:solidFill>
                                <a:schemeClr val="tx1"/>
                              </a:solidFill>
                              <a:latin typeface="+mn-lt"/>
                              <a:ea typeface="+mn-ea"/>
                              <a:cs typeface="Roboto Slab Regular"/>
                            </a:rPr>
                            <a:t>PREQIN </a:t>
                          </a:r>
                        </a:p>
                        <a:p>
                          <a:pPr marL="0" algn="l" defTabSz="457200" rtl="0" eaLnBrk="1" latinLnBrk="0" hangingPunct="1">
                            <a:lnSpc>
                              <a:spcPct val="107000"/>
                            </a:lnSpc>
                            <a:spcBef>
                              <a:spcPts val="0"/>
                            </a:spcBef>
                            <a:spcAft>
                              <a:spcPts val="0"/>
                            </a:spcAft>
                          </a:pPr>
                          <a:r>
                            <a:rPr lang="es-ES" sz="1000" b="0" kern="1200" dirty="0">
                              <a:solidFill>
                                <a:schemeClr val="tx1"/>
                              </a:solidFill>
                              <a:latin typeface="+mn-lt"/>
                              <a:ea typeface="+mn-ea"/>
                              <a:cs typeface="Roboto Slab Regular"/>
                            </a:rPr>
                            <a:t>(FF+GMB)</a:t>
                          </a:r>
                        </a:p>
                      </a:txBody>
                      <a:tcPr marL="68580" marR="6858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l" defTabSz="457200" rtl="0" eaLnBrk="1" latinLnBrk="0" hangingPunct="1">
                            <a:lnSpc>
                              <a:spcPct val="107000"/>
                            </a:lnSpc>
                            <a:spcBef>
                              <a:spcPts val="0"/>
                            </a:spcBef>
                            <a:spcAft>
                              <a:spcPts val="0"/>
                            </a:spcAft>
                          </a:pPr>
                          <a:r>
                            <a:rPr lang="es-ES" sz="1000" b="0" kern="1200" dirty="0">
                              <a:solidFill>
                                <a:schemeClr val="tx1"/>
                              </a:solidFill>
                              <a:latin typeface="+mn-lt"/>
                              <a:ea typeface="+mn-ea"/>
                              <a:cs typeface="Roboto Slab Regular"/>
                            </a:rPr>
                            <a:t>PREQIN (ALL)</a:t>
                          </a:r>
                        </a:p>
                      </a:txBody>
                      <a:tcPr marL="68580" marR="6858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l" defTabSz="457200" rtl="0" eaLnBrk="1" latinLnBrk="0" hangingPunct="1">
                            <a:lnSpc>
                              <a:spcPct val="107000"/>
                            </a:lnSpc>
                            <a:spcBef>
                              <a:spcPts val="0"/>
                            </a:spcBef>
                            <a:spcAft>
                              <a:spcPts val="0"/>
                            </a:spcAft>
                          </a:pPr>
                          <a:r>
                            <a:rPr lang="es-ES" sz="1000" b="0" kern="1200" dirty="0">
                              <a:solidFill>
                                <a:schemeClr val="tx1"/>
                              </a:solidFill>
                              <a:latin typeface="+mn-lt"/>
                              <a:ea typeface="+mn-ea"/>
                              <a:cs typeface="Roboto Slab Regular"/>
                            </a:rPr>
                            <a:t>MSCI</a:t>
                          </a:r>
                        </a:p>
                        <a:p>
                          <a:pPr marL="0" algn="l" defTabSz="457200" rtl="0" eaLnBrk="1" latinLnBrk="0" hangingPunct="1">
                            <a:lnSpc>
                              <a:spcPct val="107000"/>
                            </a:lnSpc>
                            <a:spcBef>
                              <a:spcPts val="0"/>
                            </a:spcBef>
                            <a:spcAft>
                              <a:spcPts val="0"/>
                            </a:spcAft>
                          </a:pPr>
                          <a:r>
                            <a:rPr lang="es-ES" sz="1000" b="0" kern="1200" dirty="0">
                              <a:solidFill>
                                <a:schemeClr val="tx1"/>
                              </a:solidFill>
                              <a:latin typeface="+mn-lt"/>
                              <a:ea typeface="+mn-ea"/>
                              <a:cs typeface="Roboto Slab Regular"/>
                            </a:rPr>
                            <a:t>(FF-</a:t>
                          </a:r>
                          <a:r>
                            <a:rPr lang="es-ES" sz="1000" b="0" kern="1200" dirty="0" err="1">
                              <a:solidFill>
                                <a:schemeClr val="tx1"/>
                              </a:solidFill>
                              <a:latin typeface="+mn-lt"/>
                              <a:ea typeface="+mn-ea"/>
                              <a:cs typeface="Roboto Slab Regular"/>
                            </a:rPr>
                            <a:t>only</a:t>
                          </a:r>
                          <a:r>
                            <a:rPr lang="es-ES" sz="1000" b="0" kern="1200" dirty="0">
                              <a:solidFill>
                                <a:schemeClr val="tx1"/>
                              </a:solidFill>
                              <a:latin typeface="+mn-lt"/>
                              <a:ea typeface="+mn-ea"/>
                              <a:cs typeface="Roboto Slab Regular"/>
                            </a:rPr>
                            <a:t>)</a:t>
                          </a:r>
                        </a:p>
                      </a:txBody>
                      <a:tcPr marL="68580" marR="6858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l" defTabSz="457200" rtl="0" eaLnBrk="1" latinLnBrk="0" hangingPunct="1">
                            <a:lnSpc>
                              <a:spcPct val="107000"/>
                            </a:lnSpc>
                            <a:spcBef>
                              <a:spcPts val="0"/>
                            </a:spcBef>
                            <a:spcAft>
                              <a:spcPts val="0"/>
                            </a:spcAft>
                          </a:pPr>
                          <a:r>
                            <a:rPr lang="es-ES" sz="1000" b="0" kern="1200" dirty="0">
                              <a:solidFill>
                                <a:schemeClr val="tx1"/>
                              </a:solidFill>
                              <a:latin typeface="+mn-lt"/>
                              <a:ea typeface="+mn-ea"/>
                              <a:cs typeface="Roboto Slab Regular"/>
                            </a:rPr>
                            <a:t>MSCI</a:t>
                          </a:r>
                        </a:p>
                        <a:p>
                          <a:pPr marL="0" algn="l" defTabSz="457200" rtl="0" eaLnBrk="1" latinLnBrk="0" hangingPunct="1">
                            <a:lnSpc>
                              <a:spcPct val="107000"/>
                            </a:lnSpc>
                            <a:spcBef>
                              <a:spcPts val="0"/>
                            </a:spcBef>
                            <a:spcAft>
                              <a:spcPts val="0"/>
                            </a:spcAft>
                          </a:pPr>
                          <a:r>
                            <a:rPr lang="es-ES" sz="1000" b="0" kern="1200" dirty="0">
                              <a:solidFill>
                                <a:schemeClr val="tx1"/>
                              </a:solidFill>
                              <a:latin typeface="+mn-lt"/>
                              <a:ea typeface="+mn-ea"/>
                              <a:cs typeface="Roboto Slab Regular"/>
                            </a:rPr>
                            <a:t>(FF+GMB)</a:t>
                          </a:r>
                        </a:p>
                      </a:txBody>
                      <a:tcPr marL="68580" marR="6858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l" defTabSz="457200" rtl="0" eaLnBrk="1" latinLnBrk="0" hangingPunct="1">
                            <a:lnSpc>
                              <a:spcPct val="107000"/>
                            </a:lnSpc>
                            <a:spcBef>
                              <a:spcPts val="0"/>
                            </a:spcBef>
                            <a:spcAft>
                              <a:spcPts val="0"/>
                            </a:spcAft>
                          </a:pPr>
                          <a:r>
                            <a:rPr lang="es-ES" sz="1000" b="0" kern="1200" dirty="0">
                              <a:solidFill>
                                <a:schemeClr val="tx1"/>
                              </a:solidFill>
                              <a:latin typeface="+mn-lt"/>
                              <a:ea typeface="+mn-ea"/>
                              <a:cs typeface="Roboto Slab Regular"/>
                            </a:rPr>
                            <a:t>MSCI</a:t>
                          </a:r>
                        </a:p>
                        <a:p>
                          <a:pPr marL="0" algn="l" defTabSz="457200" rtl="0" eaLnBrk="1" latinLnBrk="0" hangingPunct="1">
                            <a:lnSpc>
                              <a:spcPct val="107000"/>
                            </a:lnSpc>
                            <a:spcBef>
                              <a:spcPts val="0"/>
                            </a:spcBef>
                            <a:spcAft>
                              <a:spcPts val="0"/>
                            </a:spcAft>
                          </a:pPr>
                          <a:r>
                            <a:rPr lang="es-ES" sz="1000" b="0" kern="1200" dirty="0">
                              <a:solidFill>
                                <a:schemeClr val="tx1"/>
                              </a:solidFill>
                              <a:latin typeface="+mn-lt"/>
                              <a:ea typeface="+mn-ea"/>
                              <a:cs typeface="Roboto Slab Regular"/>
                            </a:rPr>
                            <a:t>(ALL)</a:t>
                          </a:r>
                        </a:p>
                      </a:txBody>
                      <a:tcPr marL="68580" marR="6858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654288638"/>
                      </a:ext>
                    </a:extLst>
                  </a:tr>
                  <a:tr h="205560">
                    <a:tc>
                      <a:txBody>
                        <a:bodyPr/>
                        <a:lstStyle/>
                        <a:p>
                          <a:endParaRPr lang="it-ES"/>
                        </a:p>
                      </a:txBody>
                      <a:tcPr marL="68580" marR="6858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4"/>
                          <a:stretch>
                            <a:fillRect l="-2500" t="-158824" r="-1270000" b="-311765"/>
                          </a:stretch>
                        </a:blipFill>
                      </a:tcPr>
                    </a:tc>
                    <a:tc>
                      <a:txBody>
                        <a:bodyPr/>
                        <a:lstStyle/>
                        <a:p>
                          <a:pPr algn="ctr" fontAlgn="b"/>
                          <a:r>
                            <a:rPr lang="es-ES" sz="1000" b="0" i="0" u="none" strike="noStrike" dirty="0">
                              <a:effectLst/>
                              <a:latin typeface="+mj-lt"/>
                            </a:rPr>
                            <a:t>0.0084*** </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ES" sz="1000" b="0" i="0" u="none" strike="noStrike" dirty="0">
                              <a:effectLst/>
                              <a:latin typeface="+mj-lt"/>
                            </a:rPr>
                            <a:t>0.0085***</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ES" sz="1000" b="0" i="0" u="none" strike="noStrike" dirty="0">
                              <a:effectLst/>
                              <a:latin typeface="+mj-lt"/>
                            </a:rPr>
                            <a:t>0.0095***</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ES" sz="1000" b="0" i="0" u="none" strike="noStrike" dirty="0">
                              <a:effectLst/>
                              <a:latin typeface="+mj-lt"/>
                            </a:rPr>
                            <a:t> 0.0220***</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ES" sz="1000" b="0" i="0" u="none" strike="noStrike" dirty="0">
                              <a:effectLst/>
                              <a:latin typeface="+mj-lt"/>
                            </a:rPr>
                            <a:t> 0.0229***</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ES" sz="1000" b="0" i="0" u="none" strike="noStrike" dirty="0">
                              <a:effectLst/>
                              <a:latin typeface="+mj-lt"/>
                            </a:rPr>
                            <a:t> 0.0233***</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ES" sz="1000" b="0" i="0" u="none" strike="noStrike" dirty="0">
                              <a:effectLst/>
                              <a:latin typeface="+mj-lt"/>
                            </a:rPr>
                            <a:t>0.0254***</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ES" sz="1000" b="0" i="0" u="none" strike="noStrike" dirty="0">
                              <a:effectLst/>
                              <a:latin typeface="+mj-lt"/>
                            </a:rPr>
                            <a:t>0.0257***</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ES" sz="1000" b="0" i="0" u="none" strike="noStrike" dirty="0">
                              <a:effectLst/>
                              <a:latin typeface="+mj-lt"/>
                            </a:rPr>
                            <a:t>0.0260***</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23638721"/>
                      </a:ext>
                    </a:extLst>
                  </a:tr>
                  <a:tr h="205560">
                    <a:tc>
                      <a:txBody>
                        <a:bodyPr/>
                        <a:lstStyle/>
                        <a:p>
                          <a:pPr marL="0" lvl="1" indent="0" algn="just" defTabSz="457200" rtl="0" eaLnBrk="1" latinLnBrk="0" hangingPunct="1">
                            <a:lnSpc>
                              <a:spcPct val="100000"/>
                            </a:lnSpc>
                            <a:spcBef>
                              <a:spcPts val="0"/>
                            </a:spcBef>
                            <a:spcAft>
                              <a:spcPts val="0"/>
                            </a:spcAft>
                            <a:buFont typeface="Wingdings" panose="05000000000000000000" pitchFamily="2" charset="2"/>
                            <a:buNone/>
                          </a:pPr>
                          <a:r>
                            <a:rPr lang="es-ES" sz="1000" kern="1200" dirty="0">
                              <a:solidFill>
                                <a:schemeClr val="tx1"/>
                              </a:solidFill>
                              <a:effectLst/>
                              <a:latin typeface="+mn-lt"/>
                              <a:ea typeface="Calibri" panose="020F0502020204030204" pitchFamily="34" charset="0"/>
                              <a:cs typeface="Times New Roman" panose="02020603050405020304" pitchFamily="18" charset="0"/>
                            </a:rPr>
                            <a:t>GMB</a:t>
                          </a:r>
                        </a:p>
                      </a:txBody>
                      <a:tcPr marL="68580" marR="6858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endParaRPr lang="es-ES" sz="1000" b="0" i="0" u="none" strike="noStrike" dirty="0">
                            <a:effectLst/>
                            <a:latin typeface="+mj-lt"/>
                          </a:endParaRP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ES" sz="1000" b="0" i="0" u="none" strike="noStrike" dirty="0">
                              <a:effectLst/>
                              <a:latin typeface="+mj-lt"/>
                            </a:rPr>
                            <a:t>-0.0252</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ES" sz="1000" b="0" i="0" u="none" strike="noStrike" dirty="0">
                              <a:effectLst/>
                              <a:latin typeface="+mj-lt"/>
                            </a:rPr>
                            <a:t> -0.3119**</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pPr algn="ctr" fontAlgn="b"/>
                          <a:endParaRPr lang="es-ES" sz="1000" b="0" i="0" u="none" strike="noStrike" dirty="0">
                            <a:effectLst/>
                            <a:latin typeface="+mj-lt"/>
                          </a:endParaRP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ES" sz="1000" b="0" i="0" u="none" strike="noStrike" dirty="0">
                              <a:effectLst/>
                              <a:latin typeface="+mj-lt"/>
                            </a:rPr>
                            <a:t>-0.2471*</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ES" sz="1000" b="0" i="0" u="none" strike="noStrike" dirty="0">
                              <a:effectLst/>
                              <a:latin typeface="+mj-lt"/>
                            </a:rPr>
                            <a:t> -0.3669* </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pPr algn="ctr" fontAlgn="b"/>
                          <a:endParaRPr lang="es-ES" sz="1000" b="0" i="0" u="none" strike="noStrike" dirty="0">
                            <a:effectLst/>
                            <a:latin typeface="+mj-lt"/>
                          </a:endParaRP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ES" sz="1000" b="0" i="0" u="none" strike="noStrike" dirty="0">
                              <a:effectLst/>
                              <a:latin typeface="+mj-lt"/>
                            </a:rPr>
                            <a:t>-0.0908</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ES" sz="1000" b="0" i="0" u="none" strike="noStrike" dirty="0">
                              <a:effectLst/>
                              <a:latin typeface="+mj-lt"/>
                            </a:rPr>
                            <a:t>-</a:t>
                          </a:r>
                          <a:r>
                            <a:rPr lang="es-ES" sz="1000" b="0" i="0" u="none" strike="noStrike" kern="1200" dirty="0">
                              <a:solidFill>
                                <a:schemeClr val="tx1"/>
                              </a:solidFill>
                              <a:effectLst/>
                              <a:latin typeface="+mj-lt"/>
                              <a:ea typeface="+mn-ea"/>
                              <a:cs typeface="+mn-cs"/>
                            </a:rPr>
                            <a:t>0.1836*</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extLst>
                      <a:ext uri="{0D108BD9-81ED-4DB2-BD59-A6C34878D82A}">
                        <a16:rowId xmlns:a16="http://schemas.microsoft.com/office/drawing/2014/main" val="2591638945"/>
                      </a:ext>
                    </a:extLst>
                  </a:tr>
                  <a:tr h="205560">
                    <a:tc>
                      <a:txBody>
                        <a:bodyPr/>
                        <a:lstStyle/>
                        <a:p>
                          <a:pPr marL="0" lvl="1" indent="0" algn="just" defTabSz="457200" rtl="0" eaLnBrk="1" latinLnBrk="0" hangingPunct="1">
                            <a:lnSpc>
                              <a:spcPct val="100000"/>
                            </a:lnSpc>
                            <a:spcBef>
                              <a:spcPts val="0"/>
                            </a:spcBef>
                            <a:spcAft>
                              <a:spcPts val="0"/>
                            </a:spcAft>
                            <a:buFont typeface="Wingdings" panose="05000000000000000000" pitchFamily="2" charset="2"/>
                            <a:buNone/>
                          </a:pPr>
                          <a:r>
                            <a:rPr lang="es-ES" sz="1000" kern="1200" dirty="0">
                              <a:solidFill>
                                <a:schemeClr val="tx1"/>
                              </a:solidFill>
                              <a:effectLst/>
                              <a:latin typeface="+mn-lt"/>
                              <a:ea typeface="Calibri" panose="020F0502020204030204" pitchFamily="34" charset="0"/>
                              <a:cs typeface="Times New Roman" panose="02020603050405020304" pitchFamily="18" charset="0"/>
                            </a:rPr>
                            <a:t>PST</a:t>
                          </a:r>
                        </a:p>
                      </a:txBody>
                      <a:tcPr marL="68580" marR="6858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endParaRPr lang="es-ES" sz="1000" b="0" i="0" u="none" strike="noStrike" dirty="0">
                            <a:effectLst/>
                            <a:latin typeface="+mj-lt"/>
                          </a:endParaRP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s-ES" sz="1000" b="0" i="0" u="none" strike="noStrike" dirty="0">
                            <a:effectLst/>
                            <a:latin typeface="+mj-lt"/>
                          </a:endParaRP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ES" sz="1000" b="0" i="0" u="none" strike="noStrike" dirty="0">
                              <a:effectLst/>
                              <a:latin typeface="+mj-lt"/>
                            </a:rPr>
                            <a:t> 0.6116***</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pPr algn="ctr" fontAlgn="b"/>
                          <a:endParaRPr lang="es-ES" sz="1000" b="0" i="0" u="none" strike="noStrike" dirty="0">
                            <a:effectLst/>
                            <a:latin typeface="+mj-lt"/>
                          </a:endParaRP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s-ES" sz="1000" b="0" i="0" u="none" strike="noStrike" dirty="0">
                            <a:effectLst/>
                            <a:latin typeface="+mj-lt"/>
                          </a:endParaRP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ES" sz="1000" b="0" i="0" u="none" strike="noStrike" dirty="0">
                              <a:effectLst/>
                              <a:latin typeface="+mj-lt"/>
                            </a:rPr>
                            <a:t>0.2695</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s-ES" sz="1000" b="0" i="0" u="none" strike="noStrike" dirty="0">
                            <a:effectLst/>
                            <a:latin typeface="+mj-lt"/>
                          </a:endParaRP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s-ES" sz="1000" b="0" i="0" u="none" strike="noStrike" dirty="0">
                            <a:effectLst/>
                            <a:latin typeface="+mj-lt"/>
                          </a:endParaRP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ES" sz="1000" b="0" i="0" u="none" strike="noStrike" dirty="0">
                              <a:effectLst/>
                              <a:latin typeface="+mj-lt"/>
                            </a:rPr>
                            <a:t> 0.2087</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50518222"/>
                      </a:ext>
                    </a:extLst>
                  </a:tr>
                  <a:tr h="205560">
                    <a:tc>
                      <a:txBody>
                        <a:bodyPr/>
                        <a:lstStyle/>
                        <a:p>
                          <a:pPr marL="0" marR="0" lvl="1" indent="0" algn="just" defTabSz="4572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s-ES" sz="1000" kern="1200" dirty="0">
                              <a:solidFill>
                                <a:schemeClr val="tx1"/>
                              </a:solidFill>
                              <a:effectLst/>
                              <a:latin typeface="+mn-lt"/>
                              <a:ea typeface="Calibri" panose="020F0502020204030204" pitchFamily="34" charset="0"/>
                              <a:cs typeface="Times New Roman" panose="02020603050405020304" pitchFamily="18" charset="0"/>
                            </a:rPr>
                            <a:t>R</a:t>
                          </a:r>
                          <a:r>
                            <a:rPr lang="es-ES" sz="1000" kern="1200" baseline="30000" dirty="0">
                              <a:solidFill>
                                <a:schemeClr val="tx1"/>
                              </a:solidFill>
                              <a:effectLst/>
                              <a:latin typeface="+mn-lt"/>
                              <a:ea typeface="Calibri" panose="020F0502020204030204" pitchFamily="34" charset="0"/>
                              <a:cs typeface="Times New Roman" panose="02020603050405020304" pitchFamily="18" charset="0"/>
                            </a:rPr>
                            <a:t>2</a:t>
                          </a:r>
                        </a:p>
                      </a:txBody>
                      <a:tcPr marL="68580" marR="6858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s-ES" sz="1000" b="0" i="0" u="none" strike="noStrike" dirty="0">
                              <a:effectLst/>
                              <a:latin typeface="+mj-lt"/>
                            </a:rPr>
                            <a:t> 0.0354</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ES" sz="1000" b="0" i="0" u="none" strike="noStrike" dirty="0">
                              <a:effectLst/>
                              <a:latin typeface="+mj-lt"/>
                            </a:rPr>
                            <a:t> 0.0301</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ES" sz="1000" b="0" i="0" u="none" strike="noStrike" dirty="0">
                              <a:effectLst/>
                              <a:latin typeface="+mj-lt"/>
                            </a:rPr>
                            <a:t>0.0990</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ES" sz="1000" b="0" i="0" u="none" strike="noStrike" dirty="0">
                              <a:effectLst/>
                              <a:latin typeface="+mj-lt"/>
                            </a:rPr>
                            <a:t>0.0390 </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ES" sz="1000" b="0" i="0" u="none" strike="noStrike" dirty="0">
                              <a:effectLst/>
                              <a:latin typeface="+mj-lt"/>
                            </a:rPr>
                            <a:t>0.0616</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ES" sz="1000" b="0" i="0" u="none" strike="noStrike" dirty="0">
                              <a:effectLst/>
                              <a:latin typeface="+mj-lt"/>
                            </a:rPr>
                            <a:t> 0.0706</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ES" sz="1000" b="0" i="0" u="none" strike="noStrike" dirty="0">
                              <a:effectLst/>
                              <a:latin typeface="+mj-lt"/>
                            </a:rPr>
                            <a:t>0.0060</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ES" sz="1000" b="0" i="0" u="none" strike="noStrike" dirty="0">
                              <a:effectLst/>
                              <a:latin typeface="+mj-lt"/>
                            </a:rPr>
                            <a:t> 0.0135</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ES" sz="1000" b="0" i="0" u="none" strike="noStrike" dirty="0">
                              <a:effectLst/>
                              <a:latin typeface="+mj-lt"/>
                            </a:rPr>
                            <a:t> 0.0381</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07874606"/>
                      </a:ext>
                    </a:extLst>
                  </a:tr>
                </a:tbl>
              </a:graphicData>
            </a:graphic>
          </p:graphicFrame>
        </mc:Fallback>
      </mc:AlternateContent>
    </p:spTree>
    <p:extLst>
      <p:ext uri="{BB962C8B-B14F-4D97-AF65-F5344CB8AC3E}">
        <p14:creationId xmlns:p14="http://schemas.microsoft.com/office/powerpoint/2010/main" val="12882296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B0B46D-A4D7-CA93-8A22-EAFCA41CAFB5}"/>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9329DB66-6A7E-5A3E-03CA-4F57254893DD}"/>
              </a:ext>
            </a:extLst>
          </p:cNvPr>
          <p:cNvSpPr>
            <a:spLocks noGrp="1"/>
          </p:cNvSpPr>
          <p:nvPr>
            <p:ph type="title"/>
          </p:nvPr>
        </p:nvSpPr>
        <p:spPr/>
        <p:txBody>
          <a:bodyPr/>
          <a:lstStyle/>
          <a:p>
            <a:pPr>
              <a:spcAft>
                <a:spcPts val="0"/>
              </a:spcAft>
            </a:pPr>
            <a:r>
              <a:rPr lang="en-US" dirty="0">
                <a:solidFill>
                  <a:schemeClr val="tx2"/>
                </a:solidFill>
                <a:latin typeface="Roboto Slab Regular"/>
              </a:rPr>
              <a:t>Pricing </a:t>
            </a:r>
            <a:r>
              <a:rPr lang="en-US" dirty="0">
                <a:latin typeface="Roboto Slab Regular"/>
              </a:rPr>
              <a:t>Climate Risk</a:t>
            </a:r>
            <a:endParaRPr lang="it-IT" dirty="0"/>
          </a:p>
        </p:txBody>
      </p:sp>
      <mc:AlternateContent xmlns:mc="http://schemas.openxmlformats.org/markup-compatibility/2006" xmlns:a14="http://schemas.microsoft.com/office/drawing/2010/main">
        <mc:Choice Requires="a14">
          <p:sp>
            <p:nvSpPr>
              <p:cNvPr id="3" name="Segnaposto contenuto 2">
                <a:extLst>
                  <a:ext uri="{FF2B5EF4-FFF2-40B4-BE49-F238E27FC236}">
                    <a16:creationId xmlns:a16="http://schemas.microsoft.com/office/drawing/2014/main" id="{5846FAE0-5852-7772-0DBF-D7BEBE270986}"/>
                  </a:ext>
                </a:extLst>
              </p:cNvPr>
              <p:cNvSpPr>
                <a:spLocks noGrp="1"/>
              </p:cNvSpPr>
              <p:nvPr>
                <p:ph idx="1"/>
              </p:nvPr>
            </p:nvSpPr>
            <p:spPr>
              <a:xfrm>
                <a:off x="712788" y="1659336"/>
                <a:ext cx="7584138" cy="499367"/>
              </a:xfrm>
            </p:spPr>
            <p:txBody>
              <a:bodyPr/>
              <a:lstStyle/>
              <a:p>
                <a:r>
                  <a:rPr lang="en-US" dirty="0"/>
                  <a:t>Single-index regressions:</a:t>
                </a:r>
              </a:p>
              <a:p>
                <a:pPr marL="0" indent="0">
                  <a:buNone/>
                </a:pPr>
                <a:r>
                  <a:rPr lang="en-US" sz="1200" dirty="0">
                    <a:cs typeface="Roboto Slab Regular"/>
                  </a:rPr>
                  <a:t>			</a:t>
                </a:r>
                <a14:m>
                  <m:oMath xmlns:m="http://schemas.openxmlformats.org/officeDocument/2006/math">
                    <m:sSub>
                      <m:sSubPr>
                        <m:ctrlPr>
                          <a:rPr lang="en-US" sz="1200" i="1">
                            <a:latin typeface="Cambria Math" panose="02040503050406030204" pitchFamily="18" charset="0"/>
                            <a:cs typeface="Roboto Slab Regular"/>
                          </a:rPr>
                        </m:ctrlPr>
                      </m:sSubPr>
                      <m:e>
                        <m:r>
                          <a:rPr lang="es-ES" sz="1200" i="1">
                            <a:latin typeface="Cambria Math" panose="02040503050406030204" pitchFamily="18" charset="0"/>
                            <a:cs typeface="Roboto Slab Regular"/>
                          </a:rPr>
                          <m:t>𝑟</m:t>
                        </m:r>
                      </m:e>
                      <m:sub>
                        <m:r>
                          <a:rPr lang="es-ES" sz="1200" i="1">
                            <a:latin typeface="Cambria Math" panose="02040503050406030204" pitchFamily="18" charset="0"/>
                            <a:cs typeface="Roboto Slab Regular"/>
                          </a:rPr>
                          <m:t>𝑡</m:t>
                        </m:r>
                      </m:sub>
                    </m:sSub>
                    <m:r>
                      <a:rPr lang="en-US" sz="1200" i="1">
                        <a:latin typeface="Cambria Math" panose="02040503050406030204" pitchFamily="18" charset="0"/>
                        <a:cs typeface="Roboto Slab Regular"/>
                      </a:rPr>
                      <m:t>=</m:t>
                    </m:r>
                    <m:sSub>
                      <m:sSubPr>
                        <m:ctrlPr>
                          <a:rPr lang="en-US" i="1">
                            <a:latin typeface="Cambria Math" panose="02040503050406030204" pitchFamily="18" charset="0"/>
                            <a:cs typeface="Roboto Slab Regular"/>
                          </a:rPr>
                        </m:ctrlPr>
                      </m:sSubPr>
                      <m:e>
                        <m:r>
                          <a:rPr lang="en-US" i="1">
                            <a:latin typeface="Cambria Math" panose="02040503050406030204" pitchFamily="18" charset="0"/>
                            <a:ea typeface="Cambria Math" panose="02040503050406030204" pitchFamily="18" charset="0"/>
                            <a:cs typeface="Roboto Slab Regular"/>
                          </a:rPr>
                          <m:t>𝛼</m:t>
                        </m:r>
                      </m:e>
                      <m:sub/>
                    </m:sSub>
                    <m:r>
                      <a:rPr lang="es-ES" i="1">
                        <a:latin typeface="Cambria Math" panose="02040503050406030204" pitchFamily="18" charset="0"/>
                        <a:cs typeface="Roboto Slab Regular"/>
                      </a:rPr>
                      <m:t>+</m:t>
                    </m:r>
                    <m:sSub>
                      <m:sSubPr>
                        <m:ctrlPr>
                          <a:rPr lang="es-ES" sz="1200" b="1" i="1">
                            <a:latin typeface="Cambria Math" panose="02040503050406030204" pitchFamily="18" charset="0"/>
                            <a:cs typeface="Roboto Slab Regular"/>
                          </a:rPr>
                        </m:ctrlPr>
                      </m:sSubPr>
                      <m:e>
                        <m:sSubSup>
                          <m:sSubSupPr>
                            <m:ctrlPr>
                              <a:rPr lang="es-ES" b="1" i="1" smtClean="0">
                                <a:solidFill>
                                  <a:schemeClr val="tx1"/>
                                </a:solidFill>
                                <a:latin typeface="Cambria Math" panose="02040503050406030204" pitchFamily="18" charset="0"/>
                                <a:cs typeface="Roboto Slab Regular"/>
                              </a:rPr>
                            </m:ctrlPr>
                          </m:sSubSupPr>
                          <m:e>
                            <m:r>
                              <a:rPr lang="es-ES" b="1" i="1">
                                <a:solidFill>
                                  <a:schemeClr val="tx1"/>
                                </a:solidFill>
                                <a:latin typeface="Cambria Math" panose="02040503050406030204" pitchFamily="18" charset="0"/>
                                <a:ea typeface="Cambria Math" panose="02040503050406030204" pitchFamily="18" charset="0"/>
                                <a:cs typeface="Roboto Slab Regular"/>
                              </a:rPr>
                              <m:t>𝜷</m:t>
                            </m:r>
                          </m:e>
                          <m:sub>
                            <m:r>
                              <a:rPr lang="es-ES" b="1" i="1" smtClean="0">
                                <a:solidFill>
                                  <a:schemeClr val="tx1"/>
                                </a:solidFill>
                                <a:latin typeface="Cambria Math" panose="02040503050406030204" pitchFamily="18" charset="0"/>
                                <a:ea typeface="Cambria Math" panose="02040503050406030204" pitchFamily="18" charset="0"/>
                                <a:cs typeface="Roboto Slab Regular"/>
                              </a:rPr>
                              <m:t>𝑭𝑭</m:t>
                            </m:r>
                            <m:r>
                              <a:rPr lang="es-ES" b="1" i="1" smtClean="0">
                                <a:solidFill>
                                  <a:schemeClr val="tx1"/>
                                </a:solidFill>
                                <a:latin typeface="Cambria Math" panose="02040503050406030204" pitchFamily="18" charset="0"/>
                                <a:ea typeface="Cambria Math" panose="02040503050406030204" pitchFamily="18" charset="0"/>
                                <a:cs typeface="Roboto Slab Regular"/>
                              </a:rPr>
                              <m:t>𝟓</m:t>
                            </m:r>
                          </m:sub>
                          <m:sup>
                            <m:r>
                              <a:rPr lang="es-ES" b="1" i="1">
                                <a:solidFill>
                                  <a:schemeClr val="tx1"/>
                                </a:solidFill>
                                <a:latin typeface="Cambria Math" panose="02040503050406030204" pitchFamily="18" charset="0"/>
                                <a:cs typeface="Roboto Slab Regular"/>
                              </a:rPr>
                              <m:t>′</m:t>
                            </m:r>
                          </m:sup>
                        </m:sSubSup>
                        <m:r>
                          <a:rPr lang="es-ES" sz="1200" b="1" i="1">
                            <a:latin typeface="Cambria Math" panose="02040503050406030204" pitchFamily="18" charset="0"/>
                            <a:cs typeface="Roboto Slab Regular"/>
                          </a:rPr>
                          <m:t>𝒙</m:t>
                        </m:r>
                      </m:e>
                      <m:sub>
                        <m:r>
                          <a:rPr lang="es-ES" sz="1200" b="1" i="1">
                            <a:latin typeface="Cambria Math" panose="02040503050406030204" pitchFamily="18" charset="0"/>
                            <a:cs typeface="Roboto Slab Regular"/>
                          </a:rPr>
                          <m:t>𝒕</m:t>
                        </m:r>
                      </m:sub>
                    </m:sSub>
                    <m:r>
                      <a:rPr lang="es-ES" sz="1200" i="1">
                        <a:latin typeface="Cambria Math" panose="02040503050406030204" pitchFamily="18" charset="0"/>
                        <a:cs typeface="Roboto Slab Regular"/>
                      </a:rPr>
                      <m:t>+</m:t>
                    </m:r>
                    <m:sSub>
                      <m:sSubPr>
                        <m:ctrlPr>
                          <a:rPr lang="en-US" i="1">
                            <a:latin typeface="Cambria Math" panose="02040503050406030204" pitchFamily="18" charset="0"/>
                            <a:cs typeface="Roboto Slab Regular"/>
                          </a:rPr>
                        </m:ctrlPr>
                      </m:sSubPr>
                      <m:e>
                        <m:sSub>
                          <m:sSubPr>
                            <m:ctrlPr>
                              <a:rPr lang="es-ES" sz="1200" i="1">
                                <a:latin typeface="Cambria Math" panose="02040503050406030204" pitchFamily="18" charset="0"/>
                                <a:cs typeface="Roboto Slab Regular"/>
                              </a:rPr>
                            </m:ctrlPr>
                          </m:sSubPr>
                          <m:e>
                            <m:sSubSup>
                              <m:sSubSupPr>
                                <m:ctrlPr>
                                  <a:rPr lang="es-ES" i="1" smtClean="0">
                                    <a:solidFill>
                                      <a:schemeClr val="accent3"/>
                                    </a:solidFill>
                                    <a:latin typeface="Cambria Math" panose="02040503050406030204" pitchFamily="18" charset="0"/>
                                    <a:cs typeface="Roboto Slab Regular"/>
                                  </a:rPr>
                                </m:ctrlPr>
                              </m:sSubSupPr>
                              <m:e>
                                <m:r>
                                  <a:rPr lang="es-ES" b="0" i="1">
                                    <a:solidFill>
                                      <a:schemeClr val="accent3"/>
                                    </a:solidFill>
                                    <a:latin typeface="Cambria Math" panose="02040503050406030204" pitchFamily="18" charset="0"/>
                                    <a:ea typeface="Cambria Math" panose="02040503050406030204" pitchFamily="18" charset="0"/>
                                    <a:cs typeface="Roboto Slab Regular"/>
                                  </a:rPr>
                                  <m:t>𝛽</m:t>
                                </m:r>
                              </m:e>
                              <m:sub>
                                <m:r>
                                  <a:rPr lang="es-ES" b="0" i="1" smtClean="0">
                                    <a:solidFill>
                                      <a:schemeClr val="accent3"/>
                                    </a:solidFill>
                                    <a:latin typeface="Cambria Math" panose="02040503050406030204" pitchFamily="18" charset="0"/>
                                    <a:ea typeface="Cambria Math" panose="02040503050406030204" pitchFamily="18" charset="0"/>
                                    <a:cs typeface="Roboto Slab Regular"/>
                                  </a:rPr>
                                  <m:t>𝐺𝑀𝐵</m:t>
                                </m:r>
                              </m:sub>
                              <m:sup/>
                            </m:sSubSup>
                            <m:r>
                              <a:rPr lang="es-ES" sz="1200" b="0" i="1" smtClean="0">
                                <a:latin typeface="Cambria Math" panose="02040503050406030204" pitchFamily="18" charset="0"/>
                                <a:cs typeface="Roboto Slab Regular"/>
                              </a:rPr>
                              <m:t>𝐺𝑀𝐵</m:t>
                            </m:r>
                          </m:e>
                          <m:sub>
                            <m:r>
                              <a:rPr lang="es-ES" sz="1200" b="0" i="1">
                                <a:latin typeface="Cambria Math" panose="02040503050406030204" pitchFamily="18" charset="0"/>
                                <a:cs typeface="Roboto Slab Regular"/>
                              </a:rPr>
                              <m:t>𝑡</m:t>
                            </m:r>
                          </m:sub>
                        </m:sSub>
                        <m:r>
                          <a:rPr lang="es-ES" sz="1200" b="0" i="1" smtClean="0">
                            <a:latin typeface="Cambria Math" panose="02040503050406030204" pitchFamily="18" charset="0"/>
                            <a:cs typeface="Roboto Slab Regular"/>
                          </a:rPr>
                          <m:t>+</m:t>
                        </m:r>
                        <m:sSub>
                          <m:sSubPr>
                            <m:ctrlPr>
                              <a:rPr lang="es-ES" sz="1200" i="1">
                                <a:latin typeface="Cambria Math" panose="02040503050406030204" pitchFamily="18" charset="0"/>
                                <a:cs typeface="Roboto Slab Regular"/>
                              </a:rPr>
                            </m:ctrlPr>
                          </m:sSubPr>
                          <m:e>
                            <m:sSubSup>
                              <m:sSubSupPr>
                                <m:ctrlPr>
                                  <a:rPr lang="es-ES" i="1">
                                    <a:solidFill>
                                      <a:schemeClr val="tx2"/>
                                    </a:solidFill>
                                    <a:latin typeface="Cambria Math" panose="02040503050406030204" pitchFamily="18" charset="0"/>
                                    <a:cs typeface="Roboto Slab Regular"/>
                                  </a:rPr>
                                </m:ctrlPr>
                              </m:sSubSupPr>
                              <m:e>
                                <m:r>
                                  <a:rPr lang="es-ES" b="0" i="1">
                                    <a:solidFill>
                                      <a:schemeClr val="tx2"/>
                                    </a:solidFill>
                                    <a:latin typeface="Cambria Math" panose="02040503050406030204" pitchFamily="18" charset="0"/>
                                    <a:ea typeface="Cambria Math" panose="02040503050406030204" pitchFamily="18" charset="0"/>
                                    <a:cs typeface="Roboto Slab Regular"/>
                                  </a:rPr>
                                  <m:t>𝛽</m:t>
                                </m:r>
                              </m:e>
                              <m:sub>
                                <m:r>
                                  <a:rPr lang="es-ES" b="0" i="1" smtClean="0">
                                    <a:solidFill>
                                      <a:schemeClr val="tx2"/>
                                    </a:solidFill>
                                    <a:latin typeface="Cambria Math" panose="02040503050406030204" pitchFamily="18" charset="0"/>
                                    <a:ea typeface="Cambria Math" panose="02040503050406030204" pitchFamily="18" charset="0"/>
                                    <a:cs typeface="Roboto Slab Regular"/>
                                  </a:rPr>
                                  <m:t>𝑃𝑆𝑇</m:t>
                                </m:r>
                              </m:sub>
                              <m:sup/>
                            </m:sSubSup>
                            <m:r>
                              <a:rPr lang="es-ES" sz="1200" b="0" i="1" smtClean="0">
                                <a:latin typeface="Cambria Math" panose="02040503050406030204" pitchFamily="18" charset="0"/>
                                <a:cs typeface="Roboto Slab Regular"/>
                              </a:rPr>
                              <m:t>𝑃𝑆𝑇</m:t>
                            </m:r>
                          </m:e>
                          <m:sub>
                            <m:r>
                              <a:rPr lang="es-ES" sz="1200" b="0" i="1">
                                <a:latin typeface="Cambria Math" panose="02040503050406030204" pitchFamily="18" charset="0"/>
                                <a:cs typeface="Roboto Slab Regular"/>
                              </a:rPr>
                              <m:t>𝑡</m:t>
                            </m:r>
                          </m:sub>
                        </m:sSub>
                        <m:r>
                          <a:rPr lang="es-ES" i="1">
                            <a:latin typeface="Cambria Math" panose="02040503050406030204" pitchFamily="18" charset="0"/>
                            <a:cs typeface="Roboto Slab Regular"/>
                          </a:rPr>
                          <m:t>+</m:t>
                        </m:r>
                        <m:r>
                          <a:rPr lang="es-ES" i="1">
                            <a:latin typeface="Cambria Math" panose="02040503050406030204" pitchFamily="18" charset="0"/>
                            <a:ea typeface="Cambria Math" panose="02040503050406030204" pitchFamily="18" charset="0"/>
                            <a:cs typeface="Roboto Slab Regular"/>
                          </a:rPr>
                          <m:t>𝜀</m:t>
                        </m:r>
                      </m:e>
                      <m:sub>
                        <m:r>
                          <a:rPr lang="es-ES" i="1">
                            <a:latin typeface="Cambria Math" panose="02040503050406030204" pitchFamily="18" charset="0"/>
                            <a:ea typeface="Cambria Math" panose="02040503050406030204" pitchFamily="18" charset="0"/>
                            <a:cs typeface="Roboto Slab Regular"/>
                          </a:rPr>
                          <m:t>𝑡</m:t>
                        </m:r>
                      </m:sub>
                    </m:sSub>
                    <m:r>
                      <a:rPr lang="es-ES" i="1">
                        <a:latin typeface="Cambria Math" panose="02040503050406030204" pitchFamily="18" charset="0"/>
                        <a:ea typeface="Cambria Math" panose="02040503050406030204" pitchFamily="18" charset="0"/>
                        <a:cs typeface="Roboto Slab Regular"/>
                      </a:rPr>
                      <m:t> </m:t>
                    </m:r>
                  </m:oMath>
                </a14:m>
                <a:r>
                  <a:rPr lang="en-US" dirty="0">
                    <a:solidFill>
                      <a:schemeClr val="tx2"/>
                    </a:solidFill>
                    <a:latin typeface="Roboto Slab Regular"/>
                    <a:cs typeface="Roboto Slab Regular"/>
                  </a:rPr>
                  <a:t>	</a:t>
                </a:r>
              </a:p>
            </p:txBody>
          </p:sp>
        </mc:Choice>
        <mc:Fallback xmlns="">
          <p:sp>
            <p:nvSpPr>
              <p:cNvPr id="3" name="Segnaposto contenuto 2">
                <a:extLst>
                  <a:ext uri="{FF2B5EF4-FFF2-40B4-BE49-F238E27FC236}">
                    <a16:creationId xmlns:a16="http://schemas.microsoft.com/office/drawing/2014/main" id="{5846FAE0-5852-7772-0DBF-D7BEBE270986}"/>
                  </a:ext>
                </a:extLst>
              </p:cNvPr>
              <p:cNvSpPr>
                <a:spLocks noGrp="1" noRot="1" noChangeAspect="1" noMove="1" noResize="1" noEditPoints="1" noAdjustHandles="1" noChangeArrowheads="1" noChangeShapeType="1" noTextEdit="1"/>
              </p:cNvSpPr>
              <p:nvPr>
                <p:ph idx="1"/>
              </p:nvPr>
            </p:nvSpPr>
            <p:spPr>
              <a:xfrm>
                <a:off x="712788" y="1659336"/>
                <a:ext cx="7584138" cy="499367"/>
              </a:xfrm>
              <a:blipFill>
                <a:blip r:embed="rId3"/>
                <a:stretch>
                  <a:fillRect l="-1505" t="-15000" b="-17500"/>
                </a:stretch>
              </a:blipFill>
            </p:spPr>
            <p:txBody>
              <a:bodyPr/>
              <a:lstStyle/>
              <a:p>
                <a:r>
                  <a:rPr lang="en-US">
                    <a:noFill/>
                  </a:rPr>
                  <a:t> </a:t>
                </a:r>
              </a:p>
            </p:txBody>
          </p:sp>
        </mc:Fallback>
      </mc:AlternateContent>
      <p:sp>
        <p:nvSpPr>
          <p:cNvPr id="5" name="Segnaposto testo 4">
            <a:extLst>
              <a:ext uri="{FF2B5EF4-FFF2-40B4-BE49-F238E27FC236}">
                <a16:creationId xmlns:a16="http://schemas.microsoft.com/office/drawing/2014/main" id="{2F6B06C6-5823-F84E-D099-B8D703E6BED4}"/>
              </a:ext>
            </a:extLst>
          </p:cNvPr>
          <p:cNvSpPr>
            <a:spLocks noGrp="1"/>
          </p:cNvSpPr>
          <p:nvPr>
            <p:ph type="body" sz="quarter" idx="11"/>
          </p:nvPr>
        </p:nvSpPr>
        <p:spPr/>
        <p:txBody>
          <a:bodyPr/>
          <a:lstStyle/>
          <a:p>
            <a:r>
              <a:rPr lang="en-US" dirty="0"/>
              <a:t>WHAT WE HAVE DONE AND WHAT WE KNOW NOW</a:t>
            </a:r>
          </a:p>
        </p:txBody>
      </p:sp>
      <p:sp>
        <p:nvSpPr>
          <p:cNvPr id="4" name="Marcador de texto 3">
            <a:extLst>
              <a:ext uri="{FF2B5EF4-FFF2-40B4-BE49-F238E27FC236}">
                <a16:creationId xmlns:a16="http://schemas.microsoft.com/office/drawing/2014/main" id="{6E83D57E-7D6A-873A-2272-7DE5A7E0BE9A}"/>
              </a:ext>
            </a:extLst>
          </p:cNvPr>
          <p:cNvSpPr>
            <a:spLocks noGrp="1"/>
          </p:cNvSpPr>
          <p:nvPr>
            <p:ph type="body" sz="quarter" idx="12"/>
          </p:nvPr>
        </p:nvSpPr>
        <p:spPr>
          <a:xfrm>
            <a:off x="708025" y="1302149"/>
            <a:ext cx="7250642" cy="200055"/>
          </a:xfrm>
        </p:spPr>
        <p:txBody>
          <a:bodyPr/>
          <a:lstStyle/>
          <a:p>
            <a:r>
              <a:rPr lang="it-IT" dirty="0"/>
              <a:t>TESTING PRICING ANOMALIES FOR INFRASTRUCTURE ASSETS</a:t>
            </a:r>
          </a:p>
        </p:txBody>
      </p:sp>
      <p:sp>
        <p:nvSpPr>
          <p:cNvPr id="9" name="Segnaposto testo 8">
            <a:extLst>
              <a:ext uri="{FF2B5EF4-FFF2-40B4-BE49-F238E27FC236}">
                <a16:creationId xmlns:a16="http://schemas.microsoft.com/office/drawing/2014/main" id="{7E6BA2D1-D414-CE8D-8395-62A0261AA76D}"/>
              </a:ext>
            </a:extLst>
          </p:cNvPr>
          <p:cNvSpPr>
            <a:spLocks noGrp="1"/>
          </p:cNvSpPr>
          <p:nvPr>
            <p:ph type="body" sz="quarter" idx="10"/>
          </p:nvPr>
        </p:nvSpPr>
        <p:spPr/>
        <p:txBody>
          <a:bodyPr/>
          <a:lstStyle/>
          <a:p>
            <a:r>
              <a:rPr lang="en-US" dirty="0"/>
              <a:t>Observatory #4 – Climate Change</a:t>
            </a:r>
            <a:endParaRPr lang="it-IT" dirty="0">
              <a:solidFill>
                <a:schemeClr val="tx2"/>
              </a:solidFill>
            </a:endParaRPr>
          </a:p>
        </p:txBody>
      </p:sp>
      <p:graphicFrame>
        <p:nvGraphicFramePr>
          <p:cNvPr id="7" name="Tabla 7">
            <a:extLst>
              <a:ext uri="{FF2B5EF4-FFF2-40B4-BE49-F238E27FC236}">
                <a16:creationId xmlns:a16="http://schemas.microsoft.com/office/drawing/2014/main" id="{73D839A4-6EB8-9999-24CB-9749CB54A94E}"/>
              </a:ext>
            </a:extLst>
          </p:cNvPr>
          <p:cNvGraphicFramePr>
            <a:graphicFrameLocks noGrp="1"/>
          </p:cNvGraphicFramePr>
          <p:nvPr>
            <p:extLst>
              <p:ext uri="{D42A27DB-BD31-4B8C-83A1-F6EECF244321}">
                <p14:modId xmlns:p14="http://schemas.microsoft.com/office/powerpoint/2010/main" val="2978699855"/>
              </p:ext>
            </p:extLst>
          </p:nvPr>
        </p:nvGraphicFramePr>
        <p:xfrm>
          <a:off x="1773936" y="2315835"/>
          <a:ext cx="4860620" cy="934815"/>
        </p:xfrm>
        <a:graphic>
          <a:graphicData uri="http://schemas.openxmlformats.org/drawingml/2006/table">
            <a:tbl>
              <a:tblPr firstRow="1" bandRow="1">
                <a:tableStyleId>{2D5ABB26-0587-4C30-8999-92F81FD0307C}</a:tableStyleId>
              </a:tblPr>
              <a:tblGrid>
                <a:gridCol w="521208">
                  <a:extLst>
                    <a:ext uri="{9D8B030D-6E8A-4147-A177-3AD203B41FA5}">
                      <a16:colId xmlns:a16="http://schemas.microsoft.com/office/drawing/2014/main" val="916372148"/>
                    </a:ext>
                  </a:extLst>
                </a:gridCol>
                <a:gridCol w="1084853">
                  <a:extLst>
                    <a:ext uri="{9D8B030D-6E8A-4147-A177-3AD203B41FA5}">
                      <a16:colId xmlns:a16="http://schemas.microsoft.com/office/drawing/2014/main" val="1979014559"/>
                    </a:ext>
                  </a:extLst>
                </a:gridCol>
                <a:gridCol w="1084853">
                  <a:extLst>
                    <a:ext uri="{9D8B030D-6E8A-4147-A177-3AD203B41FA5}">
                      <a16:colId xmlns:a16="http://schemas.microsoft.com/office/drawing/2014/main" val="4142141125"/>
                    </a:ext>
                  </a:extLst>
                </a:gridCol>
                <a:gridCol w="1084853">
                  <a:extLst>
                    <a:ext uri="{9D8B030D-6E8A-4147-A177-3AD203B41FA5}">
                      <a16:colId xmlns:a16="http://schemas.microsoft.com/office/drawing/2014/main" val="2414321989"/>
                    </a:ext>
                  </a:extLst>
                </a:gridCol>
                <a:gridCol w="1084853">
                  <a:extLst>
                    <a:ext uri="{9D8B030D-6E8A-4147-A177-3AD203B41FA5}">
                      <a16:colId xmlns:a16="http://schemas.microsoft.com/office/drawing/2014/main" val="2435430452"/>
                    </a:ext>
                  </a:extLst>
                </a:gridCol>
              </a:tblGrid>
              <a:tr h="134958">
                <a:tc>
                  <a:txBody>
                    <a:bodyPr/>
                    <a:lstStyle/>
                    <a:p>
                      <a:pPr algn="just">
                        <a:lnSpc>
                          <a:spcPct val="107000"/>
                        </a:lnSpc>
                        <a:spcBef>
                          <a:spcPts val="0"/>
                        </a:spcBef>
                        <a:spcAft>
                          <a:spcPts val="0"/>
                        </a:spcAft>
                      </a:pPr>
                      <a:endParaRPr lang="es-ES" sz="1100" b="0" kern="1200" dirty="0">
                        <a:solidFill>
                          <a:schemeClr val="tx2"/>
                        </a:solidFill>
                        <a:latin typeface="Roboto Slab Regular"/>
                        <a:ea typeface="+mn-ea"/>
                        <a:cs typeface="Roboto Slab Regular"/>
                      </a:endParaRPr>
                    </a:p>
                  </a:txBody>
                  <a:tcPr marL="68580" marR="6858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l" defTabSz="457200" rtl="0" eaLnBrk="1" latinLnBrk="0" hangingPunct="1">
                        <a:lnSpc>
                          <a:spcPct val="107000"/>
                        </a:lnSpc>
                        <a:spcBef>
                          <a:spcPts val="0"/>
                        </a:spcBef>
                        <a:spcAft>
                          <a:spcPts val="0"/>
                        </a:spcAft>
                      </a:pPr>
                      <a:r>
                        <a:rPr lang="es-ES" sz="1000" b="0" kern="1200" dirty="0">
                          <a:solidFill>
                            <a:schemeClr val="tx1"/>
                          </a:solidFill>
                          <a:latin typeface="+mn-lt"/>
                          <a:ea typeface="+mn-ea"/>
                          <a:cs typeface="Roboto Slab Regular"/>
                        </a:rPr>
                        <a:t>MSCI</a:t>
                      </a:r>
                    </a:p>
                    <a:p>
                      <a:pPr marL="0" algn="l" defTabSz="457200" rtl="0" eaLnBrk="1" latinLnBrk="0" hangingPunct="1">
                        <a:lnSpc>
                          <a:spcPct val="107000"/>
                        </a:lnSpc>
                        <a:spcBef>
                          <a:spcPts val="0"/>
                        </a:spcBef>
                        <a:spcAft>
                          <a:spcPts val="0"/>
                        </a:spcAft>
                      </a:pPr>
                      <a:r>
                        <a:rPr lang="es-ES" sz="1000" b="0" kern="1200" dirty="0" err="1">
                          <a:solidFill>
                            <a:schemeClr val="tx1"/>
                          </a:solidFill>
                          <a:latin typeface="+mn-lt"/>
                          <a:ea typeface="+mn-ea"/>
                          <a:cs typeface="Roboto Slab Regular"/>
                        </a:rPr>
                        <a:t>Transport</a:t>
                      </a:r>
                      <a:endParaRPr lang="es-ES" sz="1000" b="0" kern="1200" dirty="0">
                        <a:solidFill>
                          <a:schemeClr val="tx1"/>
                        </a:solidFill>
                        <a:latin typeface="+mn-lt"/>
                        <a:ea typeface="+mn-ea"/>
                        <a:cs typeface="Roboto Slab Regular"/>
                      </a:endParaRPr>
                    </a:p>
                  </a:txBody>
                  <a:tcPr marL="68580" marR="6858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l" defTabSz="457200" rtl="0" eaLnBrk="1" latinLnBrk="0" hangingPunct="1">
                        <a:lnSpc>
                          <a:spcPct val="107000"/>
                        </a:lnSpc>
                        <a:spcBef>
                          <a:spcPts val="0"/>
                        </a:spcBef>
                        <a:spcAft>
                          <a:spcPts val="0"/>
                        </a:spcAft>
                      </a:pPr>
                      <a:r>
                        <a:rPr lang="es-ES" sz="1000" b="0" kern="1200" dirty="0">
                          <a:solidFill>
                            <a:schemeClr val="tx1"/>
                          </a:solidFill>
                          <a:latin typeface="+mn-lt"/>
                          <a:ea typeface="+mn-ea"/>
                          <a:cs typeface="Roboto Slab Regular"/>
                        </a:rPr>
                        <a:t>MSCI </a:t>
                      </a:r>
                      <a:r>
                        <a:rPr lang="es-ES" sz="1000" b="0" kern="1200" dirty="0" err="1">
                          <a:solidFill>
                            <a:schemeClr val="tx1"/>
                          </a:solidFill>
                          <a:latin typeface="+mn-lt"/>
                          <a:ea typeface="+mn-ea"/>
                          <a:cs typeface="Roboto Slab Regular"/>
                        </a:rPr>
                        <a:t>Power</a:t>
                      </a:r>
                      <a:r>
                        <a:rPr lang="es-ES" sz="1000" b="0" kern="1200" dirty="0">
                          <a:solidFill>
                            <a:schemeClr val="tx1"/>
                          </a:solidFill>
                          <a:latin typeface="+mn-lt"/>
                          <a:ea typeface="+mn-ea"/>
                          <a:cs typeface="Roboto Slab Regular"/>
                        </a:rPr>
                        <a:t> </a:t>
                      </a:r>
                      <a:r>
                        <a:rPr lang="es-ES" sz="1000" b="0" kern="1200" dirty="0" err="1">
                          <a:solidFill>
                            <a:schemeClr val="tx1"/>
                          </a:solidFill>
                          <a:latin typeface="+mn-lt"/>
                          <a:ea typeface="+mn-ea"/>
                          <a:cs typeface="Roboto Slab Regular"/>
                        </a:rPr>
                        <a:t>Generation</a:t>
                      </a:r>
                      <a:endParaRPr lang="es-ES" sz="1000" b="0" kern="1200" dirty="0">
                        <a:solidFill>
                          <a:schemeClr val="tx1"/>
                        </a:solidFill>
                        <a:latin typeface="+mn-lt"/>
                        <a:ea typeface="+mn-ea"/>
                        <a:cs typeface="Roboto Slab Regular"/>
                      </a:endParaRPr>
                    </a:p>
                  </a:txBody>
                  <a:tcPr marL="68580" marR="6858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l" defTabSz="457200" rtl="0" eaLnBrk="1" latinLnBrk="0" hangingPunct="1">
                        <a:lnSpc>
                          <a:spcPct val="107000"/>
                        </a:lnSpc>
                        <a:spcBef>
                          <a:spcPts val="0"/>
                        </a:spcBef>
                        <a:spcAft>
                          <a:spcPts val="0"/>
                        </a:spcAft>
                      </a:pPr>
                      <a:r>
                        <a:rPr lang="es-ES" sz="1000" b="0" kern="1200" dirty="0">
                          <a:solidFill>
                            <a:schemeClr val="tx1"/>
                          </a:solidFill>
                          <a:latin typeface="+mn-lt"/>
                          <a:ea typeface="+mn-ea"/>
                          <a:cs typeface="Roboto Slab Regular"/>
                        </a:rPr>
                        <a:t>MSCI </a:t>
                      </a:r>
                      <a:r>
                        <a:rPr lang="es-ES" sz="1000" b="0" kern="1200" dirty="0" err="1">
                          <a:solidFill>
                            <a:schemeClr val="tx1"/>
                          </a:solidFill>
                          <a:latin typeface="+mn-lt"/>
                          <a:ea typeface="+mn-ea"/>
                          <a:cs typeface="Roboto Slab Regular"/>
                        </a:rPr>
                        <a:t>Power</a:t>
                      </a:r>
                      <a:r>
                        <a:rPr lang="es-ES" sz="1000" b="0" kern="1200" dirty="0">
                          <a:solidFill>
                            <a:schemeClr val="tx1"/>
                          </a:solidFill>
                          <a:latin typeface="+mn-lt"/>
                          <a:ea typeface="+mn-ea"/>
                          <a:cs typeface="Roboto Slab Regular"/>
                        </a:rPr>
                        <a:t> </a:t>
                      </a:r>
                      <a:r>
                        <a:rPr lang="es-ES" sz="1000" b="0" kern="1200" dirty="0" err="1">
                          <a:solidFill>
                            <a:schemeClr val="tx1"/>
                          </a:solidFill>
                          <a:latin typeface="+mn-lt"/>
                          <a:ea typeface="+mn-ea"/>
                          <a:cs typeface="Roboto Slab Regular"/>
                        </a:rPr>
                        <a:t>Distribution</a:t>
                      </a:r>
                      <a:endParaRPr lang="es-ES" sz="1000" b="0" kern="1200" dirty="0">
                        <a:solidFill>
                          <a:schemeClr val="tx1"/>
                        </a:solidFill>
                        <a:latin typeface="+mn-lt"/>
                        <a:ea typeface="+mn-ea"/>
                        <a:cs typeface="Roboto Slab Regular"/>
                      </a:endParaRPr>
                    </a:p>
                  </a:txBody>
                  <a:tcPr marL="68580" marR="6858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l" defTabSz="457200" rtl="0" eaLnBrk="1" latinLnBrk="0" hangingPunct="1">
                        <a:lnSpc>
                          <a:spcPct val="107000"/>
                        </a:lnSpc>
                        <a:spcBef>
                          <a:spcPts val="0"/>
                        </a:spcBef>
                        <a:spcAft>
                          <a:spcPts val="0"/>
                        </a:spcAft>
                      </a:pPr>
                      <a:r>
                        <a:rPr lang="es-ES" sz="1000" b="0" kern="1200" dirty="0">
                          <a:solidFill>
                            <a:schemeClr val="tx1"/>
                          </a:solidFill>
                          <a:latin typeface="+mn-lt"/>
                          <a:ea typeface="+mn-ea"/>
                          <a:cs typeface="Roboto Slab Regular"/>
                        </a:rPr>
                        <a:t>MSCI </a:t>
                      </a:r>
                    </a:p>
                    <a:p>
                      <a:pPr marL="0" algn="l" defTabSz="457200" rtl="0" eaLnBrk="1" latinLnBrk="0" hangingPunct="1">
                        <a:lnSpc>
                          <a:spcPct val="107000"/>
                        </a:lnSpc>
                        <a:spcBef>
                          <a:spcPts val="0"/>
                        </a:spcBef>
                        <a:spcAft>
                          <a:spcPts val="0"/>
                        </a:spcAft>
                      </a:pPr>
                      <a:r>
                        <a:rPr lang="es-ES" sz="1000" b="0" kern="1200" dirty="0" err="1">
                          <a:solidFill>
                            <a:schemeClr val="tx1"/>
                          </a:solidFill>
                          <a:latin typeface="+mn-lt"/>
                          <a:ea typeface="+mn-ea"/>
                          <a:cs typeface="Roboto Slab Regular"/>
                        </a:rPr>
                        <a:t>Water</a:t>
                      </a:r>
                      <a:endParaRPr lang="es-ES" sz="1000" b="0" kern="1200" dirty="0">
                        <a:solidFill>
                          <a:schemeClr val="tx1"/>
                        </a:solidFill>
                        <a:latin typeface="+mn-lt"/>
                        <a:ea typeface="+mn-ea"/>
                        <a:cs typeface="Roboto Slab Regular"/>
                      </a:endParaRPr>
                    </a:p>
                  </a:txBody>
                  <a:tcPr marL="68580" marR="6858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654288638"/>
                  </a:ext>
                </a:extLst>
              </a:tr>
              <a:tr h="205560">
                <a:tc>
                  <a:txBody>
                    <a:bodyPr/>
                    <a:lstStyle/>
                    <a:p>
                      <a:pPr marL="0" lvl="1" indent="0" algn="just" defTabSz="457200" rtl="0" eaLnBrk="1" latinLnBrk="0" hangingPunct="1">
                        <a:lnSpc>
                          <a:spcPct val="100000"/>
                        </a:lnSpc>
                        <a:spcBef>
                          <a:spcPts val="0"/>
                        </a:spcBef>
                        <a:spcAft>
                          <a:spcPts val="0"/>
                        </a:spcAft>
                        <a:buFont typeface="Wingdings" panose="05000000000000000000" pitchFamily="2" charset="2"/>
                        <a:buNone/>
                      </a:pPr>
                      <a:r>
                        <a:rPr lang="es-ES" sz="1000" kern="1200" dirty="0">
                          <a:solidFill>
                            <a:schemeClr val="tx1"/>
                          </a:solidFill>
                          <a:effectLst/>
                          <a:latin typeface="+mn-lt"/>
                          <a:ea typeface="Calibri" panose="020F0502020204030204" pitchFamily="34" charset="0"/>
                          <a:cs typeface="Times New Roman" panose="02020603050405020304" pitchFamily="18" charset="0"/>
                        </a:rPr>
                        <a:t>GMB</a:t>
                      </a:r>
                    </a:p>
                  </a:txBody>
                  <a:tcPr marL="68580" marR="6858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s-ES" sz="1000" b="0" i="0" u="none" strike="noStrike" dirty="0">
                          <a:effectLst/>
                          <a:latin typeface="+mj-lt"/>
                        </a:rPr>
                        <a:t>-0.2240* </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pPr algn="ctr" fontAlgn="b"/>
                      <a:r>
                        <a:rPr lang="es-ES" sz="1000" b="0" i="0" u="none" strike="noStrike" dirty="0">
                          <a:effectLst/>
                          <a:latin typeface="+mj-lt"/>
                        </a:rPr>
                        <a:t>0.0323</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ES" sz="1000" b="0" i="0" u="none" strike="noStrike" dirty="0">
                          <a:effectLst/>
                          <a:latin typeface="+mj-lt"/>
                        </a:rPr>
                        <a:t>-0.2136*</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pPr algn="ctr" fontAlgn="b"/>
                      <a:r>
                        <a:rPr lang="es-ES" sz="1000" b="0" i="0" u="none" strike="noStrike" dirty="0">
                          <a:effectLst/>
                          <a:latin typeface="+mj-lt"/>
                        </a:rPr>
                        <a:t> -0.2293** </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extLst>
                  <a:ext uri="{0D108BD9-81ED-4DB2-BD59-A6C34878D82A}">
                    <a16:rowId xmlns:a16="http://schemas.microsoft.com/office/drawing/2014/main" val="2591638945"/>
                  </a:ext>
                </a:extLst>
              </a:tr>
              <a:tr h="205560">
                <a:tc>
                  <a:txBody>
                    <a:bodyPr/>
                    <a:lstStyle/>
                    <a:p>
                      <a:pPr marL="0" lvl="1" indent="0" algn="just" defTabSz="457200" rtl="0" eaLnBrk="1" latinLnBrk="0" hangingPunct="1">
                        <a:lnSpc>
                          <a:spcPct val="100000"/>
                        </a:lnSpc>
                        <a:spcBef>
                          <a:spcPts val="0"/>
                        </a:spcBef>
                        <a:spcAft>
                          <a:spcPts val="0"/>
                        </a:spcAft>
                        <a:buFont typeface="Wingdings" panose="05000000000000000000" pitchFamily="2" charset="2"/>
                        <a:buNone/>
                      </a:pPr>
                      <a:r>
                        <a:rPr lang="es-ES" sz="1000" kern="1200" dirty="0">
                          <a:solidFill>
                            <a:schemeClr val="tx1"/>
                          </a:solidFill>
                          <a:effectLst/>
                          <a:latin typeface="+mn-lt"/>
                          <a:ea typeface="Calibri" panose="020F0502020204030204" pitchFamily="34" charset="0"/>
                          <a:cs typeface="Times New Roman" panose="02020603050405020304" pitchFamily="18" charset="0"/>
                        </a:rPr>
                        <a:t>PST</a:t>
                      </a:r>
                    </a:p>
                  </a:txBody>
                  <a:tcPr marL="68580" marR="6858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s-ES" sz="1000" b="0" i="0" u="none" strike="noStrike" dirty="0">
                          <a:effectLst/>
                          <a:latin typeface="+mj-lt"/>
                        </a:rPr>
                        <a:t>0.2811</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ES" sz="1000" b="0" i="0" u="none" strike="noStrike" dirty="0">
                          <a:effectLst/>
                          <a:latin typeface="+mj-lt"/>
                        </a:rPr>
                        <a:t>-0.1386</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ES" sz="1000" b="0" i="0" u="none" strike="noStrike" dirty="0">
                          <a:effectLst/>
                          <a:latin typeface="+mj-lt"/>
                        </a:rPr>
                        <a:t> 0.1459</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ES" sz="1000" b="0" i="0" u="none" strike="noStrike" dirty="0">
                          <a:effectLst/>
                          <a:latin typeface="+mj-lt"/>
                        </a:rPr>
                        <a:t>0.1664</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50518222"/>
                  </a:ext>
                </a:extLst>
              </a:tr>
              <a:tr h="205560">
                <a:tc>
                  <a:txBody>
                    <a:bodyPr/>
                    <a:lstStyle/>
                    <a:p>
                      <a:pPr marL="0" marR="0" lvl="1" indent="0" algn="just" defTabSz="4572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s-ES" sz="1000" kern="1200" dirty="0">
                          <a:solidFill>
                            <a:schemeClr val="tx1"/>
                          </a:solidFill>
                          <a:effectLst/>
                          <a:latin typeface="+mn-lt"/>
                          <a:ea typeface="Calibri" panose="020F0502020204030204" pitchFamily="34" charset="0"/>
                          <a:cs typeface="Times New Roman" panose="02020603050405020304" pitchFamily="18" charset="0"/>
                        </a:rPr>
                        <a:t>R</a:t>
                      </a:r>
                      <a:r>
                        <a:rPr lang="es-ES" sz="1000" kern="1200" baseline="30000" dirty="0">
                          <a:solidFill>
                            <a:schemeClr val="tx1"/>
                          </a:solidFill>
                          <a:effectLst/>
                          <a:latin typeface="+mn-lt"/>
                          <a:ea typeface="Calibri" panose="020F0502020204030204" pitchFamily="34" charset="0"/>
                          <a:cs typeface="Times New Roman" panose="02020603050405020304" pitchFamily="18" charset="0"/>
                        </a:rPr>
                        <a:t>2</a:t>
                      </a:r>
                    </a:p>
                  </a:txBody>
                  <a:tcPr marL="68580" marR="6858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s-ES" sz="1000" b="0" i="0" u="none" strike="noStrike" dirty="0">
                          <a:effectLst/>
                          <a:latin typeface="+mj-lt"/>
                        </a:rPr>
                        <a:t>0.0205</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ES" sz="1000" b="0" i="0" u="none" strike="noStrike" dirty="0">
                          <a:effectLst/>
                          <a:latin typeface="+mj-lt"/>
                        </a:rPr>
                        <a:t>-0.0119</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ES" sz="1000" b="0" i="0" u="none" strike="noStrike" dirty="0">
                          <a:effectLst/>
                          <a:latin typeface="+mj-lt"/>
                        </a:rPr>
                        <a:t>-0.0023</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ES" sz="1000" b="0" i="0" u="none" strike="noStrike" dirty="0">
                          <a:effectLst/>
                          <a:latin typeface="+mj-lt"/>
                        </a:rPr>
                        <a:t> 0.0056</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07874606"/>
                  </a:ext>
                </a:extLst>
              </a:tr>
            </a:tbl>
          </a:graphicData>
        </a:graphic>
      </p:graphicFrame>
      <p:graphicFrame>
        <p:nvGraphicFramePr>
          <p:cNvPr id="6" name="Tabla 7">
            <a:extLst>
              <a:ext uri="{FF2B5EF4-FFF2-40B4-BE49-F238E27FC236}">
                <a16:creationId xmlns:a16="http://schemas.microsoft.com/office/drawing/2014/main" id="{29E196E8-A91D-3FF3-8E5D-A14F8F280914}"/>
              </a:ext>
            </a:extLst>
          </p:cNvPr>
          <p:cNvGraphicFramePr>
            <a:graphicFrameLocks noGrp="1"/>
          </p:cNvGraphicFramePr>
          <p:nvPr>
            <p:extLst>
              <p:ext uri="{D42A27DB-BD31-4B8C-83A1-F6EECF244321}">
                <p14:modId xmlns:p14="http://schemas.microsoft.com/office/powerpoint/2010/main" val="4258455952"/>
              </p:ext>
            </p:extLst>
          </p:nvPr>
        </p:nvGraphicFramePr>
        <p:xfrm>
          <a:off x="717553" y="3395470"/>
          <a:ext cx="7774181" cy="1462391"/>
        </p:xfrm>
        <a:graphic>
          <a:graphicData uri="http://schemas.openxmlformats.org/drawingml/2006/table">
            <a:tbl>
              <a:tblPr firstRow="1" bandRow="1">
                <a:tableStyleId>{2D5ABB26-0587-4C30-8999-92F81FD0307C}</a:tableStyleId>
              </a:tblPr>
              <a:tblGrid>
                <a:gridCol w="1611959">
                  <a:extLst>
                    <a:ext uri="{9D8B030D-6E8A-4147-A177-3AD203B41FA5}">
                      <a16:colId xmlns:a16="http://schemas.microsoft.com/office/drawing/2014/main" val="916372148"/>
                    </a:ext>
                  </a:extLst>
                </a:gridCol>
                <a:gridCol w="2300140">
                  <a:extLst>
                    <a:ext uri="{9D8B030D-6E8A-4147-A177-3AD203B41FA5}">
                      <a16:colId xmlns:a16="http://schemas.microsoft.com/office/drawing/2014/main" val="1979014559"/>
                    </a:ext>
                  </a:extLst>
                </a:gridCol>
                <a:gridCol w="3862082">
                  <a:extLst>
                    <a:ext uri="{9D8B030D-6E8A-4147-A177-3AD203B41FA5}">
                      <a16:colId xmlns:a16="http://schemas.microsoft.com/office/drawing/2014/main" val="2758839542"/>
                    </a:ext>
                  </a:extLst>
                </a:gridCol>
              </a:tblGrid>
              <a:tr h="196711">
                <a:tc>
                  <a:txBody>
                    <a:bodyPr/>
                    <a:lstStyle/>
                    <a:p>
                      <a:pPr algn="just">
                        <a:lnSpc>
                          <a:spcPct val="107000"/>
                        </a:lnSpc>
                        <a:spcBef>
                          <a:spcPts val="0"/>
                        </a:spcBef>
                        <a:spcAft>
                          <a:spcPts val="0"/>
                        </a:spcAft>
                      </a:pPr>
                      <a:r>
                        <a:rPr lang="en-US" sz="1100" b="0" kern="1200" dirty="0">
                          <a:solidFill>
                            <a:schemeClr val="tx2"/>
                          </a:solidFill>
                          <a:latin typeface="Roboto Slab Regular"/>
                          <a:ea typeface="+mn-ea"/>
                          <a:cs typeface="Roboto Slab Regular"/>
                        </a:rPr>
                        <a:t>Indices </a:t>
                      </a:r>
                      <a:endParaRPr lang="es-ES" sz="1100" b="0" kern="1200" dirty="0">
                        <a:solidFill>
                          <a:schemeClr val="tx2"/>
                        </a:solidFill>
                        <a:latin typeface="Roboto Slab Regular"/>
                        <a:ea typeface="+mn-ea"/>
                        <a:cs typeface="Roboto Slab Regular"/>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just" defTabSz="457200" rtl="0" eaLnBrk="1" latinLnBrk="0" hangingPunct="1">
                        <a:lnSpc>
                          <a:spcPct val="107000"/>
                        </a:lnSpc>
                        <a:spcBef>
                          <a:spcPts val="0"/>
                        </a:spcBef>
                        <a:spcAft>
                          <a:spcPts val="0"/>
                        </a:spcAft>
                      </a:pPr>
                      <a:r>
                        <a:rPr lang="en-US" sz="1100" b="0" kern="1200" dirty="0">
                          <a:solidFill>
                            <a:schemeClr val="tx2"/>
                          </a:solidFill>
                          <a:latin typeface="Roboto Slab Regular"/>
                          <a:ea typeface="+mn-ea"/>
                          <a:cs typeface="Roboto Slab Regular"/>
                        </a:rPr>
                        <a:t>Asset types</a:t>
                      </a:r>
                      <a:endParaRPr lang="es-ES" sz="1100" b="0" kern="1200" dirty="0">
                        <a:solidFill>
                          <a:schemeClr val="tx2"/>
                        </a:solidFill>
                        <a:latin typeface="Roboto Slab Regular"/>
                        <a:ea typeface="+mn-ea"/>
                        <a:cs typeface="Roboto Slab Regular"/>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just" defTabSz="457200" rtl="0" eaLnBrk="1" latinLnBrk="0" hangingPunct="1">
                        <a:lnSpc>
                          <a:spcPct val="107000"/>
                        </a:lnSpc>
                        <a:spcBef>
                          <a:spcPts val="0"/>
                        </a:spcBef>
                        <a:spcAft>
                          <a:spcPts val="0"/>
                        </a:spcAft>
                      </a:pPr>
                      <a:r>
                        <a:rPr lang="es-ES" sz="1100" b="0" kern="1200" dirty="0" err="1">
                          <a:solidFill>
                            <a:schemeClr val="tx2"/>
                          </a:solidFill>
                          <a:latin typeface="Roboto Slab Regular"/>
                          <a:ea typeface="+mn-ea"/>
                          <a:cs typeface="Roboto Slab Regular"/>
                        </a:rPr>
                        <a:t>Climate</a:t>
                      </a:r>
                      <a:r>
                        <a:rPr lang="es-ES" sz="1100" b="0" kern="1200" dirty="0">
                          <a:solidFill>
                            <a:schemeClr val="tx2"/>
                          </a:solidFill>
                          <a:latin typeface="Roboto Slab Regular"/>
                          <a:ea typeface="+mn-ea"/>
                          <a:cs typeface="Roboto Slab Regular"/>
                        </a:rPr>
                        <a:t> </a:t>
                      </a:r>
                      <a:r>
                        <a:rPr lang="es-ES" sz="1100" b="0" kern="1200" dirty="0" err="1">
                          <a:solidFill>
                            <a:schemeClr val="tx2"/>
                          </a:solidFill>
                          <a:latin typeface="Roboto Slab Regular"/>
                          <a:ea typeface="+mn-ea"/>
                          <a:cs typeface="Roboto Slab Regular"/>
                        </a:rPr>
                        <a:t>Risk</a:t>
                      </a:r>
                      <a:r>
                        <a:rPr lang="es-ES" sz="1100" b="0" kern="1200" dirty="0">
                          <a:solidFill>
                            <a:schemeClr val="tx2"/>
                          </a:solidFill>
                          <a:latin typeface="Roboto Slab Regular"/>
                          <a:ea typeface="+mn-ea"/>
                          <a:cs typeface="Roboto Slab Regular"/>
                        </a:rPr>
                        <a:t> </a:t>
                      </a:r>
                      <a:r>
                        <a:rPr lang="es-ES" sz="1100" b="0" kern="1200" dirty="0" err="1">
                          <a:solidFill>
                            <a:schemeClr val="tx2"/>
                          </a:solidFill>
                          <a:latin typeface="Roboto Slab Regular"/>
                          <a:ea typeface="+mn-ea"/>
                          <a:cs typeface="Roboto Slab Regular"/>
                        </a:rPr>
                        <a:t>Exposure</a:t>
                      </a:r>
                      <a:endParaRPr lang="es-ES" sz="1100" b="0" kern="1200" dirty="0">
                        <a:solidFill>
                          <a:schemeClr val="tx2"/>
                        </a:solidFill>
                        <a:latin typeface="Roboto Slab Regular"/>
                        <a:ea typeface="+mn-ea"/>
                        <a:cs typeface="Roboto Slab Regular"/>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54288638"/>
                  </a:ext>
                </a:extLst>
              </a:tr>
              <a:tr h="262483">
                <a:tc>
                  <a:txBody>
                    <a:bodyPr/>
                    <a:lstStyle/>
                    <a:p>
                      <a:pPr marL="7938" lvl="1" indent="0" algn="l">
                        <a:lnSpc>
                          <a:spcPct val="107000"/>
                        </a:lnSpc>
                        <a:spcBef>
                          <a:spcPts val="0"/>
                        </a:spcBef>
                        <a:spcAft>
                          <a:spcPts val="0"/>
                        </a:spcAft>
                        <a:buFont typeface="Wingdings" panose="05000000000000000000" pitchFamily="2" charset="2"/>
                        <a:buNone/>
                        <a:tabLst/>
                      </a:pPr>
                      <a:r>
                        <a:rPr lang="es-ES" sz="1000" dirty="0">
                          <a:solidFill>
                            <a:schemeClr val="tx1"/>
                          </a:solidFill>
                          <a:effectLst/>
                          <a:latin typeface="+mn-lt"/>
                          <a:ea typeface="Calibri" panose="020F0502020204030204" pitchFamily="34" charset="0"/>
                          <a:cs typeface="Times New Roman" panose="02020603050405020304" pitchFamily="18" charset="0"/>
                        </a:rPr>
                        <a:t>MSCI </a:t>
                      </a:r>
                      <a:r>
                        <a:rPr lang="es-ES" sz="1000" dirty="0" err="1">
                          <a:solidFill>
                            <a:schemeClr val="tx1"/>
                          </a:solidFill>
                          <a:effectLst/>
                          <a:latin typeface="+mn-lt"/>
                          <a:ea typeface="Calibri" panose="020F0502020204030204" pitchFamily="34" charset="0"/>
                          <a:cs typeface="Times New Roman" panose="02020603050405020304" pitchFamily="18" charset="0"/>
                        </a:rPr>
                        <a:t>Transport</a:t>
                      </a:r>
                      <a:endParaRPr lang="es-ES" sz="10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938" lvl="1" indent="0" algn="l" defTabSz="457200" rtl="0" eaLnBrk="1" latinLnBrk="0" hangingPunct="1">
                        <a:lnSpc>
                          <a:spcPct val="107000"/>
                        </a:lnSpc>
                        <a:spcBef>
                          <a:spcPts val="0"/>
                        </a:spcBef>
                        <a:spcAft>
                          <a:spcPts val="0"/>
                        </a:spcAft>
                        <a:buFont typeface="Wingdings" panose="05000000000000000000" pitchFamily="2" charset="2"/>
                        <a:buNone/>
                        <a:tabLst/>
                      </a:pPr>
                      <a:r>
                        <a:rPr lang="it-IT" sz="1000" kern="1200" dirty="0">
                          <a:solidFill>
                            <a:schemeClr val="tx1"/>
                          </a:solidFill>
                          <a:effectLst/>
                          <a:latin typeface="+mn-lt"/>
                          <a:cs typeface="Times New Roman" panose="02020603050405020304" pitchFamily="18" charset="0"/>
                        </a:rPr>
                        <a:t>Roads, ports, </a:t>
                      </a:r>
                      <a:r>
                        <a:rPr lang="it-IT" sz="1000" kern="1200" dirty="0" err="1">
                          <a:solidFill>
                            <a:schemeClr val="tx1"/>
                          </a:solidFill>
                          <a:effectLst/>
                          <a:latin typeface="+mn-lt"/>
                          <a:cs typeface="Times New Roman" panose="02020603050405020304" pitchFamily="18" charset="0"/>
                        </a:rPr>
                        <a:t>rail</a:t>
                      </a:r>
                      <a:r>
                        <a:rPr lang="it-IT" sz="1000" kern="1200" dirty="0">
                          <a:solidFill>
                            <a:schemeClr val="tx1"/>
                          </a:solidFill>
                          <a:effectLst/>
                          <a:latin typeface="+mn-lt"/>
                          <a:cs typeface="Times New Roman" panose="02020603050405020304" pitchFamily="18" charset="0"/>
                        </a:rPr>
                        <a:t>, </a:t>
                      </a:r>
                      <a:r>
                        <a:rPr lang="it-IT" sz="1000" kern="1200" dirty="0" err="1">
                          <a:solidFill>
                            <a:schemeClr val="tx1"/>
                          </a:solidFill>
                          <a:effectLst/>
                          <a:latin typeface="+mn-lt"/>
                          <a:cs typeface="Times New Roman" panose="02020603050405020304" pitchFamily="18" charset="0"/>
                        </a:rPr>
                        <a:t>airports</a:t>
                      </a:r>
                      <a:r>
                        <a:rPr lang="it-IT" sz="1000" kern="1200" dirty="0">
                          <a:solidFill>
                            <a:schemeClr val="tx1"/>
                          </a:solidFill>
                          <a:effectLst/>
                          <a:latin typeface="+mn-lt"/>
                          <a:cs typeface="Times New Roman" panose="02020603050405020304" pitchFamily="18" charset="0"/>
                        </a:rPr>
                        <a:t>, mixed</a:t>
                      </a:r>
                      <a:endParaRPr lang="es-ES" sz="1000" kern="12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938" marR="0" lvl="1" indent="0" algn="l" defTabSz="457200" rtl="0" eaLnBrk="1" fontAlgn="auto" latinLnBrk="0" hangingPunct="1">
                        <a:lnSpc>
                          <a:spcPct val="107000"/>
                        </a:lnSpc>
                        <a:spcBef>
                          <a:spcPts val="0"/>
                        </a:spcBef>
                        <a:spcAft>
                          <a:spcPts val="0"/>
                        </a:spcAft>
                        <a:buClrTx/>
                        <a:buSzTx/>
                        <a:buFont typeface="Wingdings" panose="05000000000000000000" pitchFamily="2" charset="2"/>
                        <a:buNone/>
                        <a:tabLst/>
                        <a:defRPr/>
                      </a:pPr>
                      <a:r>
                        <a:rPr lang="es-ES" sz="1000" kern="1200" dirty="0">
                          <a:solidFill>
                            <a:schemeClr val="tx1"/>
                          </a:solidFill>
                          <a:effectLst/>
                          <a:latin typeface="+mn-lt"/>
                          <a:ea typeface="Calibri" panose="020F0502020204030204" pitchFamily="34" charset="0"/>
                          <a:cs typeface="Times New Roman" panose="02020603050405020304" pitchFamily="18" charset="0"/>
                        </a:rPr>
                        <a:t>Extreme </a:t>
                      </a:r>
                      <a:r>
                        <a:rPr lang="es-ES" sz="1000" kern="1200" dirty="0" err="1">
                          <a:solidFill>
                            <a:schemeClr val="tx1"/>
                          </a:solidFill>
                          <a:effectLst/>
                          <a:latin typeface="+mn-lt"/>
                          <a:ea typeface="Calibri" panose="020F0502020204030204" pitchFamily="34" charset="0"/>
                          <a:cs typeface="Times New Roman" panose="02020603050405020304" pitchFamily="18" charset="0"/>
                        </a:rPr>
                        <a:t>weather</a:t>
                      </a:r>
                      <a:r>
                        <a:rPr lang="es-ES" sz="1000" kern="1200" dirty="0">
                          <a:solidFill>
                            <a:schemeClr val="tx1"/>
                          </a:solidFill>
                          <a:effectLst/>
                          <a:latin typeface="+mn-lt"/>
                          <a:ea typeface="Calibri" panose="020F0502020204030204" pitchFamily="34" charset="0"/>
                          <a:cs typeface="Times New Roman" panose="02020603050405020304" pitchFamily="18" charset="0"/>
                        </a:rPr>
                        <a:t> </a:t>
                      </a:r>
                      <a:r>
                        <a:rPr lang="es-ES" sz="1000" kern="1200" dirty="0" err="1">
                          <a:solidFill>
                            <a:schemeClr val="tx1"/>
                          </a:solidFill>
                          <a:effectLst/>
                          <a:latin typeface="+mn-lt"/>
                          <a:ea typeface="Calibri" panose="020F0502020204030204" pitchFamily="34" charset="0"/>
                          <a:cs typeface="Times New Roman" panose="02020603050405020304" pitchFamily="18" charset="0"/>
                        </a:rPr>
                        <a:t>exposure</a:t>
                      </a:r>
                      <a:r>
                        <a:rPr lang="es-ES" sz="1000" kern="1200" dirty="0">
                          <a:solidFill>
                            <a:schemeClr val="tx1"/>
                          </a:solidFill>
                          <a:effectLst/>
                          <a:latin typeface="+mn-lt"/>
                          <a:ea typeface="Calibri" panose="020F0502020204030204" pitchFamily="34" charset="0"/>
                          <a:cs typeface="Times New Roman" panose="02020603050405020304" pitchFamily="18" charset="0"/>
                        </a:rPr>
                        <a:t>, fuel </a:t>
                      </a:r>
                      <a:r>
                        <a:rPr lang="es-ES" sz="1000" kern="1200" dirty="0" err="1">
                          <a:solidFill>
                            <a:schemeClr val="tx1"/>
                          </a:solidFill>
                          <a:effectLst/>
                          <a:latin typeface="+mn-lt"/>
                          <a:ea typeface="Calibri" panose="020F0502020204030204" pitchFamily="34" charset="0"/>
                          <a:cs typeface="Times New Roman" panose="02020603050405020304" pitchFamily="18" charset="0"/>
                        </a:rPr>
                        <a:t>dependence</a:t>
                      </a:r>
                      <a:r>
                        <a:rPr lang="es-ES" sz="1000" kern="1200" dirty="0">
                          <a:solidFill>
                            <a:schemeClr val="tx1"/>
                          </a:solidFill>
                          <a:effectLst/>
                          <a:latin typeface="+mn-lt"/>
                          <a:ea typeface="Calibri" panose="020F0502020204030204" pitchFamily="34" charset="0"/>
                          <a:cs typeface="Times New Roman" panose="02020603050405020304" pitchFamily="18" charset="0"/>
                        </a:rPr>
                        <a:t>, </a:t>
                      </a:r>
                      <a:r>
                        <a:rPr lang="es-ES" sz="1000" kern="1200" dirty="0" err="1">
                          <a:solidFill>
                            <a:schemeClr val="tx1"/>
                          </a:solidFill>
                          <a:effectLst/>
                          <a:latin typeface="+mn-lt"/>
                          <a:ea typeface="Calibri" panose="020F0502020204030204" pitchFamily="34" charset="0"/>
                          <a:cs typeface="Times New Roman" panose="02020603050405020304" pitchFamily="18" charset="0"/>
                        </a:rPr>
                        <a:t>demand</a:t>
                      </a:r>
                      <a:r>
                        <a:rPr lang="es-ES" sz="1000" kern="1200" dirty="0">
                          <a:solidFill>
                            <a:schemeClr val="tx1"/>
                          </a:solidFill>
                          <a:effectLst/>
                          <a:latin typeface="+mn-lt"/>
                          <a:ea typeface="Calibri" panose="020F0502020204030204" pitchFamily="34" charset="0"/>
                          <a:cs typeface="Times New Roman" panose="02020603050405020304" pitchFamily="18" charset="0"/>
                        </a:rPr>
                        <a:t> </a:t>
                      </a:r>
                      <a:r>
                        <a:rPr lang="es-ES" sz="1000" kern="1200" dirty="0" err="1">
                          <a:solidFill>
                            <a:schemeClr val="tx1"/>
                          </a:solidFill>
                          <a:effectLst/>
                          <a:latin typeface="+mn-lt"/>
                          <a:ea typeface="Calibri" panose="020F0502020204030204" pitchFamily="34" charset="0"/>
                          <a:cs typeface="Times New Roman" panose="02020603050405020304" pitchFamily="18" charset="0"/>
                        </a:rPr>
                        <a:t>linked</a:t>
                      </a:r>
                      <a:endParaRPr lang="es-ES" sz="1000" kern="12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23638721"/>
                  </a:ext>
                </a:extLst>
              </a:tr>
              <a:tr h="262483">
                <a:tc>
                  <a:txBody>
                    <a:bodyPr/>
                    <a:lstStyle/>
                    <a:p>
                      <a:pPr marL="7938" lvl="1" indent="0" algn="l">
                        <a:lnSpc>
                          <a:spcPct val="107000"/>
                        </a:lnSpc>
                        <a:spcBef>
                          <a:spcPts val="0"/>
                        </a:spcBef>
                        <a:spcAft>
                          <a:spcPts val="0"/>
                        </a:spcAft>
                        <a:buFont typeface="Wingdings" panose="05000000000000000000" pitchFamily="2" charset="2"/>
                        <a:buNone/>
                        <a:tabLst/>
                      </a:pPr>
                      <a:r>
                        <a:rPr lang="es-ES" sz="1000" dirty="0">
                          <a:solidFill>
                            <a:schemeClr val="tx1"/>
                          </a:solidFill>
                          <a:effectLst/>
                          <a:latin typeface="+mn-lt"/>
                          <a:ea typeface="Calibri" panose="020F0502020204030204" pitchFamily="34" charset="0"/>
                          <a:cs typeface="Times New Roman" panose="02020603050405020304" pitchFamily="18" charset="0"/>
                        </a:rPr>
                        <a:t>MSCI </a:t>
                      </a:r>
                      <a:r>
                        <a:rPr lang="es-ES" sz="1000" dirty="0" err="1">
                          <a:solidFill>
                            <a:schemeClr val="tx1"/>
                          </a:solidFill>
                          <a:effectLst/>
                          <a:latin typeface="+mn-lt"/>
                          <a:ea typeface="Calibri" panose="020F0502020204030204" pitchFamily="34" charset="0"/>
                          <a:cs typeface="Times New Roman" panose="02020603050405020304" pitchFamily="18" charset="0"/>
                        </a:rPr>
                        <a:t>Power</a:t>
                      </a:r>
                      <a:r>
                        <a:rPr lang="es-ES" sz="1000" dirty="0">
                          <a:solidFill>
                            <a:schemeClr val="tx1"/>
                          </a:solidFill>
                          <a:effectLst/>
                          <a:latin typeface="+mn-lt"/>
                          <a:ea typeface="Calibri" panose="020F0502020204030204" pitchFamily="34" charset="0"/>
                          <a:cs typeface="Times New Roman" panose="02020603050405020304" pitchFamily="18" charset="0"/>
                        </a:rPr>
                        <a:t> </a:t>
                      </a:r>
                      <a:r>
                        <a:rPr lang="es-ES" sz="1000" dirty="0" err="1">
                          <a:solidFill>
                            <a:schemeClr val="tx1"/>
                          </a:solidFill>
                          <a:effectLst/>
                          <a:latin typeface="+mn-lt"/>
                          <a:ea typeface="Calibri" panose="020F0502020204030204" pitchFamily="34" charset="0"/>
                          <a:cs typeface="Times New Roman" panose="02020603050405020304" pitchFamily="18" charset="0"/>
                        </a:rPr>
                        <a:t>Generation</a:t>
                      </a:r>
                      <a:endParaRPr lang="es-ES" sz="10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938" marR="0" lvl="1" indent="0" algn="l" defTabSz="457200" rtl="0" eaLnBrk="1" fontAlgn="auto" latinLnBrk="0" hangingPunct="1">
                        <a:lnSpc>
                          <a:spcPct val="107000"/>
                        </a:lnSpc>
                        <a:spcBef>
                          <a:spcPts val="0"/>
                        </a:spcBef>
                        <a:spcAft>
                          <a:spcPts val="0"/>
                        </a:spcAft>
                        <a:buClrTx/>
                        <a:buSzTx/>
                        <a:buFont typeface="Wingdings" panose="05000000000000000000" pitchFamily="2" charset="2"/>
                        <a:buNone/>
                        <a:tabLst/>
                        <a:defRPr/>
                      </a:pPr>
                      <a:r>
                        <a:rPr lang="it-IT" sz="1000" dirty="0"/>
                        <a:t>Gas, </a:t>
                      </a:r>
                      <a:r>
                        <a:rPr lang="it-IT" sz="1000" dirty="0" err="1"/>
                        <a:t>coal</a:t>
                      </a:r>
                      <a:r>
                        <a:rPr lang="it-IT" sz="1000" dirty="0"/>
                        <a:t>, and mixed </a:t>
                      </a:r>
                      <a:r>
                        <a:rPr lang="it-IT" sz="1000" dirty="0" err="1"/>
                        <a:t>fossil</a:t>
                      </a:r>
                      <a:endParaRPr lang="es-ES" sz="1000" kern="12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938" marR="0" lvl="1" indent="0" algn="l" defTabSz="457200" rtl="0" eaLnBrk="1" fontAlgn="auto" latinLnBrk="0" hangingPunct="1">
                        <a:lnSpc>
                          <a:spcPct val="107000"/>
                        </a:lnSpc>
                        <a:spcBef>
                          <a:spcPts val="0"/>
                        </a:spcBef>
                        <a:spcAft>
                          <a:spcPts val="0"/>
                        </a:spcAft>
                        <a:buClrTx/>
                        <a:buSzTx/>
                        <a:buFont typeface="Wingdings" panose="05000000000000000000" pitchFamily="2" charset="2"/>
                        <a:buNone/>
                        <a:tabLst/>
                        <a:defRPr/>
                      </a:pPr>
                      <a:r>
                        <a:rPr lang="es-ES" sz="1000" kern="1200" dirty="0" err="1">
                          <a:solidFill>
                            <a:schemeClr val="tx1"/>
                          </a:solidFill>
                          <a:effectLst/>
                          <a:latin typeface="+mn-lt"/>
                          <a:ea typeface="Calibri" panose="020F0502020204030204" pitchFamily="34" charset="0"/>
                          <a:cs typeface="Times New Roman" panose="02020603050405020304" pitchFamily="18" charset="0"/>
                        </a:rPr>
                        <a:t>Carbon</a:t>
                      </a:r>
                      <a:r>
                        <a:rPr lang="es-ES" sz="1000" kern="1200" dirty="0">
                          <a:solidFill>
                            <a:schemeClr val="tx1"/>
                          </a:solidFill>
                          <a:effectLst/>
                          <a:latin typeface="+mn-lt"/>
                          <a:ea typeface="Calibri" panose="020F0502020204030204" pitchFamily="34" charset="0"/>
                          <a:cs typeface="Times New Roman" panose="02020603050405020304" pitchFamily="18" charset="0"/>
                        </a:rPr>
                        <a:t> </a:t>
                      </a:r>
                      <a:r>
                        <a:rPr lang="es-ES" sz="1000" kern="1200" dirty="0" err="1">
                          <a:solidFill>
                            <a:schemeClr val="tx1"/>
                          </a:solidFill>
                          <a:effectLst/>
                          <a:latin typeface="+mn-lt"/>
                          <a:ea typeface="Calibri" panose="020F0502020204030204" pitchFamily="34" charset="0"/>
                          <a:cs typeface="Times New Roman" panose="02020603050405020304" pitchFamily="18" charset="0"/>
                        </a:rPr>
                        <a:t>exposure</a:t>
                      </a:r>
                      <a:r>
                        <a:rPr lang="es-ES" sz="1000" kern="1200" dirty="0">
                          <a:solidFill>
                            <a:schemeClr val="tx1"/>
                          </a:solidFill>
                          <a:effectLst/>
                          <a:latin typeface="+mn-lt"/>
                          <a:ea typeface="Calibri" panose="020F0502020204030204" pitchFamily="34" charset="0"/>
                          <a:cs typeface="Times New Roman" panose="02020603050405020304" pitchFamily="18" charset="0"/>
                        </a:rPr>
                        <a:t>, fuel-</a:t>
                      </a:r>
                      <a:r>
                        <a:rPr lang="es-ES" sz="1000" kern="1200" dirty="0" err="1">
                          <a:solidFill>
                            <a:schemeClr val="tx1"/>
                          </a:solidFill>
                          <a:effectLst/>
                          <a:latin typeface="+mn-lt"/>
                          <a:ea typeface="Calibri" panose="020F0502020204030204" pitchFamily="34" charset="0"/>
                          <a:cs typeface="Times New Roman" panose="02020603050405020304" pitchFamily="18" charset="0"/>
                        </a:rPr>
                        <a:t>price</a:t>
                      </a:r>
                      <a:r>
                        <a:rPr lang="es-ES" sz="1000" kern="1200" dirty="0">
                          <a:solidFill>
                            <a:schemeClr val="tx1"/>
                          </a:solidFill>
                          <a:effectLst/>
                          <a:latin typeface="+mn-lt"/>
                          <a:ea typeface="Calibri" panose="020F0502020204030204" pitchFamily="34" charset="0"/>
                          <a:cs typeface="Times New Roman" panose="02020603050405020304" pitchFamily="18" charset="0"/>
                        </a:rPr>
                        <a:t> </a:t>
                      </a:r>
                      <a:r>
                        <a:rPr lang="es-ES" sz="1000" kern="1200" dirty="0" err="1">
                          <a:solidFill>
                            <a:schemeClr val="tx1"/>
                          </a:solidFill>
                          <a:effectLst/>
                          <a:latin typeface="+mn-lt"/>
                          <a:ea typeface="Calibri" panose="020F0502020204030204" pitchFamily="34" charset="0"/>
                          <a:cs typeface="Times New Roman" panose="02020603050405020304" pitchFamily="18" charset="0"/>
                        </a:rPr>
                        <a:t>volatility</a:t>
                      </a:r>
                      <a:endParaRPr lang="es-ES" sz="1000" kern="12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95058122"/>
                  </a:ext>
                </a:extLst>
              </a:tr>
              <a:tr h="370357">
                <a:tc>
                  <a:txBody>
                    <a:bodyPr/>
                    <a:lstStyle/>
                    <a:p>
                      <a:pPr marL="7938" lvl="1" indent="0" algn="l">
                        <a:lnSpc>
                          <a:spcPct val="107000"/>
                        </a:lnSpc>
                        <a:spcBef>
                          <a:spcPts val="0"/>
                        </a:spcBef>
                        <a:spcAft>
                          <a:spcPts val="0"/>
                        </a:spcAft>
                        <a:buFont typeface="Wingdings" panose="05000000000000000000" pitchFamily="2" charset="2"/>
                        <a:buNone/>
                        <a:tabLst/>
                      </a:pPr>
                      <a:r>
                        <a:rPr lang="es-ES" sz="1000" dirty="0">
                          <a:solidFill>
                            <a:schemeClr val="tx1"/>
                          </a:solidFill>
                          <a:effectLst/>
                          <a:latin typeface="+mn-lt"/>
                          <a:ea typeface="Calibri" panose="020F0502020204030204" pitchFamily="34" charset="0"/>
                          <a:cs typeface="Times New Roman" panose="02020603050405020304" pitchFamily="18" charset="0"/>
                        </a:rPr>
                        <a:t>MSCI </a:t>
                      </a:r>
                      <a:r>
                        <a:rPr lang="es-ES" sz="1000" dirty="0" err="1">
                          <a:solidFill>
                            <a:schemeClr val="tx1"/>
                          </a:solidFill>
                          <a:effectLst/>
                          <a:latin typeface="+mn-lt"/>
                          <a:ea typeface="Calibri" panose="020F0502020204030204" pitchFamily="34" charset="0"/>
                          <a:cs typeface="Times New Roman" panose="02020603050405020304" pitchFamily="18" charset="0"/>
                        </a:rPr>
                        <a:t>Power</a:t>
                      </a:r>
                      <a:r>
                        <a:rPr lang="es-ES" sz="1000" dirty="0">
                          <a:solidFill>
                            <a:schemeClr val="tx1"/>
                          </a:solidFill>
                          <a:effectLst/>
                          <a:latin typeface="+mn-lt"/>
                          <a:ea typeface="Calibri" panose="020F0502020204030204" pitchFamily="34" charset="0"/>
                          <a:cs typeface="Times New Roman" panose="02020603050405020304" pitchFamily="18" charset="0"/>
                        </a:rPr>
                        <a:t> </a:t>
                      </a:r>
                      <a:r>
                        <a:rPr lang="es-ES" sz="1000" dirty="0" err="1">
                          <a:solidFill>
                            <a:schemeClr val="tx1"/>
                          </a:solidFill>
                          <a:effectLst/>
                          <a:latin typeface="+mn-lt"/>
                          <a:ea typeface="Calibri" panose="020F0502020204030204" pitchFamily="34" charset="0"/>
                          <a:cs typeface="Times New Roman" panose="02020603050405020304" pitchFamily="18" charset="0"/>
                        </a:rPr>
                        <a:t>Distribution</a:t>
                      </a:r>
                      <a:endParaRPr lang="es-ES" sz="10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938" marR="0" lvl="1" indent="0" algn="l" defTabSz="457200" rtl="0" eaLnBrk="1" fontAlgn="auto" latinLnBrk="0" hangingPunct="1">
                        <a:lnSpc>
                          <a:spcPct val="107000"/>
                        </a:lnSpc>
                        <a:spcBef>
                          <a:spcPts val="0"/>
                        </a:spcBef>
                        <a:spcAft>
                          <a:spcPts val="0"/>
                        </a:spcAft>
                        <a:buClrTx/>
                        <a:buSzTx/>
                        <a:buFont typeface="Wingdings" panose="05000000000000000000" pitchFamily="2" charset="2"/>
                        <a:buNone/>
                        <a:tabLst/>
                        <a:defRPr/>
                      </a:pPr>
                      <a:r>
                        <a:rPr lang="es-ES" sz="1000" kern="1200" dirty="0" err="1">
                          <a:solidFill>
                            <a:schemeClr val="tx1"/>
                          </a:solidFill>
                          <a:effectLst/>
                          <a:latin typeface="+mn-lt"/>
                          <a:ea typeface="Calibri" panose="020F0502020204030204" pitchFamily="34" charset="0"/>
                          <a:cs typeface="Times New Roman" panose="02020603050405020304" pitchFamily="18" charset="0"/>
                        </a:rPr>
                        <a:t>Grid</a:t>
                      </a:r>
                      <a:r>
                        <a:rPr lang="es-ES" sz="1000" kern="1200" dirty="0">
                          <a:solidFill>
                            <a:schemeClr val="tx1"/>
                          </a:solidFill>
                          <a:effectLst/>
                          <a:latin typeface="+mn-lt"/>
                          <a:ea typeface="Calibri" panose="020F0502020204030204" pitchFamily="34" charset="0"/>
                          <a:cs typeface="Times New Roman" panose="02020603050405020304" pitchFamily="18" charset="0"/>
                        </a:rPr>
                        <a:t> </a:t>
                      </a:r>
                      <a:r>
                        <a:rPr lang="es-ES" sz="1000" kern="1200" dirty="0" err="1">
                          <a:solidFill>
                            <a:schemeClr val="tx1"/>
                          </a:solidFill>
                          <a:effectLst/>
                          <a:latin typeface="+mn-lt"/>
                          <a:ea typeface="Calibri" panose="020F0502020204030204" pitchFamily="34" charset="0"/>
                          <a:cs typeface="Times New Roman" panose="02020603050405020304" pitchFamily="18" charset="0"/>
                        </a:rPr>
                        <a:t>operators</a:t>
                      </a:r>
                      <a:r>
                        <a:rPr lang="es-ES" sz="1000" kern="1200" dirty="0">
                          <a:solidFill>
                            <a:schemeClr val="tx1"/>
                          </a:solidFill>
                          <a:effectLst/>
                          <a:latin typeface="+mn-lt"/>
                          <a:ea typeface="Calibri" panose="020F0502020204030204" pitchFamily="34" charset="0"/>
                          <a:cs typeface="Times New Roman" panose="02020603050405020304" pitchFamily="18" charset="0"/>
                        </a:rPr>
                        <a:t>, T&amp;D </a:t>
                      </a:r>
                      <a:r>
                        <a:rPr lang="es-ES" sz="1000" kern="1200" dirty="0" err="1">
                          <a:solidFill>
                            <a:schemeClr val="tx1"/>
                          </a:solidFill>
                          <a:effectLst/>
                          <a:latin typeface="+mn-lt"/>
                          <a:ea typeface="Calibri" panose="020F0502020204030204" pitchFamily="34" charset="0"/>
                          <a:cs typeface="Times New Roman" panose="02020603050405020304" pitchFamily="18" charset="0"/>
                        </a:rPr>
                        <a:t>utilities</a:t>
                      </a:r>
                      <a:endParaRPr lang="es-ES" sz="1000" kern="12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938" lvl="1" indent="0" algn="l" defTabSz="457200" rtl="0" eaLnBrk="1" latinLnBrk="0" hangingPunct="1">
                        <a:lnSpc>
                          <a:spcPct val="107000"/>
                        </a:lnSpc>
                        <a:spcBef>
                          <a:spcPts val="0"/>
                        </a:spcBef>
                        <a:spcAft>
                          <a:spcPts val="0"/>
                        </a:spcAft>
                        <a:buFont typeface="Wingdings" panose="05000000000000000000" pitchFamily="2" charset="2"/>
                        <a:buNone/>
                        <a:tabLst/>
                      </a:pPr>
                      <a:r>
                        <a:rPr lang="es-ES" sz="1000" kern="1200" dirty="0">
                          <a:solidFill>
                            <a:schemeClr val="tx1"/>
                          </a:solidFill>
                          <a:effectLst/>
                          <a:latin typeface="+mn-lt"/>
                          <a:ea typeface="Calibri" panose="020F0502020204030204" pitchFamily="34" charset="0"/>
                          <a:cs typeface="Times New Roman" panose="02020603050405020304" pitchFamily="18" charset="0"/>
                        </a:rPr>
                        <a:t>Storm/</a:t>
                      </a:r>
                      <a:r>
                        <a:rPr lang="es-ES" sz="1000" kern="1200" dirty="0" err="1">
                          <a:solidFill>
                            <a:schemeClr val="tx1"/>
                          </a:solidFill>
                          <a:effectLst/>
                          <a:latin typeface="+mn-lt"/>
                          <a:ea typeface="Calibri" panose="020F0502020204030204" pitchFamily="34" charset="0"/>
                          <a:cs typeface="Times New Roman" panose="02020603050405020304" pitchFamily="18" charset="0"/>
                        </a:rPr>
                        <a:t>Heat</a:t>
                      </a:r>
                      <a:r>
                        <a:rPr lang="es-ES" sz="1000" kern="1200" dirty="0">
                          <a:solidFill>
                            <a:schemeClr val="tx1"/>
                          </a:solidFill>
                          <a:effectLst/>
                          <a:latin typeface="+mn-lt"/>
                          <a:ea typeface="Calibri" panose="020F0502020204030204" pitchFamily="34" charset="0"/>
                          <a:cs typeface="Times New Roman" panose="02020603050405020304" pitchFamily="18" charset="0"/>
                        </a:rPr>
                        <a:t> </a:t>
                      </a:r>
                      <a:r>
                        <a:rPr lang="es-ES" sz="1000" kern="1200" dirty="0" err="1">
                          <a:solidFill>
                            <a:schemeClr val="tx1"/>
                          </a:solidFill>
                          <a:effectLst/>
                          <a:latin typeface="+mn-lt"/>
                          <a:ea typeface="Calibri" panose="020F0502020204030204" pitchFamily="34" charset="0"/>
                          <a:cs typeface="Times New Roman" panose="02020603050405020304" pitchFamily="18" charset="0"/>
                        </a:rPr>
                        <a:t>exposure</a:t>
                      </a:r>
                      <a:r>
                        <a:rPr lang="es-ES" sz="1000" kern="1200" dirty="0">
                          <a:solidFill>
                            <a:schemeClr val="tx1"/>
                          </a:solidFill>
                          <a:effectLst/>
                          <a:latin typeface="+mn-lt"/>
                          <a:ea typeface="Calibri" panose="020F0502020204030204" pitchFamily="34" charset="0"/>
                          <a:cs typeface="Times New Roman" panose="02020603050405020304" pitchFamily="18" charset="0"/>
                        </a:rPr>
                        <a:t>, </a:t>
                      </a:r>
                      <a:r>
                        <a:rPr lang="es-ES" sz="1000" dirty="0" err="1"/>
                        <a:t>congestion</a:t>
                      </a:r>
                      <a:r>
                        <a:rPr lang="es-ES" sz="1000" dirty="0"/>
                        <a:t> and </a:t>
                      </a:r>
                      <a:r>
                        <a:rPr lang="es-ES" sz="1000" dirty="0" err="1"/>
                        <a:t>reliability</a:t>
                      </a:r>
                      <a:r>
                        <a:rPr lang="es-ES" sz="1000" dirty="0"/>
                        <a:t> </a:t>
                      </a:r>
                      <a:r>
                        <a:rPr lang="es-ES" sz="1000" dirty="0" err="1"/>
                        <a:t>issues</a:t>
                      </a:r>
                      <a:r>
                        <a:rPr lang="es-ES" sz="1000" dirty="0"/>
                        <a:t>,</a:t>
                      </a:r>
                      <a:r>
                        <a:rPr lang="es-ES" sz="1000" kern="1200" dirty="0">
                          <a:solidFill>
                            <a:schemeClr val="tx1"/>
                          </a:solidFill>
                          <a:effectLst/>
                          <a:latin typeface="+mn-lt"/>
                          <a:ea typeface="Calibri" panose="020F0502020204030204" pitchFamily="34" charset="0"/>
                          <a:cs typeface="Times New Roman" panose="02020603050405020304" pitchFamily="18" charset="0"/>
                        </a:rPr>
                        <a:t> </a:t>
                      </a:r>
                      <a:r>
                        <a:rPr lang="es-ES" sz="1000" kern="1200" dirty="0" err="1">
                          <a:solidFill>
                            <a:schemeClr val="tx1"/>
                          </a:solidFill>
                          <a:effectLst/>
                          <a:latin typeface="+mn-lt"/>
                          <a:ea typeface="Calibri" panose="020F0502020204030204" pitchFamily="34" charset="0"/>
                          <a:cs typeface="Times New Roman" panose="02020603050405020304" pitchFamily="18" charset="0"/>
                        </a:rPr>
                        <a:t>regulated</a:t>
                      </a:r>
                      <a:r>
                        <a:rPr lang="es-ES" sz="1000" kern="1200" dirty="0">
                          <a:solidFill>
                            <a:schemeClr val="tx1"/>
                          </a:solidFill>
                          <a:effectLst/>
                          <a:latin typeface="+mn-lt"/>
                          <a:ea typeface="Calibri" panose="020F0502020204030204" pitchFamily="34" charset="0"/>
                          <a:cs typeface="Times New Roman" panose="02020603050405020304" pitchFamily="18" charset="0"/>
                        </a:rPr>
                        <a:t> </a:t>
                      </a:r>
                      <a:r>
                        <a:rPr lang="es-ES" sz="1000" kern="1200" dirty="0" err="1">
                          <a:solidFill>
                            <a:schemeClr val="tx1"/>
                          </a:solidFill>
                          <a:effectLst/>
                          <a:latin typeface="+mn-lt"/>
                          <a:ea typeface="Calibri" panose="020F0502020204030204" pitchFamily="34" charset="0"/>
                          <a:cs typeface="Times New Roman" panose="02020603050405020304" pitchFamily="18" charset="0"/>
                        </a:rPr>
                        <a:t>returns</a:t>
                      </a:r>
                      <a:endParaRPr lang="es-ES" sz="1000" kern="12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6421791"/>
                  </a:ext>
                </a:extLst>
              </a:tr>
              <a:tr h="370357">
                <a:tc>
                  <a:txBody>
                    <a:bodyPr/>
                    <a:lstStyle/>
                    <a:p>
                      <a:pPr marL="7938" lvl="1" indent="0" algn="l">
                        <a:lnSpc>
                          <a:spcPct val="107000"/>
                        </a:lnSpc>
                        <a:spcBef>
                          <a:spcPts val="0"/>
                        </a:spcBef>
                        <a:spcAft>
                          <a:spcPts val="0"/>
                        </a:spcAft>
                        <a:buFont typeface="Wingdings" panose="05000000000000000000" pitchFamily="2" charset="2"/>
                        <a:buNone/>
                        <a:tabLst/>
                      </a:pPr>
                      <a:r>
                        <a:rPr lang="es-ES" sz="1000" dirty="0">
                          <a:solidFill>
                            <a:schemeClr val="tx1"/>
                          </a:solidFill>
                          <a:effectLst/>
                          <a:latin typeface="+mn-lt"/>
                          <a:ea typeface="Calibri" panose="020F0502020204030204" pitchFamily="34" charset="0"/>
                          <a:cs typeface="Times New Roman" panose="02020603050405020304" pitchFamily="18" charset="0"/>
                        </a:rPr>
                        <a:t>MSCI </a:t>
                      </a:r>
                      <a:r>
                        <a:rPr lang="es-ES" sz="1000" dirty="0" err="1">
                          <a:solidFill>
                            <a:schemeClr val="tx1"/>
                          </a:solidFill>
                          <a:effectLst/>
                          <a:latin typeface="+mn-lt"/>
                          <a:ea typeface="Calibri" panose="020F0502020204030204" pitchFamily="34" charset="0"/>
                          <a:cs typeface="Times New Roman" panose="02020603050405020304" pitchFamily="18" charset="0"/>
                        </a:rPr>
                        <a:t>Water</a:t>
                      </a:r>
                      <a:endParaRPr lang="es-ES" sz="10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7938" marR="0" lvl="1" indent="0" algn="l" defTabSz="457200" rtl="0" eaLnBrk="1" fontAlgn="auto" latinLnBrk="0" hangingPunct="1">
                        <a:lnSpc>
                          <a:spcPct val="107000"/>
                        </a:lnSpc>
                        <a:spcBef>
                          <a:spcPts val="0"/>
                        </a:spcBef>
                        <a:spcAft>
                          <a:spcPts val="0"/>
                        </a:spcAft>
                        <a:buClrTx/>
                        <a:buSzTx/>
                        <a:buFont typeface="Wingdings" panose="05000000000000000000" pitchFamily="2" charset="2"/>
                        <a:buNone/>
                        <a:tabLst/>
                        <a:defRPr/>
                      </a:pPr>
                      <a:r>
                        <a:rPr lang="es-ES" sz="1000" kern="1200" dirty="0" err="1">
                          <a:solidFill>
                            <a:schemeClr val="tx1"/>
                          </a:solidFill>
                          <a:effectLst/>
                          <a:latin typeface="+mn-lt"/>
                          <a:ea typeface="Calibri" panose="020F0502020204030204" pitchFamily="34" charset="0"/>
                          <a:cs typeface="Times New Roman" panose="02020603050405020304" pitchFamily="18" charset="0"/>
                        </a:rPr>
                        <a:t>Water</a:t>
                      </a:r>
                      <a:r>
                        <a:rPr lang="es-ES" sz="1000" kern="1200" dirty="0">
                          <a:solidFill>
                            <a:schemeClr val="tx1"/>
                          </a:solidFill>
                          <a:effectLst/>
                          <a:latin typeface="+mn-lt"/>
                          <a:ea typeface="Calibri" panose="020F0502020204030204" pitchFamily="34" charset="0"/>
                          <a:cs typeface="Times New Roman" panose="02020603050405020304" pitchFamily="18" charset="0"/>
                        </a:rPr>
                        <a:t> </a:t>
                      </a:r>
                      <a:r>
                        <a:rPr lang="es-ES" sz="1000" kern="1200" dirty="0" err="1">
                          <a:solidFill>
                            <a:schemeClr val="tx1"/>
                          </a:solidFill>
                          <a:effectLst/>
                          <a:latin typeface="+mn-lt"/>
                          <a:ea typeface="Calibri" panose="020F0502020204030204" pitchFamily="34" charset="0"/>
                          <a:cs typeface="Times New Roman" panose="02020603050405020304" pitchFamily="18" charset="0"/>
                        </a:rPr>
                        <a:t>supply</a:t>
                      </a:r>
                      <a:r>
                        <a:rPr lang="es-ES" sz="1000" kern="1200" dirty="0">
                          <a:solidFill>
                            <a:schemeClr val="tx1"/>
                          </a:solidFill>
                          <a:effectLst/>
                          <a:latin typeface="+mn-lt"/>
                          <a:ea typeface="Calibri" panose="020F0502020204030204" pitchFamily="34" charset="0"/>
                          <a:cs typeface="Times New Roman" panose="02020603050405020304" pitchFamily="18" charset="0"/>
                        </a:rPr>
                        <a:t>, </a:t>
                      </a:r>
                      <a:r>
                        <a:rPr lang="es-ES" sz="1000" kern="1200" dirty="0" err="1">
                          <a:solidFill>
                            <a:schemeClr val="tx1"/>
                          </a:solidFill>
                          <a:effectLst/>
                          <a:latin typeface="+mn-lt"/>
                          <a:ea typeface="Calibri" panose="020F0502020204030204" pitchFamily="34" charset="0"/>
                          <a:cs typeface="Times New Roman" panose="02020603050405020304" pitchFamily="18" charset="0"/>
                        </a:rPr>
                        <a:t>wastewater</a:t>
                      </a:r>
                      <a:r>
                        <a:rPr lang="es-ES" sz="1000" kern="1200" dirty="0">
                          <a:solidFill>
                            <a:schemeClr val="tx1"/>
                          </a:solidFill>
                          <a:effectLst/>
                          <a:latin typeface="+mn-lt"/>
                          <a:ea typeface="Calibri" panose="020F0502020204030204" pitchFamily="34" charset="0"/>
                          <a:cs typeface="Times New Roman" panose="02020603050405020304" pitchFamily="18" charset="0"/>
                        </a:rPr>
                        <a:t> </a:t>
                      </a:r>
                      <a:r>
                        <a:rPr lang="es-ES" sz="1000" kern="1200" dirty="0" err="1">
                          <a:solidFill>
                            <a:schemeClr val="tx1"/>
                          </a:solidFill>
                          <a:effectLst/>
                          <a:latin typeface="+mn-lt"/>
                          <a:ea typeface="Calibri" panose="020F0502020204030204" pitchFamily="34" charset="0"/>
                          <a:cs typeface="Times New Roman" panose="02020603050405020304" pitchFamily="18" charset="0"/>
                        </a:rPr>
                        <a:t>treatment</a:t>
                      </a:r>
                      <a:endParaRPr lang="es-ES" sz="1000" kern="12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7938" lvl="1" indent="0" algn="l" defTabSz="457200" rtl="0" eaLnBrk="1" latinLnBrk="0" hangingPunct="1">
                        <a:lnSpc>
                          <a:spcPct val="107000"/>
                        </a:lnSpc>
                        <a:spcBef>
                          <a:spcPts val="0"/>
                        </a:spcBef>
                        <a:spcAft>
                          <a:spcPts val="0"/>
                        </a:spcAft>
                        <a:buFont typeface="Wingdings" panose="05000000000000000000" pitchFamily="2" charset="2"/>
                        <a:buNone/>
                        <a:tabLst/>
                      </a:pPr>
                      <a:r>
                        <a:rPr lang="es-ES" sz="1000" kern="1200" dirty="0" err="1">
                          <a:solidFill>
                            <a:schemeClr val="tx1"/>
                          </a:solidFill>
                          <a:effectLst/>
                          <a:latin typeface="+mn-lt"/>
                          <a:ea typeface="Calibri" panose="020F0502020204030204" pitchFamily="34" charset="0"/>
                          <a:cs typeface="Times New Roman" panose="02020603050405020304" pitchFamily="18" charset="0"/>
                        </a:rPr>
                        <a:t>Droughts</a:t>
                      </a:r>
                      <a:r>
                        <a:rPr lang="es-ES" sz="1000" kern="1200" dirty="0">
                          <a:solidFill>
                            <a:schemeClr val="tx1"/>
                          </a:solidFill>
                          <a:effectLst/>
                          <a:latin typeface="+mn-lt"/>
                          <a:ea typeface="Calibri" panose="020F0502020204030204" pitchFamily="34" charset="0"/>
                          <a:cs typeface="Times New Roman" panose="02020603050405020304" pitchFamily="18" charset="0"/>
                        </a:rPr>
                        <a:t>/</a:t>
                      </a:r>
                      <a:r>
                        <a:rPr lang="es-ES" sz="1000" kern="1200" dirty="0" err="1">
                          <a:solidFill>
                            <a:schemeClr val="tx1"/>
                          </a:solidFill>
                          <a:effectLst/>
                          <a:latin typeface="+mn-lt"/>
                          <a:ea typeface="Calibri" panose="020F0502020204030204" pitchFamily="34" charset="0"/>
                          <a:cs typeface="Times New Roman" panose="02020603050405020304" pitchFamily="18" charset="0"/>
                        </a:rPr>
                        <a:t>Floods</a:t>
                      </a:r>
                      <a:r>
                        <a:rPr lang="es-ES" sz="1000" kern="1200" dirty="0">
                          <a:solidFill>
                            <a:schemeClr val="tx1"/>
                          </a:solidFill>
                          <a:effectLst/>
                          <a:latin typeface="+mn-lt"/>
                          <a:ea typeface="Calibri" panose="020F0502020204030204" pitchFamily="34" charset="0"/>
                          <a:cs typeface="Times New Roman" panose="02020603050405020304" pitchFamily="18" charset="0"/>
                        </a:rPr>
                        <a:t> </a:t>
                      </a:r>
                      <a:r>
                        <a:rPr lang="es-ES" sz="1000" kern="1200" dirty="0" err="1">
                          <a:solidFill>
                            <a:schemeClr val="tx1"/>
                          </a:solidFill>
                          <a:effectLst/>
                          <a:latin typeface="+mn-lt"/>
                          <a:ea typeface="Calibri" panose="020F0502020204030204" pitchFamily="34" charset="0"/>
                          <a:cs typeface="Times New Roman" panose="02020603050405020304" pitchFamily="18" charset="0"/>
                        </a:rPr>
                        <a:t>exposure</a:t>
                      </a:r>
                      <a:r>
                        <a:rPr lang="es-ES" sz="1000" kern="1200" dirty="0">
                          <a:solidFill>
                            <a:schemeClr val="tx1"/>
                          </a:solidFill>
                          <a:effectLst/>
                          <a:latin typeface="+mn-lt"/>
                          <a:ea typeface="Calibri" panose="020F0502020204030204" pitchFamily="34" charset="0"/>
                          <a:cs typeface="Times New Roman" panose="02020603050405020304" pitchFamily="18" charset="0"/>
                        </a:rPr>
                        <a:t>; </a:t>
                      </a:r>
                      <a:r>
                        <a:rPr lang="es-ES" sz="1000" kern="1200" dirty="0" err="1">
                          <a:solidFill>
                            <a:schemeClr val="tx1"/>
                          </a:solidFill>
                          <a:effectLst/>
                          <a:latin typeface="+mn-lt"/>
                          <a:ea typeface="Calibri" panose="020F0502020204030204" pitchFamily="34" charset="0"/>
                          <a:cs typeface="Times New Roman" panose="02020603050405020304" pitchFamily="18" charset="0"/>
                        </a:rPr>
                        <a:t>regulated</a:t>
                      </a:r>
                      <a:r>
                        <a:rPr lang="es-ES" sz="1000" kern="1200" dirty="0">
                          <a:solidFill>
                            <a:schemeClr val="tx1"/>
                          </a:solidFill>
                          <a:effectLst/>
                          <a:latin typeface="+mn-lt"/>
                          <a:ea typeface="Calibri" panose="020F0502020204030204" pitchFamily="34" charset="0"/>
                          <a:cs typeface="Times New Roman" panose="02020603050405020304" pitchFamily="18" charset="0"/>
                        </a:rPr>
                        <a:t> </a:t>
                      </a:r>
                      <a:r>
                        <a:rPr lang="es-ES" sz="1000" kern="1200" dirty="0" err="1">
                          <a:solidFill>
                            <a:schemeClr val="tx1"/>
                          </a:solidFill>
                          <a:effectLst/>
                          <a:latin typeface="+mn-lt"/>
                          <a:ea typeface="Calibri" panose="020F0502020204030204" pitchFamily="34" charset="0"/>
                          <a:cs typeface="Times New Roman" panose="02020603050405020304" pitchFamily="18" charset="0"/>
                        </a:rPr>
                        <a:t>returns</a:t>
                      </a:r>
                      <a:endParaRPr lang="es-ES" sz="1000" kern="12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721179411"/>
                  </a:ext>
                </a:extLst>
              </a:tr>
            </a:tbl>
          </a:graphicData>
        </a:graphic>
      </p:graphicFrame>
    </p:spTree>
    <p:extLst>
      <p:ext uri="{BB962C8B-B14F-4D97-AF65-F5344CB8AC3E}">
        <p14:creationId xmlns:p14="http://schemas.microsoft.com/office/powerpoint/2010/main" val="10097113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F871DC-B305-248B-CADC-8C4097C8BF93}"/>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4014B9A6-9EA9-EB5A-18FA-DE709D8618BF}"/>
              </a:ext>
            </a:extLst>
          </p:cNvPr>
          <p:cNvSpPr>
            <a:spLocks noGrp="1"/>
          </p:cNvSpPr>
          <p:nvPr>
            <p:ph type="title"/>
          </p:nvPr>
        </p:nvSpPr>
        <p:spPr/>
        <p:txBody>
          <a:bodyPr/>
          <a:lstStyle/>
          <a:p>
            <a:pPr>
              <a:spcAft>
                <a:spcPts val="0"/>
              </a:spcAft>
            </a:pPr>
            <a:r>
              <a:rPr lang="en-US" dirty="0">
                <a:solidFill>
                  <a:schemeClr val="tx2"/>
                </a:solidFill>
                <a:latin typeface="Roboto Slab Regular"/>
              </a:rPr>
              <a:t>Pricing </a:t>
            </a:r>
            <a:r>
              <a:rPr lang="en-US" dirty="0">
                <a:latin typeface="Roboto Slab Regular"/>
              </a:rPr>
              <a:t>Climate Risk</a:t>
            </a:r>
            <a:endParaRPr lang="it-IT" dirty="0"/>
          </a:p>
        </p:txBody>
      </p:sp>
      <mc:AlternateContent xmlns:mc="http://schemas.openxmlformats.org/markup-compatibility/2006" xmlns:a14="http://schemas.microsoft.com/office/drawing/2010/main">
        <mc:Choice Requires="a14">
          <p:sp>
            <p:nvSpPr>
              <p:cNvPr id="3" name="Segnaposto contenuto 2">
                <a:extLst>
                  <a:ext uri="{FF2B5EF4-FFF2-40B4-BE49-F238E27FC236}">
                    <a16:creationId xmlns:a16="http://schemas.microsoft.com/office/drawing/2014/main" id="{DCCFA4D1-A36F-3BA1-7A2D-6E6236E59BEA}"/>
                  </a:ext>
                </a:extLst>
              </p:cNvPr>
              <p:cNvSpPr>
                <a:spLocks noGrp="1"/>
              </p:cNvSpPr>
              <p:nvPr>
                <p:ph idx="1"/>
              </p:nvPr>
            </p:nvSpPr>
            <p:spPr>
              <a:xfrm>
                <a:off x="712788" y="1659336"/>
                <a:ext cx="7584138" cy="2799997"/>
              </a:xfrm>
            </p:spPr>
            <p:txBody>
              <a:bodyPr/>
              <a:lstStyle/>
              <a:p>
                <a:r>
                  <a:rPr lang="en-US" dirty="0"/>
                  <a:t>Single-index regressions:</a:t>
                </a:r>
              </a:p>
              <a:p>
                <a:pPr marL="0" indent="0">
                  <a:buNone/>
                </a:pPr>
                <a:r>
                  <a:rPr lang="en-US" sz="1200" dirty="0">
                    <a:cs typeface="Roboto Slab Regular"/>
                  </a:rPr>
                  <a:t>			</a:t>
                </a:r>
                <a14:m>
                  <m:oMath xmlns:m="http://schemas.openxmlformats.org/officeDocument/2006/math">
                    <m:sSub>
                      <m:sSubPr>
                        <m:ctrlPr>
                          <a:rPr lang="en-US" sz="1200" i="1">
                            <a:latin typeface="Cambria Math" panose="02040503050406030204" pitchFamily="18" charset="0"/>
                            <a:cs typeface="Roboto Slab Regular"/>
                          </a:rPr>
                        </m:ctrlPr>
                      </m:sSubPr>
                      <m:e>
                        <m:r>
                          <a:rPr lang="es-ES" sz="1200" i="1">
                            <a:latin typeface="Cambria Math" panose="02040503050406030204" pitchFamily="18" charset="0"/>
                            <a:cs typeface="Roboto Slab Regular"/>
                          </a:rPr>
                          <m:t>𝑟</m:t>
                        </m:r>
                      </m:e>
                      <m:sub>
                        <m:r>
                          <a:rPr lang="es-ES" sz="1200" i="1">
                            <a:latin typeface="Cambria Math" panose="02040503050406030204" pitchFamily="18" charset="0"/>
                            <a:cs typeface="Roboto Slab Regular"/>
                          </a:rPr>
                          <m:t>𝑡</m:t>
                        </m:r>
                      </m:sub>
                    </m:sSub>
                    <m:r>
                      <a:rPr lang="en-US" sz="1200" i="1">
                        <a:latin typeface="Cambria Math" panose="02040503050406030204" pitchFamily="18" charset="0"/>
                        <a:cs typeface="Roboto Slab Regular"/>
                      </a:rPr>
                      <m:t>=</m:t>
                    </m:r>
                    <m:sSub>
                      <m:sSubPr>
                        <m:ctrlPr>
                          <a:rPr lang="en-US" i="1">
                            <a:latin typeface="Cambria Math" panose="02040503050406030204" pitchFamily="18" charset="0"/>
                            <a:cs typeface="Roboto Slab Regular"/>
                          </a:rPr>
                        </m:ctrlPr>
                      </m:sSubPr>
                      <m:e>
                        <m:r>
                          <a:rPr lang="en-US" i="1">
                            <a:latin typeface="Cambria Math" panose="02040503050406030204" pitchFamily="18" charset="0"/>
                            <a:ea typeface="Cambria Math" panose="02040503050406030204" pitchFamily="18" charset="0"/>
                            <a:cs typeface="Roboto Slab Regular"/>
                          </a:rPr>
                          <m:t>𝛼</m:t>
                        </m:r>
                      </m:e>
                      <m:sub/>
                    </m:sSub>
                    <m:r>
                      <a:rPr lang="es-ES" i="1">
                        <a:latin typeface="Cambria Math" panose="02040503050406030204" pitchFamily="18" charset="0"/>
                        <a:cs typeface="Roboto Slab Regular"/>
                      </a:rPr>
                      <m:t>+</m:t>
                    </m:r>
                    <m:sSub>
                      <m:sSubPr>
                        <m:ctrlPr>
                          <a:rPr lang="es-ES" sz="1200" b="1" i="1">
                            <a:latin typeface="Cambria Math" panose="02040503050406030204" pitchFamily="18" charset="0"/>
                            <a:cs typeface="Roboto Slab Regular"/>
                          </a:rPr>
                        </m:ctrlPr>
                      </m:sSubPr>
                      <m:e>
                        <m:sSubSup>
                          <m:sSubSupPr>
                            <m:ctrlPr>
                              <a:rPr lang="es-ES" b="1" i="1" smtClean="0">
                                <a:solidFill>
                                  <a:schemeClr val="tx1"/>
                                </a:solidFill>
                                <a:latin typeface="Cambria Math" panose="02040503050406030204" pitchFamily="18" charset="0"/>
                                <a:cs typeface="Roboto Slab Regular"/>
                              </a:rPr>
                            </m:ctrlPr>
                          </m:sSubSupPr>
                          <m:e>
                            <m:r>
                              <a:rPr lang="es-ES" b="1" i="1">
                                <a:solidFill>
                                  <a:schemeClr val="tx1"/>
                                </a:solidFill>
                                <a:latin typeface="Cambria Math" panose="02040503050406030204" pitchFamily="18" charset="0"/>
                                <a:ea typeface="Cambria Math" panose="02040503050406030204" pitchFamily="18" charset="0"/>
                                <a:cs typeface="Roboto Slab Regular"/>
                              </a:rPr>
                              <m:t>𝜷</m:t>
                            </m:r>
                          </m:e>
                          <m:sub>
                            <m:r>
                              <a:rPr lang="es-ES" b="1" i="1" smtClean="0">
                                <a:solidFill>
                                  <a:schemeClr val="tx1"/>
                                </a:solidFill>
                                <a:latin typeface="Cambria Math" panose="02040503050406030204" pitchFamily="18" charset="0"/>
                                <a:ea typeface="Cambria Math" panose="02040503050406030204" pitchFamily="18" charset="0"/>
                                <a:cs typeface="Roboto Slab Regular"/>
                              </a:rPr>
                              <m:t>𝑭𝑭</m:t>
                            </m:r>
                            <m:r>
                              <a:rPr lang="es-ES" b="1" i="1" smtClean="0">
                                <a:solidFill>
                                  <a:schemeClr val="tx1"/>
                                </a:solidFill>
                                <a:latin typeface="Cambria Math" panose="02040503050406030204" pitchFamily="18" charset="0"/>
                                <a:ea typeface="Cambria Math" panose="02040503050406030204" pitchFamily="18" charset="0"/>
                                <a:cs typeface="Roboto Slab Regular"/>
                              </a:rPr>
                              <m:t>𝟓</m:t>
                            </m:r>
                          </m:sub>
                          <m:sup>
                            <m:r>
                              <a:rPr lang="es-ES" b="1" i="1">
                                <a:solidFill>
                                  <a:schemeClr val="tx1"/>
                                </a:solidFill>
                                <a:latin typeface="Cambria Math" panose="02040503050406030204" pitchFamily="18" charset="0"/>
                                <a:cs typeface="Roboto Slab Regular"/>
                              </a:rPr>
                              <m:t>′</m:t>
                            </m:r>
                          </m:sup>
                        </m:sSubSup>
                        <m:r>
                          <a:rPr lang="es-ES" sz="1200" b="1" i="1">
                            <a:latin typeface="Cambria Math" panose="02040503050406030204" pitchFamily="18" charset="0"/>
                            <a:cs typeface="Roboto Slab Regular"/>
                          </a:rPr>
                          <m:t>𝒙</m:t>
                        </m:r>
                      </m:e>
                      <m:sub>
                        <m:r>
                          <a:rPr lang="es-ES" sz="1200" b="1" i="1">
                            <a:latin typeface="Cambria Math" panose="02040503050406030204" pitchFamily="18" charset="0"/>
                            <a:cs typeface="Roboto Slab Regular"/>
                          </a:rPr>
                          <m:t>𝒕</m:t>
                        </m:r>
                      </m:sub>
                    </m:sSub>
                    <m:r>
                      <a:rPr lang="es-ES" sz="1200" i="1">
                        <a:latin typeface="Cambria Math" panose="02040503050406030204" pitchFamily="18" charset="0"/>
                        <a:cs typeface="Roboto Slab Regular"/>
                      </a:rPr>
                      <m:t>+</m:t>
                    </m:r>
                    <m:sSub>
                      <m:sSubPr>
                        <m:ctrlPr>
                          <a:rPr lang="en-US" i="1">
                            <a:latin typeface="Cambria Math" panose="02040503050406030204" pitchFamily="18" charset="0"/>
                            <a:cs typeface="Roboto Slab Regular"/>
                          </a:rPr>
                        </m:ctrlPr>
                      </m:sSubPr>
                      <m:e>
                        <m:sSub>
                          <m:sSubPr>
                            <m:ctrlPr>
                              <a:rPr lang="es-ES" sz="1200" i="1">
                                <a:latin typeface="Cambria Math" panose="02040503050406030204" pitchFamily="18" charset="0"/>
                                <a:cs typeface="Roboto Slab Regular"/>
                              </a:rPr>
                            </m:ctrlPr>
                          </m:sSubPr>
                          <m:e>
                            <m:sSubSup>
                              <m:sSubSupPr>
                                <m:ctrlPr>
                                  <a:rPr lang="es-ES" i="1" smtClean="0">
                                    <a:solidFill>
                                      <a:schemeClr val="accent3"/>
                                    </a:solidFill>
                                    <a:latin typeface="Cambria Math" panose="02040503050406030204" pitchFamily="18" charset="0"/>
                                    <a:cs typeface="Roboto Slab Regular"/>
                                  </a:rPr>
                                </m:ctrlPr>
                              </m:sSubSupPr>
                              <m:e>
                                <m:r>
                                  <a:rPr lang="es-ES" b="0" i="1">
                                    <a:solidFill>
                                      <a:schemeClr val="accent3"/>
                                    </a:solidFill>
                                    <a:latin typeface="Cambria Math" panose="02040503050406030204" pitchFamily="18" charset="0"/>
                                    <a:ea typeface="Cambria Math" panose="02040503050406030204" pitchFamily="18" charset="0"/>
                                    <a:cs typeface="Roboto Slab Regular"/>
                                  </a:rPr>
                                  <m:t>𝛽</m:t>
                                </m:r>
                              </m:e>
                              <m:sub>
                                <m:r>
                                  <a:rPr lang="es-ES" b="0" i="1" smtClean="0">
                                    <a:solidFill>
                                      <a:schemeClr val="accent3"/>
                                    </a:solidFill>
                                    <a:latin typeface="Cambria Math" panose="02040503050406030204" pitchFamily="18" charset="0"/>
                                    <a:ea typeface="Cambria Math" panose="02040503050406030204" pitchFamily="18" charset="0"/>
                                    <a:cs typeface="Roboto Slab Regular"/>
                                  </a:rPr>
                                  <m:t>𝐺𝑀𝐵</m:t>
                                </m:r>
                              </m:sub>
                              <m:sup/>
                            </m:sSubSup>
                            <m:r>
                              <a:rPr lang="es-ES" sz="1200" b="0" i="1" smtClean="0">
                                <a:latin typeface="Cambria Math" panose="02040503050406030204" pitchFamily="18" charset="0"/>
                                <a:cs typeface="Roboto Slab Regular"/>
                              </a:rPr>
                              <m:t>𝐺𝑀𝐵</m:t>
                            </m:r>
                          </m:e>
                          <m:sub>
                            <m:r>
                              <a:rPr lang="es-ES" sz="1200" b="0" i="1">
                                <a:latin typeface="Cambria Math" panose="02040503050406030204" pitchFamily="18" charset="0"/>
                                <a:cs typeface="Roboto Slab Regular"/>
                              </a:rPr>
                              <m:t>𝑡</m:t>
                            </m:r>
                          </m:sub>
                        </m:sSub>
                        <m:r>
                          <a:rPr lang="es-ES" sz="1200" b="0" i="1" smtClean="0">
                            <a:latin typeface="Cambria Math" panose="02040503050406030204" pitchFamily="18" charset="0"/>
                            <a:cs typeface="Roboto Slab Regular"/>
                          </a:rPr>
                          <m:t>+</m:t>
                        </m:r>
                        <m:sSub>
                          <m:sSubPr>
                            <m:ctrlPr>
                              <a:rPr lang="es-ES" sz="1200" i="1">
                                <a:latin typeface="Cambria Math" panose="02040503050406030204" pitchFamily="18" charset="0"/>
                                <a:cs typeface="Roboto Slab Regular"/>
                              </a:rPr>
                            </m:ctrlPr>
                          </m:sSubPr>
                          <m:e>
                            <m:sSubSup>
                              <m:sSubSupPr>
                                <m:ctrlPr>
                                  <a:rPr lang="es-ES" i="1">
                                    <a:solidFill>
                                      <a:schemeClr val="tx2"/>
                                    </a:solidFill>
                                    <a:latin typeface="Cambria Math" panose="02040503050406030204" pitchFamily="18" charset="0"/>
                                    <a:cs typeface="Roboto Slab Regular"/>
                                  </a:rPr>
                                </m:ctrlPr>
                              </m:sSubSupPr>
                              <m:e>
                                <m:r>
                                  <a:rPr lang="es-ES" b="0" i="1">
                                    <a:solidFill>
                                      <a:schemeClr val="tx2"/>
                                    </a:solidFill>
                                    <a:latin typeface="Cambria Math" panose="02040503050406030204" pitchFamily="18" charset="0"/>
                                    <a:ea typeface="Cambria Math" panose="02040503050406030204" pitchFamily="18" charset="0"/>
                                    <a:cs typeface="Roboto Slab Regular"/>
                                  </a:rPr>
                                  <m:t>𝛽</m:t>
                                </m:r>
                              </m:e>
                              <m:sub>
                                <m:r>
                                  <a:rPr lang="es-ES" b="0" i="1" smtClean="0">
                                    <a:solidFill>
                                      <a:schemeClr val="tx2"/>
                                    </a:solidFill>
                                    <a:latin typeface="Cambria Math" panose="02040503050406030204" pitchFamily="18" charset="0"/>
                                    <a:ea typeface="Cambria Math" panose="02040503050406030204" pitchFamily="18" charset="0"/>
                                    <a:cs typeface="Roboto Slab Regular"/>
                                  </a:rPr>
                                  <m:t>𝑃𝑆𝑇</m:t>
                                </m:r>
                              </m:sub>
                              <m:sup/>
                            </m:sSubSup>
                            <m:r>
                              <a:rPr lang="es-ES" sz="1200" b="0" i="1" smtClean="0">
                                <a:latin typeface="Cambria Math" panose="02040503050406030204" pitchFamily="18" charset="0"/>
                                <a:cs typeface="Roboto Slab Regular"/>
                              </a:rPr>
                              <m:t>𝑃𝑆𝑇</m:t>
                            </m:r>
                          </m:e>
                          <m:sub>
                            <m:r>
                              <a:rPr lang="es-ES" sz="1200" b="0" i="1">
                                <a:latin typeface="Cambria Math" panose="02040503050406030204" pitchFamily="18" charset="0"/>
                                <a:cs typeface="Roboto Slab Regular"/>
                              </a:rPr>
                              <m:t>𝑡</m:t>
                            </m:r>
                          </m:sub>
                        </m:sSub>
                        <m:r>
                          <a:rPr lang="es-ES" i="1">
                            <a:latin typeface="Cambria Math" panose="02040503050406030204" pitchFamily="18" charset="0"/>
                            <a:cs typeface="Roboto Slab Regular"/>
                          </a:rPr>
                          <m:t>+</m:t>
                        </m:r>
                        <m:r>
                          <a:rPr lang="es-ES" i="1">
                            <a:latin typeface="Cambria Math" panose="02040503050406030204" pitchFamily="18" charset="0"/>
                            <a:ea typeface="Cambria Math" panose="02040503050406030204" pitchFamily="18" charset="0"/>
                            <a:cs typeface="Roboto Slab Regular"/>
                          </a:rPr>
                          <m:t>𝜀</m:t>
                        </m:r>
                      </m:e>
                      <m:sub>
                        <m:r>
                          <a:rPr lang="es-ES" i="1">
                            <a:latin typeface="Cambria Math" panose="02040503050406030204" pitchFamily="18" charset="0"/>
                            <a:ea typeface="Cambria Math" panose="02040503050406030204" pitchFamily="18" charset="0"/>
                            <a:cs typeface="Roboto Slab Regular"/>
                          </a:rPr>
                          <m:t>𝑡</m:t>
                        </m:r>
                      </m:sub>
                    </m:sSub>
                    <m:r>
                      <a:rPr lang="es-ES" i="1">
                        <a:latin typeface="Cambria Math" panose="02040503050406030204" pitchFamily="18" charset="0"/>
                        <a:ea typeface="Cambria Math" panose="02040503050406030204" pitchFamily="18" charset="0"/>
                        <a:cs typeface="Roboto Slab Regular"/>
                      </a:rPr>
                      <m:t> </m:t>
                    </m:r>
                  </m:oMath>
                </a14:m>
                <a:endParaRPr lang="en-US" dirty="0">
                  <a:solidFill>
                    <a:schemeClr val="tx2"/>
                  </a:solidFill>
                  <a:latin typeface="Roboto Slab Regular"/>
                  <a:cs typeface="Roboto Slab Regular"/>
                </a:endParaRPr>
              </a:p>
              <a:p>
                <a:pPr marL="0" indent="0">
                  <a:buNone/>
                </a:pPr>
                <a:endParaRPr lang="en-US" dirty="0">
                  <a:solidFill>
                    <a:schemeClr val="tx2"/>
                  </a:solidFill>
                  <a:latin typeface="Roboto Slab Regular"/>
                  <a:cs typeface="Roboto Slab Regular"/>
                </a:endParaRPr>
              </a:p>
              <a:p>
                <a:pPr marL="0" indent="0">
                  <a:buNone/>
                </a:pPr>
                <a:endParaRPr lang="en-US" dirty="0">
                  <a:solidFill>
                    <a:schemeClr val="tx2"/>
                  </a:solidFill>
                  <a:latin typeface="Roboto Slab Regular"/>
                  <a:cs typeface="Roboto Slab Regular"/>
                </a:endParaRPr>
              </a:p>
              <a:p>
                <a:pPr marL="0" indent="0">
                  <a:buNone/>
                </a:pPr>
                <a:endParaRPr lang="en-US" dirty="0">
                  <a:solidFill>
                    <a:schemeClr val="tx2"/>
                  </a:solidFill>
                  <a:latin typeface="Roboto Slab Regular"/>
                  <a:cs typeface="Roboto Slab Regular"/>
                </a:endParaRPr>
              </a:p>
              <a:p>
                <a:pPr marL="0" indent="0">
                  <a:buNone/>
                </a:pPr>
                <a:endParaRPr lang="en-US" dirty="0">
                  <a:solidFill>
                    <a:schemeClr val="tx2"/>
                  </a:solidFill>
                  <a:latin typeface="Roboto Slab Regular"/>
                  <a:cs typeface="Roboto Slab Regular"/>
                </a:endParaRPr>
              </a:p>
              <a:p>
                <a:pPr marL="0" indent="0">
                  <a:buNone/>
                </a:pPr>
                <a:endParaRPr lang="en-US" dirty="0">
                  <a:solidFill>
                    <a:schemeClr val="tx2"/>
                  </a:solidFill>
                  <a:latin typeface="Roboto Slab Regular"/>
                  <a:cs typeface="Roboto Slab Regular"/>
                </a:endParaRPr>
              </a:p>
              <a:p>
                <a:pPr lvl="1"/>
                <a:r>
                  <a:rPr lang="en-US" sz="1050" dirty="0"/>
                  <a:t>At the sector level, climate pricing operates mainly through the risk compensation channel (negative GMB for transport, power distribution and water) rather than the valuation sentiment</a:t>
                </a:r>
              </a:p>
              <a:p>
                <a:pPr lvl="2"/>
                <a:r>
                  <a:rPr lang="en-US" sz="1050" dirty="0"/>
                  <a:t>Climate change exposed sectors are associated with higher expected returns (negative GMB)</a:t>
                </a:r>
              </a:p>
              <a:p>
                <a:pPr marL="0" indent="0">
                  <a:buNone/>
                </a:pPr>
                <a:r>
                  <a:rPr lang="en-US" dirty="0">
                    <a:solidFill>
                      <a:schemeClr val="tx2"/>
                    </a:solidFill>
                    <a:latin typeface="Roboto Slab Regular"/>
                    <a:cs typeface="Roboto Slab Regular"/>
                  </a:rPr>
                  <a:t>	</a:t>
                </a:r>
              </a:p>
            </p:txBody>
          </p:sp>
        </mc:Choice>
        <mc:Fallback xmlns="">
          <p:sp>
            <p:nvSpPr>
              <p:cNvPr id="3" name="Segnaposto contenuto 2">
                <a:extLst>
                  <a:ext uri="{FF2B5EF4-FFF2-40B4-BE49-F238E27FC236}">
                    <a16:creationId xmlns:a16="http://schemas.microsoft.com/office/drawing/2014/main" id="{DCCFA4D1-A36F-3BA1-7A2D-6E6236E59BEA}"/>
                  </a:ext>
                </a:extLst>
              </p:cNvPr>
              <p:cNvSpPr>
                <a:spLocks noGrp="1" noRot="1" noChangeAspect="1" noMove="1" noResize="1" noEditPoints="1" noAdjustHandles="1" noChangeArrowheads="1" noChangeShapeType="1" noTextEdit="1"/>
              </p:cNvSpPr>
              <p:nvPr>
                <p:ph idx="1"/>
              </p:nvPr>
            </p:nvSpPr>
            <p:spPr>
              <a:xfrm>
                <a:off x="712788" y="1659336"/>
                <a:ext cx="7584138" cy="2799997"/>
              </a:xfrm>
              <a:blipFill>
                <a:blip r:embed="rId3"/>
                <a:stretch>
                  <a:fillRect l="-1688" t="-3478"/>
                </a:stretch>
              </a:blipFill>
            </p:spPr>
            <p:txBody>
              <a:bodyPr/>
              <a:lstStyle/>
              <a:p>
                <a:r>
                  <a:rPr lang="it-IT">
                    <a:noFill/>
                  </a:rPr>
                  <a:t> </a:t>
                </a:r>
              </a:p>
            </p:txBody>
          </p:sp>
        </mc:Fallback>
      </mc:AlternateContent>
      <p:sp>
        <p:nvSpPr>
          <p:cNvPr id="5" name="Segnaposto testo 4">
            <a:extLst>
              <a:ext uri="{FF2B5EF4-FFF2-40B4-BE49-F238E27FC236}">
                <a16:creationId xmlns:a16="http://schemas.microsoft.com/office/drawing/2014/main" id="{825EA31F-430F-4B07-5857-81212D1F3ADD}"/>
              </a:ext>
            </a:extLst>
          </p:cNvPr>
          <p:cNvSpPr>
            <a:spLocks noGrp="1"/>
          </p:cNvSpPr>
          <p:nvPr>
            <p:ph type="body" sz="quarter" idx="11"/>
          </p:nvPr>
        </p:nvSpPr>
        <p:spPr/>
        <p:txBody>
          <a:bodyPr/>
          <a:lstStyle/>
          <a:p>
            <a:r>
              <a:rPr lang="en-US" dirty="0"/>
              <a:t>WHAT WE HAVE DONE AND WHAT WE KNOW NOW</a:t>
            </a:r>
          </a:p>
        </p:txBody>
      </p:sp>
      <p:sp>
        <p:nvSpPr>
          <p:cNvPr id="4" name="Marcador de texto 3">
            <a:extLst>
              <a:ext uri="{FF2B5EF4-FFF2-40B4-BE49-F238E27FC236}">
                <a16:creationId xmlns:a16="http://schemas.microsoft.com/office/drawing/2014/main" id="{DC70FF9C-F9DD-F2B0-808F-62709DD9C937}"/>
              </a:ext>
            </a:extLst>
          </p:cNvPr>
          <p:cNvSpPr>
            <a:spLocks noGrp="1"/>
          </p:cNvSpPr>
          <p:nvPr>
            <p:ph type="body" sz="quarter" idx="12"/>
          </p:nvPr>
        </p:nvSpPr>
        <p:spPr>
          <a:xfrm>
            <a:off x="708025" y="1302149"/>
            <a:ext cx="7250642" cy="200055"/>
          </a:xfrm>
        </p:spPr>
        <p:txBody>
          <a:bodyPr/>
          <a:lstStyle/>
          <a:p>
            <a:r>
              <a:rPr lang="it-IT" dirty="0"/>
              <a:t>TESTING PRICING ANOMALIES FOR INFRASTRUCTURE ASSETS</a:t>
            </a:r>
          </a:p>
        </p:txBody>
      </p:sp>
      <p:sp>
        <p:nvSpPr>
          <p:cNvPr id="9" name="Segnaposto testo 8">
            <a:extLst>
              <a:ext uri="{FF2B5EF4-FFF2-40B4-BE49-F238E27FC236}">
                <a16:creationId xmlns:a16="http://schemas.microsoft.com/office/drawing/2014/main" id="{6DCC8CBC-C8CA-B0E9-631B-08B70A55183B}"/>
              </a:ext>
            </a:extLst>
          </p:cNvPr>
          <p:cNvSpPr>
            <a:spLocks noGrp="1"/>
          </p:cNvSpPr>
          <p:nvPr>
            <p:ph type="body" sz="quarter" idx="10"/>
          </p:nvPr>
        </p:nvSpPr>
        <p:spPr/>
        <p:txBody>
          <a:bodyPr/>
          <a:lstStyle/>
          <a:p>
            <a:r>
              <a:rPr lang="en-US" dirty="0"/>
              <a:t>Observatory #4 – Climate Change</a:t>
            </a:r>
            <a:endParaRPr lang="it-IT" dirty="0">
              <a:solidFill>
                <a:schemeClr val="tx2"/>
              </a:solidFill>
            </a:endParaRPr>
          </a:p>
        </p:txBody>
      </p:sp>
      <p:graphicFrame>
        <p:nvGraphicFramePr>
          <p:cNvPr id="7" name="Tabla 7">
            <a:extLst>
              <a:ext uri="{FF2B5EF4-FFF2-40B4-BE49-F238E27FC236}">
                <a16:creationId xmlns:a16="http://schemas.microsoft.com/office/drawing/2014/main" id="{EC48484A-35AF-986D-C105-82E3370C74EB}"/>
              </a:ext>
            </a:extLst>
          </p:cNvPr>
          <p:cNvGraphicFramePr>
            <a:graphicFrameLocks noGrp="1"/>
          </p:cNvGraphicFramePr>
          <p:nvPr>
            <p:extLst>
              <p:ext uri="{D42A27DB-BD31-4B8C-83A1-F6EECF244321}">
                <p14:modId xmlns:p14="http://schemas.microsoft.com/office/powerpoint/2010/main" val="1383574456"/>
              </p:ext>
            </p:extLst>
          </p:nvPr>
        </p:nvGraphicFramePr>
        <p:xfrm>
          <a:off x="1773936" y="2315835"/>
          <a:ext cx="4860620" cy="934815"/>
        </p:xfrm>
        <a:graphic>
          <a:graphicData uri="http://schemas.openxmlformats.org/drawingml/2006/table">
            <a:tbl>
              <a:tblPr firstRow="1" bandRow="1">
                <a:tableStyleId>{2D5ABB26-0587-4C30-8999-92F81FD0307C}</a:tableStyleId>
              </a:tblPr>
              <a:tblGrid>
                <a:gridCol w="521208">
                  <a:extLst>
                    <a:ext uri="{9D8B030D-6E8A-4147-A177-3AD203B41FA5}">
                      <a16:colId xmlns:a16="http://schemas.microsoft.com/office/drawing/2014/main" val="916372148"/>
                    </a:ext>
                  </a:extLst>
                </a:gridCol>
                <a:gridCol w="1084853">
                  <a:extLst>
                    <a:ext uri="{9D8B030D-6E8A-4147-A177-3AD203B41FA5}">
                      <a16:colId xmlns:a16="http://schemas.microsoft.com/office/drawing/2014/main" val="1979014559"/>
                    </a:ext>
                  </a:extLst>
                </a:gridCol>
                <a:gridCol w="1084853">
                  <a:extLst>
                    <a:ext uri="{9D8B030D-6E8A-4147-A177-3AD203B41FA5}">
                      <a16:colId xmlns:a16="http://schemas.microsoft.com/office/drawing/2014/main" val="4142141125"/>
                    </a:ext>
                  </a:extLst>
                </a:gridCol>
                <a:gridCol w="1084853">
                  <a:extLst>
                    <a:ext uri="{9D8B030D-6E8A-4147-A177-3AD203B41FA5}">
                      <a16:colId xmlns:a16="http://schemas.microsoft.com/office/drawing/2014/main" val="2414321989"/>
                    </a:ext>
                  </a:extLst>
                </a:gridCol>
                <a:gridCol w="1084853">
                  <a:extLst>
                    <a:ext uri="{9D8B030D-6E8A-4147-A177-3AD203B41FA5}">
                      <a16:colId xmlns:a16="http://schemas.microsoft.com/office/drawing/2014/main" val="2435430452"/>
                    </a:ext>
                  </a:extLst>
                </a:gridCol>
              </a:tblGrid>
              <a:tr h="134958">
                <a:tc>
                  <a:txBody>
                    <a:bodyPr/>
                    <a:lstStyle/>
                    <a:p>
                      <a:pPr algn="just">
                        <a:lnSpc>
                          <a:spcPct val="107000"/>
                        </a:lnSpc>
                        <a:spcBef>
                          <a:spcPts val="0"/>
                        </a:spcBef>
                        <a:spcAft>
                          <a:spcPts val="0"/>
                        </a:spcAft>
                      </a:pPr>
                      <a:endParaRPr lang="es-ES" sz="1100" b="0" kern="1200" dirty="0">
                        <a:solidFill>
                          <a:schemeClr val="tx2"/>
                        </a:solidFill>
                        <a:latin typeface="Roboto Slab Regular"/>
                        <a:ea typeface="+mn-ea"/>
                        <a:cs typeface="Roboto Slab Regular"/>
                      </a:endParaRPr>
                    </a:p>
                  </a:txBody>
                  <a:tcPr marL="68580" marR="6858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l" defTabSz="457200" rtl="0" eaLnBrk="1" latinLnBrk="0" hangingPunct="1">
                        <a:lnSpc>
                          <a:spcPct val="107000"/>
                        </a:lnSpc>
                        <a:spcBef>
                          <a:spcPts val="0"/>
                        </a:spcBef>
                        <a:spcAft>
                          <a:spcPts val="0"/>
                        </a:spcAft>
                      </a:pPr>
                      <a:r>
                        <a:rPr lang="es-ES" sz="1000" b="0" kern="1200" dirty="0">
                          <a:solidFill>
                            <a:schemeClr val="tx1"/>
                          </a:solidFill>
                          <a:latin typeface="+mn-lt"/>
                          <a:ea typeface="+mn-ea"/>
                          <a:cs typeface="Roboto Slab Regular"/>
                        </a:rPr>
                        <a:t>MSCI</a:t>
                      </a:r>
                    </a:p>
                    <a:p>
                      <a:pPr marL="0" algn="l" defTabSz="457200" rtl="0" eaLnBrk="1" latinLnBrk="0" hangingPunct="1">
                        <a:lnSpc>
                          <a:spcPct val="107000"/>
                        </a:lnSpc>
                        <a:spcBef>
                          <a:spcPts val="0"/>
                        </a:spcBef>
                        <a:spcAft>
                          <a:spcPts val="0"/>
                        </a:spcAft>
                      </a:pPr>
                      <a:r>
                        <a:rPr lang="es-ES" sz="1000" b="0" kern="1200" dirty="0" err="1">
                          <a:solidFill>
                            <a:schemeClr val="tx1"/>
                          </a:solidFill>
                          <a:latin typeface="+mn-lt"/>
                          <a:ea typeface="+mn-ea"/>
                          <a:cs typeface="Roboto Slab Regular"/>
                        </a:rPr>
                        <a:t>Transport</a:t>
                      </a:r>
                      <a:endParaRPr lang="es-ES" sz="1000" b="0" kern="1200" dirty="0">
                        <a:solidFill>
                          <a:schemeClr val="tx1"/>
                        </a:solidFill>
                        <a:latin typeface="+mn-lt"/>
                        <a:ea typeface="+mn-ea"/>
                        <a:cs typeface="Roboto Slab Regular"/>
                      </a:endParaRPr>
                    </a:p>
                  </a:txBody>
                  <a:tcPr marL="68580" marR="6858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l" defTabSz="457200" rtl="0" eaLnBrk="1" latinLnBrk="0" hangingPunct="1">
                        <a:lnSpc>
                          <a:spcPct val="107000"/>
                        </a:lnSpc>
                        <a:spcBef>
                          <a:spcPts val="0"/>
                        </a:spcBef>
                        <a:spcAft>
                          <a:spcPts val="0"/>
                        </a:spcAft>
                      </a:pPr>
                      <a:r>
                        <a:rPr lang="es-ES" sz="1000" b="0" kern="1200" dirty="0">
                          <a:solidFill>
                            <a:schemeClr val="tx1"/>
                          </a:solidFill>
                          <a:latin typeface="+mn-lt"/>
                          <a:ea typeface="+mn-ea"/>
                          <a:cs typeface="Roboto Slab Regular"/>
                        </a:rPr>
                        <a:t>MSCI </a:t>
                      </a:r>
                      <a:r>
                        <a:rPr lang="es-ES" sz="1000" b="0" kern="1200" dirty="0" err="1">
                          <a:solidFill>
                            <a:schemeClr val="tx1"/>
                          </a:solidFill>
                          <a:latin typeface="+mn-lt"/>
                          <a:ea typeface="+mn-ea"/>
                          <a:cs typeface="Roboto Slab Regular"/>
                        </a:rPr>
                        <a:t>Power</a:t>
                      </a:r>
                      <a:r>
                        <a:rPr lang="es-ES" sz="1000" b="0" kern="1200" dirty="0">
                          <a:solidFill>
                            <a:schemeClr val="tx1"/>
                          </a:solidFill>
                          <a:latin typeface="+mn-lt"/>
                          <a:ea typeface="+mn-ea"/>
                          <a:cs typeface="Roboto Slab Regular"/>
                        </a:rPr>
                        <a:t> </a:t>
                      </a:r>
                      <a:r>
                        <a:rPr lang="es-ES" sz="1000" b="0" kern="1200" dirty="0" err="1">
                          <a:solidFill>
                            <a:schemeClr val="tx1"/>
                          </a:solidFill>
                          <a:latin typeface="+mn-lt"/>
                          <a:ea typeface="+mn-ea"/>
                          <a:cs typeface="Roboto Slab Regular"/>
                        </a:rPr>
                        <a:t>Generation</a:t>
                      </a:r>
                      <a:endParaRPr lang="es-ES" sz="1000" b="0" kern="1200" dirty="0">
                        <a:solidFill>
                          <a:schemeClr val="tx1"/>
                        </a:solidFill>
                        <a:latin typeface="+mn-lt"/>
                        <a:ea typeface="+mn-ea"/>
                        <a:cs typeface="Roboto Slab Regular"/>
                      </a:endParaRPr>
                    </a:p>
                  </a:txBody>
                  <a:tcPr marL="68580" marR="6858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l" defTabSz="457200" rtl="0" eaLnBrk="1" latinLnBrk="0" hangingPunct="1">
                        <a:lnSpc>
                          <a:spcPct val="107000"/>
                        </a:lnSpc>
                        <a:spcBef>
                          <a:spcPts val="0"/>
                        </a:spcBef>
                        <a:spcAft>
                          <a:spcPts val="0"/>
                        </a:spcAft>
                      </a:pPr>
                      <a:r>
                        <a:rPr lang="es-ES" sz="1000" b="0" kern="1200" dirty="0">
                          <a:solidFill>
                            <a:schemeClr val="tx1"/>
                          </a:solidFill>
                          <a:latin typeface="+mn-lt"/>
                          <a:ea typeface="+mn-ea"/>
                          <a:cs typeface="Roboto Slab Regular"/>
                        </a:rPr>
                        <a:t>MSCI </a:t>
                      </a:r>
                      <a:r>
                        <a:rPr lang="es-ES" sz="1000" b="0" kern="1200" dirty="0" err="1">
                          <a:solidFill>
                            <a:schemeClr val="tx1"/>
                          </a:solidFill>
                          <a:latin typeface="+mn-lt"/>
                          <a:ea typeface="+mn-ea"/>
                          <a:cs typeface="Roboto Slab Regular"/>
                        </a:rPr>
                        <a:t>Power</a:t>
                      </a:r>
                      <a:r>
                        <a:rPr lang="es-ES" sz="1000" b="0" kern="1200" dirty="0">
                          <a:solidFill>
                            <a:schemeClr val="tx1"/>
                          </a:solidFill>
                          <a:latin typeface="+mn-lt"/>
                          <a:ea typeface="+mn-ea"/>
                          <a:cs typeface="Roboto Slab Regular"/>
                        </a:rPr>
                        <a:t> </a:t>
                      </a:r>
                      <a:r>
                        <a:rPr lang="es-ES" sz="1000" b="0" kern="1200" dirty="0" err="1">
                          <a:solidFill>
                            <a:schemeClr val="tx1"/>
                          </a:solidFill>
                          <a:latin typeface="+mn-lt"/>
                          <a:ea typeface="+mn-ea"/>
                          <a:cs typeface="Roboto Slab Regular"/>
                        </a:rPr>
                        <a:t>Distribution</a:t>
                      </a:r>
                      <a:endParaRPr lang="es-ES" sz="1000" b="0" kern="1200" dirty="0">
                        <a:solidFill>
                          <a:schemeClr val="tx1"/>
                        </a:solidFill>
                        <a:latin typeface="+mn-lt"/>
                        <a:ea typeface="+mn-ea"/>
                        <a:cs typeface="Roboto Slab Regular"/>
                      </a:endParaRPr>
                    </a:p>
                  </a:txBody>
                  <a:tcPr marL="68580" marR="6858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l" defTabSz="457200" rtl="0" eaLnBrk="1" latinLnBrk="0" hangingPunct="1">
                        <a:lnSpc>
                          <a:spcPct val="107000"/>
                        </a:lnSpc>
                        <a:spcBef>
                          <a:spcPts val="0"/>
                        </a:spcBef>
                        <a:spcAft>
                          <a:spcPts val="0"/>
                        </a:spcAft>
                      </a:pPr>
                      <a:r>
                        <a:rPr lang="es-ES" sz="1000" b="0" kern="1200" dirty="0">
                          <a:solidFill>
                            <a:schemeClr val="tx1"/>
                          </a:solidFill>
                          <a:latin typeface="+mn-lt"/>
                          <a:ea typeface="+mn-ea"/>
                          <a:cs typeface="Roboto Slab Regular"/>
                        </a:rPr>
                        <a:t>MSCI</a:t>
                      </a:r>
                    </a:p>
                    <a:p>
                      <a:pPr marL="0" algn="l" defTabSz="457200" rtl="0" eaLnBrk="1" latinLnBrk="0" hangingPunct="1">
                        <a:lnSpc>
                          <a:spcPct val="107000"/>
                        </a:lnSpc>
                        <a:spcBef>
                          <a:spcPts val="0"/>
                        </a:spcBef>
                        <a:spcAft>
                          <a:spcPts val="0"/>
                        </a:spcAft>
                      </a:pPr>
                      <a:r>
                        <a:rPr lang="es-ES" sz="1000" b="0" kern="1200" dirty="0" err="1">
                          <a:solidFill>
                            <a:schemeClr val="tx1"/>
                          </a:solidFill>
                          <a:latin typeface="+mn-lt"/>
                          <a:ea typeface="+mn-ea"/>
                          <a:cs typeface="Roboto Slab Regular"/>
                        </a:rPr>
                        <a:t>Water</a:t>
                      </a:r>
                      <a:endParaRPr lang="es-ES" sz="1000" b="0" kern="1200" dirty="0">
                        <a:solidFill>
                          <a:schemeClr val="tx1"/>
                        </a:solidFill>
                        <a:latin typeface="+mn-lt"/>
                        <a:ea typeface="+mn-ea"/>
                        <a:cs typeface="Roboto Slab Regular"/>
                      </a:endParaRPr>
                    </a:p>
                  </a:txBody>
                  <a:tcPr marL="68580" marR="6858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654288638"/>
                  </a:ext>
                </a:extLst>
              </a:tr>
              <a:tr h="205560">
                <a:tc>
                  <a:txBody>
                    <a:bodyPr/>
                    <a:lstStyle/>
                    <a:p>
                      <a:pPr marL="0" lvl="1" indent="0" algn="just" defTabSz="457200" rtl="0" eaLnBrk="1" latinLnBrk="0" hangingPunct="1">
                        <a:lnSpc>
                          <a:spcPct val="100000"/>
                        </a:lnSpc>
                        <a:spcBef>
                          <a:spcPts val="0"/>
                        </a:spcBef>
                        <a:spcAft>
                          <a:spcPts val="0"/>
                        </a:spcAft>
                        <a:buFont typeface="Wingdings" panose="05000000000000000000" pitchFamily="2" charset="2"/>
                        <a:buNone/>
                      </a:pPr>
                      <a:r>
                        <a:rPr lang="es-ES" sz="1000" kern="1200" dirty="0">
                          <a:solidFill>
                            <a:schemeClr val="tx1"/>
                          </a:solidFill>
                          <a:effectLst/>
                          <a:latin typeface="+mn-lt"/>
                          <a:ea typeface="Calibri" panose="020F0502020204030204" pitchFamily="34" charset="0"/>
                          <a:cs typeface="Times New Roman" panose="02020603050405020304" pitchFamily="18" charset="0"/>
                        </a:rPr>
                        <a:t>GMB</a:t>
                      </a:r>
                    </a:p>
                  </a:txBody>
                  <a:tcPr marL="68580" marR="6858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s-ES" sz="1000" b="0" i="0" u="none" strike="noStrike" dirty="0">
                          <a:effectLst/>
                          <a:latin typeface="+mj-lt"/>
                        </a:rPr>
                        <a:t>-0.2240* </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pPr algn="ctr" fontAlgn="b"/>
                      <a:r>
                        <a:rPr lang="es-ES" sz="1000" b="0" i="0" u="none" strike="noStrike" dirty="0">
                          <a:effectLst/>
                          <a:latin typeface="+mj-lt"/>
                        </a:rPr>
                        <a:t>0.0323</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ES" sz="1000" b="0" i="0" u="none" strike="noStrike" dirty="0">
                          <a:effectLst/>
                          <a:latin typeface="+mj-lt"/>
                        </a:rPr>
                        <a:t>-0.2136*</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pPr algn="ctr" fontAlgn="b"/>
                      <a:r>
                        <a:rPr lang="es-ES" sz="1000" b="0" i="0" u="none" strike="noStrike" dirty="0">
                          <a:effectLst/>
                          <a:latin typeface="+mj-lt"/>
                        </a:rPr>
                        <a:t> -0.2293** </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extLst>
                  <a:ext uri="{0D108BD9-81ED-4DB2-BD59-A6C34878D82A}">
                    <a16:rowId xmlns:a16="http://schemas.microsoft.com/office/drawing/2014/main" val="2591638945"/>
                  </a:ext>
                </a:extLst>
              </a:tr>
              <a:tr h="205560">
                <a:tc>
                  <a:txBody>
                    <a:bodyPr/>
                    <a:lstStyle/>
                    <a:p>
                      <a:pPr marL="0" lvl="1" indent="0" algn="just" defTabSz="457200" rtl="0" eaLnBrk="1" latinLnBrk="0" hangingPunct="1">
                        <a:lnSpc>
                          <a:spcPct val="100000"/>
                        </a:lnSpc>
                        <a:spcBef>
                          <a:spcPts val="0"/>
                        </a:spcBef>
                        <a:spcAft>
                          <a:spcPts val="0"/>
                        </a:spcAft>
                        <a:buFont typeface="Wingdings" panose="05000000000000000000" pitchFamily="2" charset="2"/>
                        <a:buNone/>
                      </a:pPr>
                      <a:r>
                        <a:rPr lang="es-ES" sz="1000" kern="1200" dirty="0">
                          <a:solidFill>
                            <a:schemeClr val="tx1"/>
                          </a:solidFill>
                          <a:effectLst/>
                          <a:latin typeface="+mn-lt"/>
                          <a:ea typeface="Calibri" panose="020F0502020204030204" pitchFamily="34" charset="0"/>
                          <a:cs typeface="Times New Roman" panose="02020603050405020304" pitchFamily="18" charset="0"/>
                        </a:rPr>
                        <a:t>PST</a:t>
                      </a:r>
                    </a:p>
                  </a:txBody>
                  <a:tcPr marL="68580" marR="6858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s-ES" sz="1000" b="0" i="0" u="none" strike="noStrike" dirty="0">
                          <a:effectLst/>
                          <a:latin typeface="+mj-lt"/>
                        </a:rPr>
                        <a:t>0.2811</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ES" sz="1000" b="0" i="0" u="none" strike="noStrike" dirty="0">
                          <a:effectLst/>
                          <a:latin typeface="+mj-lt"/>
                        </a:rPr>
                        <a:t>-0.1386</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ES" sz="1000" b="0" i="0" u="none" strike="noStrike" dirty="0">
                          <a:effectLst/>
                          <a:latin typeface="+mj-lt"/>
                        </a:rPr>
                        <a:t> 0.1459</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ES" sz="1000" b="0" i="0" u="none" strike="noStrike" dirty="0">
                          <a:effectLst/>
                          <a:latin typeface="+mj-lt"/>
                        </a:rPr>
                        <a:t>0.1664</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50518222"/>
                  </a:ext>
                </a:extLst>
              </a:tr>
              <a:tr h="205560">
                <a:tc>
                  <a:txBody>
                    <a:bodyPr/>
                    <a:lstStyle/>
                    <a:p>
                      <a:pPr marL="0" marR="0" lvl="1" indent="0" algn="just" defTabSz="4572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s-ES" sz="1000" kern="1200" dirty="0">
                          <a:solidFill>
                            <a:schemeClr val="tx1"/>
                          </a:solidFill>
                          <a:effectLst/>
                          <a:latin typeface="+mn-lt"/>
                          <a:ea typeface="Calibri" panose="020F0502020204030204" pitchFamily="34" charset="0"/>
                          <a:cs typeface="Times New Roman" panose="02020603050405020304" pitchFamily="18" charset="0"/>
                        </a:rPr>
                        <a:t>R</a:t>
                      </a:r>
                      <a:r>
                        <a:rPr lang="es-ES" sz="1000" kern="1200" baseline="30000" dirty="0">
                          <a:solidFill>
                            <a:schemeClr val="tx1"/>
                          </a:solidFill>
                          <a:effectLst/>
                          <a:latin typeface="+mn-lt"/>
                          <a:ea typeface="Calibri" panose="020F0502020204030204" pitchFamily="34" charset="0"/>
                          <a:cs typeface="Times New Roman" panose="02020603050405020304" pitchFamily="18" charset="0"/>
                        </a:rPr>
                        <a:t>2</a:t>
                      </a:r>
                    </a:p>
                  </a:txBody>
                  <a:tcPr marL="68580" marR="6858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s-ES" sz="1000" b="0" i="0" u="none" strike="noStrike" dirty="0">
                          <a:effectLst/>
                          <a:latin typeface="+mj-lt"/>
                        </a:rPr>
                        <a:t>0.0205</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ES" sz="1000" b="0" i="0" u="none" strike="noStrike" dirty="0">
                          <a:effectLst/>
                          <a:latin typeface="+mj-lt"/>
                        </a:rPr>
                        <a:t>0.0119</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ES" sz="1000" b="0" i="0" u="none" strike="noStrike" dirty="0">
                          <a:effectLst/>
                          <a:latin typeface="+mj-lt"/>
                        </a:rPr>
                        <a:t>0.0023</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ES" sz="1000" b="0" i="0" u="none" strike="noStrike" dirty="0">
                          <a:effectLst/>
                          <a:latin typeface="+mj-lt"/>
                        </a:rPr>
                        <a:t> 0.0056</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07874606"/>
                  </a:ext>
                </a:extLst>
              </a:tr>
            </a:tbl>
          </a:graphicData>
        </a:graphic>
      </p:graphicFrame>
    </p:spTree>
    <p:extLst>
      <p:ext uri="{BB962C8B-B14F-4D97-AF65-F5344CB8AC3E}">
        <p14:creationId xmlns:p14="http://schemas.microsoft.com/office/powerpoint/2010/main" val="39606662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7AA370-63CA-A048-3F88-C07B53F8D25C}"/>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12783578-C5D4-7FAA-8FCE-E39FD8AED395}"/>
              </a:ext>
            </a:extLst>
          </p:cNvPr>
          <p:cNvSpPr>
            <a:spLocks noGrp="1"/>
          </p:cNvSpPr>
          <p:nvPr>
            <p:ph type="title"/>
          </p:nvPr>
        </p:nvSpPr>
        <p:spPr/>
        <p:txBody>
          <a:bodyPr/>
          <a:lstStyle/>
          <a:p>
            <a:pPr>
              <a:spcAft>
                <a:spcPts val="0"/>
              </a:spcAft>
            </a:pPr>
            <a:r>
              <a:rPr lang="en-US" dirty="0">
                <a:solidFill>
                  <a:schemeClr val="tx2"/>
                </a:solidFill>
                <a:latin typeface="Roboto Slab Regular"/>
              </a:rPr>
              <a:t>Pricing </a:t>
            </a:r>
            <a:r>
              <a:rPr lang="en-US" dirty="0">
                <a:latin typeface="Roboto Slab Regular"/>
              </a:rPr>
              <a:t>Climate Risk</a:t>
            </a:r>
            <a:endParaRPr lang="it-IT" dirty="0"/>
          </a:p>
        </p:txBody>
      </p:sp>
      <mc:AlternateContent xmlns:mc="http://schemas.openxmlformats.org/markup-compatibility/2006" xmlns:a14="http://schemas.microsoft.com/office/drawing/2010/main">
        <mc:Choice Requires="a14">
          <p:sp>
            <p:nvSpPr>
              <p:cNvPr id="3" name="Segnaposto contenuto 2">
                <a:extLst>
                  <a:ext uri="{FF2B5EF4-FFF2-40B4-BE49-F238E27FC236}">
                    <a16:creationId xmlns:a16="http://schemas.microsoft.com/office/drawing/2014/main" id="{EAF0701E-9CD5-E1E2-AEEE-5B3FB2BDB423}"/>
                  </a:ext>
                </a:extLst>
              </p:cNvPr>
              <p:cNvSpPr>
                <a:spLocks noGrp="1"/>
              </p:cNvSpPr>
              <p:nvPr>
                <p:ph idx="1"/>
              </p:nvPr>
            </p:nvSpPr>
            <p:spPr>
              <a:xfrm>
                <a:off x="712788" y="1659336"/>
                <a:ext cx="7584138" cy="499367"/>
              </a:xfrm>
            </p:spPr>
            <p:txBody>
              <a:bodyPr/>
              <a:lstStyle/>
              <a:p>
                <a:r>
                  <a:rPr lang="en-US" dirty="0"/>
                  <a:t>Single-index regressions:</a:t>
                </a:r>
              </a:p>
              <a:p>
                <a:pPr marL="0" indent="0">
                  <a:buNone/>
                </a:pPr>
                <a:r>
                  <a:rPr lang="en-US" sz="1200" dirty="0">
                    <a:cs typeface="Roboto Slab Regular"/>
                  </a:rPr>
                  <a:t>			</a:t>
                </a:r>
                <a14:m>
                  <m:oMath xmlns:m="http://schemas.openxmlformats.org/officeDocument/2006/math">
                    <m:sSub>
                      <m:sSubPr>
                        <m:ctrlPr>
                          <a:rPr lang="en-US" sz="1200" i="1">
                            <a:latin typeface="Cambria Math" panose="02040503050406030204" pitchFamily="18" charset="0"/>
                            <a:cs typeface="Roboto Slab Regular"/>
                          </a:rPr>
                        </m:ctrlPr>
                      </m:sSubPr>
                      <m:e>
                        <m:r>
                          <a:rPr lang="es-ES" sz="1200" i="1">
                            <a:latin typeface="Cambria Math" panose="02040503050406030204" pitchFamily="18" charset="0"/>
                            <a:cs typeface="Roboto Slab Regular"/>
                          </a:rPr>
                          <m:t>𝑟</m:t>
                        </m:r>
                      </m:e>
                      <m:sub>
                        <m:r>
                          <a:rPr lang="es-ES" sz="1200" i="1">
                            <a:latin typeface="Cambria Math" panose="02040503050406030204" pitchFamily="18" charset="0"/>
                            <a:cs typeface="Roboto Slab Regular"/>
                          </a:rPr>
                          <m:t>𝑡</m:t>
                        </m:r>
                      </m:sub>
                    </m:sSub>
                    <m:r>
                      <a:rPr lang="en-US" sz="1200" i="1">
                        <a:latin typeface="Cambria Math" panose="02040503050406030204" pitchFamily="18" charset="0"/>
                        <a:cs typeface="Roboto Slab Regular"/>
                      </a:rPr>
                      <m:t>=</m:t>
                    </m:r>
                    <m:sSub>
                      <m:sSubPr>
                        <m:ctrlPr>
                          <a:rPr lang="en-US" i="1">
                            <a:latin typeface="Cambria Math" panose="02040503050406030204" pitchFamily="18" charset="0"/>
                            <a:cs typeface="Roboto Slab Regular"/>
                          </a:rPr>
                        </m:ctrlPr>
                      </m:sSubPr>
                      <m:e>
                        <m:r>
                          <a:rPr lang="en-US" i="1">
                            <a:latin typeface="Cambria Math" panose="02040503050406030204" pitchFamily="18" charset="0"/>
                            <a:ea typeface="Cambria Math" panose="02040503050406030204" pitchFamily="18" charset="0"/>
                            <a:cs typeface="Roboto Slab Regular"/>
                          </a:rPr>
                          <m:t>𝛼</m:t>
                        </m:r>
                      </m:e>
                      <m:sub/>
                    </m:sSub>
                    <m:r>
                      <a:rPr lang="es-ES" i="1">
                        <a:latin typeface="Cambria Math" panose="02040503050406030204" pitchFamily="18" charset="0"/>
                        <a:cs typeface="Roboto Slab Regular"/>
                      </a:rPr>
                      <m:t>+</m:t>
                    </m:r>
                    <m:sSub>
                      <m:sSubPr>
                        <m:ctrlPr>
                          <a:rPr lang="es-ES" sz="1200" b="1" i="1">
                            <a:latin typeface="Cambria Math" panose="02040503050406030204" pitchFamily="18" charset="0"/>
                            <a:cs typeface="Roboto Slab Regular"/>
                          </a:rPr>
                        </m:ctrlPr>
                      </m:sSubPr>
                      <m:e>
                        <m:sSubSup>
                          <m:sSubSupPr>
                            <m:ctrlPr>
                              <a:rPr lang="es-ES" b="1" i="1" smtClean="0">
                                <a:solidFill>
                                  <a:schemeClr val="tx1"/>
                                </a:solidFill>
                                <a:latin typeface="Cambria Math" panose="02040503050406030204" pitchFamily="18" charset="0"/>
                                <a:cs typeface="Roboto Slab Regular"/>
                              </a:rPr>
                            </m:ctrlPr>
                          </m:sSubSupPr>
                          <m:e>
                            <m:r>
                              <a:rPr lang="es-ES" b="1" i="1">
                                <a:solidFill>
                                  <a:schemeClr val="tx1"/>
                                </a:solidFill>
                                <a:latin typeface="Cambria Math" panose="02040503050406030204" pitchFamily="18" charset="0"/>
                                <a:ea typeface="Cambria Math" panose="02040503050406030204" pitchFamily="18" charset="0"/>
                                <a:cs typeface="Roboto Slab Regular"/>
                              </a:rPr>
                              <m:t>𝜷</m:t>
                            </m:r>
                          </m:e>
                          <m:sub>
                            <m:r>
                              <a:rPr lang="es-ES" b="1" i="1" smtClean="0">
                                <a:solidFill>
                                  <a:schemeClr val="tx1"/>
                                </a:solidFill>
                                <a:latin typeface="Cambria Math" panose="02040503050406030204" pitchFamily="18" charset="0"/>
                                <a:ea typeface="Cambria Math" panose="02040503050406030204" pitchFamily="18" charset="0"/>
                                <a:cs typeface="Roboto Slab Regular"/>
                              </a:rPr>
                              <m:t>𝑭𝑭</m:t>
                            </m:r>
                            <m:r>
                              <a:rPr lang="es-ES" b="1" i="1" smtClean="0">
                                <a:solidFill>
                                  <a:schemeClr val="tx1"/>
                                </a:solidFill>
                                <a:latin typeface="Cambria Math" panose="02040503050406030204" pitchFamily="18" charset="0"/>
                                <a:ea typeface="Cambria Math" panose="02040503050406030204" pitchFamily="18" charset="0"/>
                                <a:cs typeface="Roboto Slab Regular"/>
                              </a:rPr>
                              <m:t>𝟓</m:t>
                            </m:r>
                          </m:sub>
                          <m:sup>
                            <m:r>
                              <a:rPr lang="es-ES" b="1" i="1">
                                <a:solidFill>
                                  <a:schemeClr val="tx1"/>
                                </a:solidFill>
                                <a:latin typeface="Cambria Math" panose="02040503050406030204" pitchFamily="18" charset="0"/>
                                <a:cs typeface="Roboto Slab Regular"/>
                              </a:rPr>
                              <m:t>′</m:t>
                            </m:r>
                          </m:sup>
                        </m:sSubSup>
                        <m:r>
                          <a:rPr lang="es-ES" sz="1200" b="1" i="1">
                            <a:latin typeface="Cambria Math" panose="02040503050406030204" pitchFamily="18" charset="0"/>
                            <a:cs typeface="Roboto Slab Regular"/>
                          </a:rPr>
                          <m:t>𝒙</m:t>
                        </m:r>
                      </m:e>
                      <m:sub>
                        <m:r>
                          <a:rPr lang="es-ES" sz="1200" b="1" i="1">
                            <a:latin typeface="Cambria Math" panose="02040503050406030204" pitchFamily="18" charset="0"/>
                            <a:cs typeface="Roboto Slab Regular"/>
                          </a:rPr>
                          <m:t>𝒕</m:t>
                        </m:r>
                      </m:sub>
                    </m:sSub>
                    <m:r>
                      <a:rPr lang="es-ES" sz="1200" i="1">
                        <a:latin typeface="Cambria Math" panose="02040503050406030204" pitchFamily="18" charset="0"/>
                        <a:cs typeface="Roboto Slab Regular"/>
                      </a:rPr>
                      <m:t>+</m:t>
                    </m:r>
                    <m:sSub>
                      <m:sSubPr>
                        <m:ctrlPr>
                          <a:rPr lang="en-US" i="1">
                            <a:latin typeface="Cambria Math" panose="02040503050406030204" pitchFamily="18" charset="0"/>
                            <a:cs typeface="Roboto Slab Regular"/>
                          </a:rPr>
                        </m:ctrlPr>
                      </m:sSubPr>
                      <m:e>
                        <m:sSub>
                          <m:sSubPr>
                            <m:ctrlPr>
                              <a:rPr lang="es-ES" sz="1200" i="1">
                                <a:latin typeface="Cambria Math" panose="02040503050406030204" pitchFamily="18" charset="0"/>
                                <a:cs typeface="Roboto Slab Regular"/>
                              </a:rPr>
                            </m:ctrlPr>
                          </m:sSubPr>
                          <m:e>
                            <m:sSubSup>
                              <m:sSubSupPr>
                                <m:ctrlPr>
                                  <a:rPr lang="es-ES" i="1" smtClean="0">
                                    <a:solidFill>
                                      <a:schemeClr val="accent3"/>
                                    </a:solidFill>
                                    <a:latin typeface="Cambria Math" panose="02040503050406030204" pitchFamily="18" charset="0"/>
                                    <a:cs typeface="Roboto Slab Regular"/>
                                  </a:rPr>
                                </m:ctrlPr>
                              </m:sSubSupPr>
                              <m:e>
                                <m:r>
                                  <a:rPr lang="es-ES" b="0" i="1">
                                    <a:solidFill>
                                      <a:schemeClr val="accent3"/>
                                    </a:solidFill>
                                    <a:latin typeface="Cambria Math" panose="02040503050406030204" pitchFamily="18" charset="0"/>
                                    <a:ea typeface="Cambria Math" panose="02040503050406030204" pitchFamily="18" charset="0"/>
                                    <a:cs typeface="Roboto Slab Regular"/>
                                  </a:rPr>
                                  <m:t>𝛽</m:t>
                                </m:r>
                              </m:e>
                              <m:sub>
                                <m:r>
                                  <a:rPr lang="es-ES" b="0" i="1" smtClean="0">
                                    <a:solidFill>
                                      <a:schemeClr val="accent3"/>
                                    </a:solidFill>
                                    <a:latin typeface="Cambria Math" panose="02040503050406030204" pitchFamily="18" charset="0"/>
                                    <a:ea typeface="Cambria Math" panose="02040503050406030204" pitchFamily="18" charset="0"/>
                                    <a:cs typeface="Roboto Slab Regular"/>
                                  </a:rPr>
                                  <m:t>𝐺𝑀𝐵</m:t>
                                </m:r>
                              </m:sub>
                              <m:sup/>
                            </m:sSubSup>
                            <m:r>
                              <a:rPr lang="es-ES" sz="1200" b="0" i="1" smtClean="0">
                                <a:latin typeface="Cambria Math" panose="02040503050406030204" pitchFamily="18" charset="0"/>
                                <a:cs typeface="Roboto Slab Regular"/>
                              </a:rPr>
                              <m:t>𝐺𝑀𝐵</m:t>
                            </m:r>
                          </m:e>
                          <m:sub>
                            <m:r>
                              <a:rPr lang="es-ES" sz="1200" b="0" i="1">
                                <a:latin typeface="Cambria Math" panose="02040503050406030204" pitchFamily="18" charset="0"/>
                                <a:cs typeface="Roboto Slab Regular"/>
                              </a:rPr>
                              <m:t>𝑡</m:t>
                            </m:r>
                          </m:sub>
                        </m:sSub>
                        <m:r>
                          <a:rPr lang="es-ES" sz="1200" b="0" i="1" smtClean="0">
                            <a:latin typeface="Cambria Math" panose="02040503050406030204" pitchFamily="18" charset="0"/>
                            <a:cs typeface="Roboto Slab Regular"/>
                          </a:rPr>
                          <m:t>+</m:t>
                        </m:r>
                        <m:sSub>
                          <m:sSubPr>
                            <m:ctrlPr>
                              <a:rPr lang="es-ES" sz="1200" i="1">
                                <a:latin typeface="Cambria Math" panose="02040503050406030204" pitchFamily="18" charset="0"/>
                                <a:cs typeface="Roboto Slab Regular"/>
                              </a:rPr>
                            </m:ctrlPr>
                          </m:sSubPr>
                          <m:e>
                            <m:sSubSup>
                              <m:sSubSupPr>
                                <m:ctrlPr>
                                  <a:rPr lang="es-ES" i="1">
                                    <a:solidFill>
                                      <a:schemeClr val="tx2"/>
                                    </a:solidFill>
                                    <a:latin typeface="Cambria Math" panose="02040503050406030204" pitchFamily="18" charset="0"/>
                                    <a:cs typeface="Roboto Slab Regular"/>
                                  </a:rPr>
                                </m:ctrlPr>
                              </m:sSubSupPr>
                              <m:e>
                                <m:r>
                                  <a:rPr lang="es-ES" b="0" i="1">
                                    <a:solidFill>
                                      <a:schemeClr val="tx2"/>
                                    </a:solidFill>
                                    <a:latin typeface="Cambria Math" panose="02040503050406030204" pitchFamily="18" charset="0"/>
                                    <a:ea typeface="Cambria Math" panose="02040503050406030204" pitchFamily="18" charset="0"/>
                                    <a:cs typeface="Roboto Slab Regular"/>
                                  </a:rPr>
                                  <m:t>𝛽</m:t>
                                </m:r>
                              </m:e>
                              <m:sub>
                                <m:r>
                                  <a:rPr lang="es-ES" b="0" i="1" smtClean="0">
                                    <a:solidFill>
                                      <a:schemeClr val="tx2"/>
                                    </a:solidFill>
                                    <a:latin typeface="Cambria Math" panose="02040503050406030204" pitchFamily="18" charset="0"/>
                                    <a:ea typeface="Cambria Math" panose="02040503050406030204" pitchFamily="18" charset="0"/>
                                    <a:cs typeface="Roboto Slab Regular"/>
                                  </a:rPr>
                                  <m:t>𝑃𝑆𝑇</m:t>
                                </m:r>
                              </m:sub>
                              <m:sup/>
                            </m:sSubSup>
                            <m:r>
                              <a:rPr lang="es-ES" sz="1200" b="0" i="1" smtClean="0">
                                <a:latin typeface="Cambria Math" panose="02040503050406030204" pitchFamily="18" charset="0"/>
                                <a:cs typeface="Roboto Slab Regular"/>
                              </a:rPr>
                              <m:t>𝑃𝑆𝑇</m:t>
                            </m:r>
                          </m:e>
                          <m:sub>
                            <m:r>
                              <a:rPr lang="es-ES" sz="1200" b="0" i="1">
                                <a:latin typeface="Cambria Math" panose="02040503050406030204" pitchFamily="18" charset="0"/>
                                <a:cs typeface="Roboto Slab Regular"/>
                              </a:rPr>
                              <m:t>𝑡</m:t>
                            </m:r>
                          </m:sub>
                        </m:sSub>
                        <m:r>
                          <a:rPr lang="es-ES" i="1">
                            <a:latin typeface="Cambria Math" panose="02040503050406030204" pitchFamily="18" charset="0"/>
                            <a:cs typeface="Roboto Slab Regular"/>
                          </a:rPr>
                          <m:t>+</m:t>
                        </m:r>
                        <m:r>
                          <a:rPr lang="es-ES" i="1">
                            <a:latin typeface="Cambria Math" panose="02040503050406030204" pitchFamily="18" charset="0"/>
                            <a:ea typeface="Cambria Math" panose="02040503050406030204" pitchFamily="18" charset="0"/>
                            <a:cs typeface="Roboto Slab Regular"/>
                          </a:rPr>
                          <m:t>𝜀</m:t>
                        </m:r>
                      </m:e>
                      <m:sub>
                        <m:r>
                          <a:rPr lang="es-ES" i="1">
                            <a:latin typeface="Cambria Math" panose="02040503050406030204" pitchFamily="18" charset="0"/>
                            <a:ea typeface="Cambria Math" panose="02040503050406030204" pitchFamily="18" charset="0"/>
                            <a:cs typeface="Roboto Slab Regular"/>
                          </a:rPr>
                          <m:t>𝑡</m:t>
                        </m:r>
                      </m:sub>
                    </m:sSub>
                    <m:r>
                      <a:rPr lang="es-ES" i="1">
                        <a:latin typeface="Cambria Math" panose="02040503050406030204" pitchFamily="18" charset="0"/>
                        <a:ea typeface="Cambria Math" panose="02040503050406030204" pitchFamily="18" charset="0"/>
                        <a:cs typeface="Roboto Slab Regular"/>
                      </a:rPr>
                      <m:t> </m:t>
                    </m:r>
                  </m:oMath>
                </a14:m>
                <a:r>
                  <a:rPr lang="en-US" dirty="0">
                    <a:solidFill>
                      <a:schemeClr val="tx2"/>
                    </a:solidFill>
                    <a:latin typeface="Roboto Slab Regular"/>
                    <a:cs typeface="Roboto Slab Regular"/>
                  </a:rPr>
                  <a:t>	</a:t>
                </a:r>
              </a:p>
            </p:txBody>
          </p:sp>
        </mc:Choice>
        <mc:Fallback xmlns="">
          <p:sp>
            <p:nvSpPr>
              <p:cNvPr id="3" name="Segnaposto contenuto 2">
                <a:extLst>
                  <a:ext uri="{FF2B5EF4-FFF2-40B4-BE49-F238E27FC236}">
                    <a16:creationId xmlns:a16="http://schemas.microsoft.com/office/drawing/2014/main" id="{EAF0701E-9CD5-E1E2-AEEE-5B3FB2BDB423}"/>
                  </a:ext>
                </a:extLst>
              </p:cNvPr>
              <p:cNvSpPr>
                <a:spLocks noGrp="1" noRot="1" noChangeAspect="1" noMove="1" noResize="1" noEditPoints="1" noAdjustHandles="1" noChangeArrowheads="1" noChangeShapeType="1" noTextEdit="1"/>
              </p:cNvSpPr>
              <p:nvPr>
                <p:ph idx="1"/>
              </p:nvPr>
            </p:nvSpPr>
            <p:spPr>
              <a:xfrm>
                <a:off x="712788" y="1659336"/>
                <a:ext cx="7584138" cy="499367"/>
              </a:xfrm>
              <a:blipFill>
                <a:blip r:embed="rId3"/>
                <a:stretch>
                  <a:fillRect l="-1505" t="-15000" b="-17500"/>
                </a:stretch>
              </a:blipFill>
            </p:spPr>
            <p:txBody>
              <a:bodyPr/>
              <a:lstStyle/>
              <a:p>
                <a:r>
                  <a:rPr lang="en-US">
                    <a:noFill/>
                  </a:rPr>
                  <a:t> </a:t>
                </a:r>
              </a:p>
            </p:txBody>
          </p:sp>
        </mc:Fallback>
      </mc:AlternateContent>
      <p:sp>
        <p:nvSpPr>
          <p:cNvPr id="5" name="Segnaposto testo 4">
            <a:extLst>
              <a:ext uri="{FF2B5EF4-FFF2-40B4-BE49-F238E27FC236}">
                <a16:creationId xmlns:a16="http://schemas.microsoft.com/office/drawing/2014/main" id="{8FCDB7ED-4595-57DE-B5C4-4D62BCB1F573}"/>
              </a:ext>
            </a:extLst>
          </p:cNvPr>
          <p:cNvSpPr>
            <a:spLocks noGrp="1"/>
          </p:cNvSpPr>
          <p:nvPr>
            <p:ph type="body" sz="quarter" idx="11"/>
          </p:nvPr>
        </p:nvSpPr>
        <p:spPr/>
        <p:txBody>
          <a:bodyPr/>
          <a:lstStyle/>
          <a:p>
            <a:r>
              <a:rPr lang="en-US" dirty="0"/>
              <a:t>WHAT WE HAVE DONE AND WHAT WE KNOW NOW</a:t>
            </a:r>
          </a:p>
        </p:txBody>
      </p:sp>
      <p:sp>
        <p:nvSpPr>
          <p:cNvPr id="4" name="Marcador de texto 3">
            <a:extLst>
              <a:ext uri="{FF2B5EF4-FFF2-40B4-BE49-F238E27FC236}">
                <a16:creationId xmlns:a16="http://schemas.microsoft.com/office/drawing/2014/main" id="{38534D0E-CB02-B27F-E50A-49DCEEE75749}"/>
              </a:ext>
            </a:extLst>
          </p:cNvPr>
          <p:cNvSpPr>
            <a:spLocks noGrp="1"/>
          </p:cNvSpPr>
          <p:nvPr>
            <p:ph type="body" sz="quarter" idx="12"/>
          </p:nvPr>
        </p:nvSpPr>
        <p:spPr>
          <a:xfrm>
            <a:off x="708025" y="1302149"/>
            <a:ext cx="7250642" cy="200055"/>
          </a:xfrm>
        </p:spPr>
        <p:txBody>
          <a:bodyPr/>
          <a:lstStyle/>
          <a:p>
            <a:r>
              <a:rPr lang="it-IT" dirty="0"/>
              <a:t>TESTING PRICING ANOMALIES FOR INFRASTRUCTURE ASSETS</a:t>
            </a:r>
          </a:p>
        </p:txBody>
      </p:sp>
      <p:sp>
        <p:nvSpPr>
          <p:cNvPr id="9" name="Segnaposto testo 8">
            <a:extLst>
              <a:ext uri="{FF2B5EF4-FFF2-40B4-BE49-F238E27FC236}">
                <a16:creationId xmlns:a16="http://schemas.microsoft.com/office/drawing/2014/main" id="{7015F9ED-20BD-F619-3998-93EFD94F6750}"/>
              </a:ext>
            </a:extLst>
          </p:cNvPr>
          <p:cNvSpPr>
            <a:spLocks noGrp="1"/>
          </p:cNvSpPr>
          <p:nvPr>
            <p:ph type="body" sz="quarter" idx="10"/>
          </p:nvPr>
        </p:nvSpPr>
        <p:spPr/>
        <p:txBody>
          <a:bodyPr/>
          <a:lstStyle/>
          <a:p>
            <a:r>
              <a:rPr lang="en-US" dirty="0"/>
              <a:t>Observatory #4 – Climate Change</a:t>
            </a:r>
            <a:endParaRPr lang="it-IT" dirty="0">
              <a:solidFill>
                <a:schemeClr val="tx2"/>
              </a:solidFill>
            </a:endParaRPr>
          </a:p>
        </p:txBody>
      </p:sp>
      <p:graphicFrame>
        <p:nvGraphicFramePr>
          <p:cNvPr id="7" name="Tabla 7">
            <a:extLst>
              <a:ext uri="{FF2B5EF4-FFF2-40B4-BE49-F238E27FC236}">
                <a16:creationId xmlns:a16="http://schemas.microsoft.com/office/drawing/2014/main" id="{EADB50F0-534B-8ACD-637A-6C28AE1A2E0C}"/>
              </a:ext>
            </a:extLst>
          </p:cNvPr>
          <p:cNvGraphicFramePr>
            <a:graphicFrameLocks noGrp="1"/>
          </p:cNvGraphicFramePr>
          <p:nvPr>
            <p:extLst>
              <p:ext uri="{D42A27DB-BD31-4B8C-83A1-F6EECF244321}">
                <p14:modId xmlns:p14="http://schemas.microsoft.com/office/powerpoint/2010/main" val="3017815061"/>
              </p:ext>
            </p:extLst>
          </p:nvPr>
        </p:nvGraphicFramePr>
        <p:xfrm>
          <a:off x="985962" y="2315835"/>
          <a:ext cx="6839710" cy="934815"/>
        </p:xfrm>
        <a:graphic>
          <a:graphicData uri="http://schemas.openxmlformats.org/drawingml/2006/table">
            <a:tbl>
              <a:tblPr firstRow="1" bandRow="1">
                <a:tableStyleId>{2D5ABB26-0587-4C30-8999-92F81FD0307C}</a:tableStyleId>
              </a:tblPr>
              <a:tblGrid>
                <a:gridCol w="507076">
                  <a:extLst>
                    <a:ext uri="{9D8B030D-6E8A-4147-A177-3AD203B41FA5}">
                      <a16:colId xmlns:a16="http://schemas.microsoft.com/office/drawing/2014/main" val="916372148"/>
                    </a:ext>
                  </a:extLst>
                </a:gridCol>
                <a:gridCol w="1055439">
                  <a:extLst>
                    <a:ext uri="{9D8B030D-6E8A-4147-A177-3AD203B41FA5}">
                      <a16:colId xmlns:a16="http://schemas.microsoft.com/office/drawing/2014/main" val="1979014559"/>
                    </a:ext>
                  </a:extLst>
                </a:gridCol>
                <a:gridCol w="1055439">
                  <a:extLst>
                    <a:ext uri="{9D8B030D-6E8A-4147-A177-3AD203B41FA5}">
                      <a16:colId xmlns:a16="http://schemas.microsoft.com/office/drawing/2014/main" val="4142141125"/>
                    </a:ext>
                  </a:extLst>
                </a:gridCol>
                <a:gridCol w="1055439">
                  <a:extLst>
                    <a:ext uri="{9D8B030D-6E8A-4147-A177-3AD203B41FA5}">
                      <a16:colId xmlns:a16="http://schemas.microsoft.com/office/drawing/2014/main" val="2414321989"/>
                    </a:ext>
                  </a:extLst>
                </a:gridCol>
                <a:gridCol w="1055439">
                  <a:extLst>
                    <a:ext uri="{9D8B030D-6E8A-4147-A177-3AD203B41FA5}">
                      <a16:colId xmlns:a16="http://schemas.microsoft.com/office/drawing/2014/main" val="2435430452"/>
                    </a:ext>
                  </a:extLst>
                </a:gridCol>
                <a:gridCol w="1055439">
                  <a:extLst>
                    <a:ext uri="{9D8B030D-6E8A-4147-A177-3AD203B41FA5}">
                      <a16:colId xmlns:a16="http://schemas.microsoft.com/office/drawing/2014/main" val="2982114253"/>
                    </a:ext>
                  </a:extLst>
                </a:gridCol>
                <a:gridCol w="1055439">
                  <a:extLst>
                    <a:ext uri="{9D8B030D-6E8A-4147-A177-3AD203B41FA5}">
                      <a16:colId xmlns:a16="http://schemas.microsoft.com/office/drawing/2014/main" val="735030199"/>
                    </a:ext>
                  </a:extLst>
                </a:gridCol>
              </a:tblGrid>
              <a:tr h="134958">
                <a:tc>
                  <a:txBody>
                    <a:bodyPr/>
                    <a:lstStyle/>
                    <a:p>
                      <a:pPr algn="just">
                        <a:lnSpc>
                          <a:spcPct val="107000"/>
                        </a:lnSpc>
                        <a:spcBef>
                          <a:spcPts val="0"/>
                        </a:spcBef>
                        <a:spcAft>
                          <a:spcPts val="0"/>
                        </a:spcAft>
                      </a:pPr>
                      <a:endParaRPr lang="es-ES" sz="1100" b="0" kern="1200" dirty="0">
                        <a:solidFill>
                          <a:schemeClr val="tx2"/>
                        </a:solidFill>
                        <a:latin typeface="Roboto Slab Regular"/>
                        <a:ea typeface="+mn-ea"/>
                        <a:cs typeface="Roboto Slab Regular"/>
                      </a:endParaRPr>
                    </a:p>
                  </a:txBody>
                  <a:tcPr marL="68580" marR="6858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l" defTabSz="457200" rtl="0" eaLnBrk="1" latinLnBrk="0" hangingPunct="1">
                        <a:lnSpc>
                          <a:spcPct val="107000"/>
                        </a:lnSpc>
                        <a:spcBef>
                          <a:spcPts val="0"/>
                        </a:spcBef>
                        <a:spcAft>
                          <a:spcPts val="0"/>
                        </a:spcAft>
                      </a:pPr>
                      <a:r>
                        <a:rPr lang="es-ES" sz="1000" b="0" kern="1200" dirty="0">
                          <a:solidFill>
                            <a:schemeClr val="tx1"/>
                          </a:solidFill>
                          <a:latin typeface="+mn-lt"/>
                          <a:ea typeface="+mn-ea"/>
                          <a:cs typeface="Roboto Slab Regular"/>
                        </a:rPr>
                        <a:t>MSCI </a:t>
                      </a:r>
                      <a:r>
                        <a:rPr lang="es-ES" sz="1000" b="0" kern="1200" dirty="0" err="1">
                          <a:solidFill>
                            <a:schemeClr val="tx1"/>
                          </a:solidFill>
                          <a:latin typeface="+mn-lt"/>
                          <a:ea typeface="+mn-ea"/>
                          <a:cs typeface="Roboto Slab Regular"/>
                        </a:rPr>
                        <a:t>Regulated</a:t>
                      </a:r>
                      <a:endParaRPr lang="es-ES" sz="1000" b="0" kern="1200" dirty="0">
                        <a:solidFill>
                          <a:schemeClr val="tx1"/>
                        </a:solidFill>
                        <a:latin typeface="+mn-lt"/>
                        <a:ea typeface="+mn-ea"/>
                        <a:cs typeface="Roboto Slab Regular"/>
                      </a:endParaRPr>
                    </a:p>
                  </a:txBody>
                  <a:tcPr marL="68580" marR="6858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l" defTabSz="457200" rtl="0" eaLnBrk="1" latinLnBrk="0" hangingPunct="1">
                        <a:lnSpc>
                          <a:spcPct val="107000"/>
                        </a:lnSpc>
                        <a:spcBef>
                          <a:spcPts val="0"/>
                        </a:spcBef>
                        <a:spcAft>
                          <a:spcPts val="0"/>
                        </a:spcAft>
                      </a:pPr>
                      <a:r>
                        <a:rPr lang="es-ES" sz="1000" b="0" kern="1200" dirty="0">
                          <a:solidFill>
                            <a:schemeClr val="tx1"/>
                          </a:solidFill>
                          <a:latin typeface="+mn-lt"/>
                          <a:ea typeface="+mn-ea"/>
                          <a:cs typeface="Roboto Slab Regular"/>
                        </a:rPr>
                        <a:t>MSCI </a:t>
                      </a:r>
                      <a:r>
                        <a:rPr lang="es-ES" sz="1000" b="0" kern="1200" dirty="0" err="1">
                          <a:solidFill>
                            <a:schemeClr val="tx1"/>
                          </a:solidFill>
                          <a:latin typeface="+mn-lt"/>
                          <a:ea typeface="+mn-ea"/>
                          <a:cs typeface="Roboto Slab Regular"/>
                        </a:rPr>
                        <a:t>Unregulated</a:t>
                      </a:r>
                      <a:endParaRPr lang="es-ES" sz="1000" b="0" kern="1200" dirty="0">
                        <a:solidFill>
                          <a:schemeClr val="tx1"/>
                        </a:solidFill>
                        <a:latin typeface="+mn-lt"/>
                        <a:ea typeface="+mn-ea"/>
                        <a:cs typeface="Roboto Slab Regular"/>
                      </a:endParaRPr>
                    </a:p>
                  </a:txBody>
                  <a:tcPr marL="68580" marR="6858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l" defTabSz="457200" rtl="0" eaLnBrk="1" latinLnBrk="0" hangingPunct="1">
                        <a:lnSpc>
                          <a:spcPct val="107000"/>
                        </a:lnSpc>
                        <a:spcBef>
                          <a:spcPts val="0"/>
                        </a:spcBef>
                        <a:spcAft>
                          <a:spcPts val="0"/>
                        </a:spcAft>
                      </a:pPr>
                      <a:r>
                        <a:rPr lang="es-ES" sz="1000" b="0" kern="1200" dirty="0">
                          <a:solidFill>
                            <a:schemeClr val="tx1"/>
                          </a:solidFill>
                          <a:latin typeface="+mn-lt"/>
                          <a:ea typeface="+mn-ea"/>
                          <a:cs typeface="Roboto Slab Regular"/>
                        </a:rPr>
                        <a:t>MSCI</a:t>
                      </a:r>
                    </a:p>
                    <a:p>
                      <a:pPr marL="0" algn="l" defTabSz="457200" rtl="0" eaLnBrk="1" latinLnBrk="0" hangingPunct="1">
                        <a:lnSpc>
                          <a:spcPct val="107000"/>
                        </a:lnSpc>
                        <a:spcBef>
                          <a:spcPts val="0"/>
                        </a:spcBef>
                        <a:spcAft>
                          <a:spcPts val="0"/>
                        </a:spcAft>
                      </a:pPr>
                      <a:r>
                        <a:rPr lang="es-ES" sz="1000" b="0" kern="1200" dirty="0" err="1">
                          <a:solidFill>
                            <a:schemeClr val="tx1"/>
                          </a:solidFill>
                          <a:latin typeface="+mn-lt"/>
                          <a:ea typeface="+mn-ea"/>
                          <a:cs typeface="Roboto Slab Regular"/>
                        </a:rPr>
                        <a:t>Contracted</a:t>
                      </a:r>
                      <a:endParaRPr lang="es-ES" sz="1000" b="0" kern="1200" dirty="0">
                        <a:solidFill>
                          <a:schemeClr val="tx1"/>
                        </a:solidFill>
                        <a:latin typeface="+mn-lt"/>
                        <a:ea typeface="+mn-ea"/>
                        <a:cs typeface="Roboto Slab Regular"/>
                      </a:endParaRPr>
                    </a:p>
                  </a:txBody>
                  <a:tcPr marL="68580" marR="6858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l" defTabSz="457200" rtl="0" eaLnBrk="1" latinLnBrk="0" hangingPunct="1">
                        <a:lnSpc>
                          <a:spcPct val="107000"/>
                        </a:lnSpc>
                        <a:spcBef>
                          <a:spcPts val="0"/>
                        </a:spcBef>
                        <a:spcAft>
                          <a:spcPts val="0"/>
                        </a:spcAft>
                      </a:pPr>
                      <a:r>
                        <a:rPr lang="es-ES" sz="1000" b="0" kern="1200" dirty="0">
                          <a:solidFill>
                            <a:schemeClr val="tx1"/>
                          </a:solidFill>
                          <a:latin typeface="+mn-lt"/>
                          <a:ea typeface="+mn-ea"/>
                          <a:cs typeface="Roboto Slab Regular"/>
                        </a:rPr>
                        <a:t>MSCI</a:t>
                      </a:r>
                    </a:p>
                    <a:p>
                      <a:pPr marL="0" algn="l" defTabSz="457200" rtl="0" eaLnBrk="1" latinLnBrk="0" hangingPunct="1">
                        <a:lnSpc>
                          <a:spcPct val="107000"/>
                        </a:lnSpc>
                        <a:spcBef>
                          <a:spcPts val="0"/>
                        </a:spcBef>
                        <a:spcAft>
                          <a:spcPts val="0"/>
                        </a:spcAft>
                      </a:pPr>
                      <a:r>
                        <a:rPr lang="es-ES" sz="1000" b="0" kern="1200" dirty="0" err="1">
                          <a:solidFill>
                            <a:schemeClr val="tx1"/>
                          </a:solidFill>
                          <a:latin typeface="+mn-lt"/>
                          <a:ea typeface="+mn-ea"/>
                          <a:cs typeface="Roboto Slab Regular"/>
                        </a:rPr>
                        <a:t>Uncontracted</a:t>
                      </a:r>
                      <a:endParaRPr lang="es-ES" sz="1000" b="0" kern="1200" dirty="0">
                        <a:solidFill>
                          <a:schemeClr val="tx1"/>
                        </a:solidFill>
                        <a:latin typeface="+mn-lt"/>
                        <a:ea typeface="+mn-ea"/>
                        <a:cs typeface="Roboto Slab Regular"/>
                      </a:endParaRPr>
                    </a:p>
                  </a:txBody>
                  <a:tcPr marL="68580" marR="6858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l" defTabSz="457200" rtl="0" eaLnBrk="1" latinLnBrk="0" hangingPunct="1">
                        <a:lnSpc>
                          <a:spcPct val="107000"/>
                        </a:lnSpc>
                        <a:spcBef>
                          <a:spcPts val="0"/>
                        </a:spcBef>
                        <a:spcAft>
                          <a:spcPts val="0"/>
                        </a:spcAft>
                      </a:pPr>
                      <a:r>
                        <a:rPr lang="es-ES" sz="1000" b="0" kern="1200" dirty="0">
                          <a:solidFill>
                            <a:schemeClr val="tx1"/>
                          </a:solidFill>
                          <a:latin typeface="+mn-lt"/>
                          <a:ea typeface="+mn-ea"/>
                          <a:cs typeface="Roboto Slab Regular"/>
                        </a:rPr>
                        <a:t>MSCI</a:t>
                      </a:r>
                    </a:p>
                    <a:p>
                      <a:pPr marL="0" algn="l" defTabSz="457200" rtl="0" eaLnBrk="1" latinLnBrk="0" hangingPunct="1">
                        <a:lnSpc>
                          <a:spcPct val="107000"/>
                        </a:lnSpc>
                        <a:spcBef>
                          <a:spcPts val="0"/>
                        </a:spcBef>
                        <a:spcAft>
                          <a:spcPts val="0"/>
                        </a:spcAft>
                      </a:pPr>
                      <a:r>
                        <a:rPr lang="es-ES" sz="1000" b="0" kern="1200" dirty="0" err="1">
                          <a:solidFill>
                            <a:schemeClr val="tx1"/>
                          </a:solidFill>
                          <a:latin typeface="+mn-lt"/>
                          <a:ea typeface="+mn-ea"/>
                          <a:cs typeface="Roboto Slab Regular"/>
                        </a:rPr>
                        <a:t>Economic</a:t>
                      </a:r>
                      <a:r>
                        <a:rPr lang="es-ES" sz="1000" b="0" kern="1200" dirty="0">
                          <a:solidFill>
                            <a:schemeClr val="tx1"/>
                          </a:solidFill>
                          <a:latin typeface="+mn-lt"/>
                          <a:ea typeface="+mn-ea"/>
                          <a:cs typeface="Roboto Slab Regular"/>
                        </a:rPr>
                        <a:t> </a:t>
                      </a:r>
                    </a:p>
                  </a:txBody>
                  <a:tcPr marL="68580" marR="6858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l" defTabSz="457200" rtl="0" eaLnBrk="1" latinLnBrk="0" hangingPunct="1">
                        <a:lnSpc>
                          <a:spcPct val="107000"/>
                        </a:lnSpc>
                        <a:spcBef>
                          <a:spcPts val="0"/>
                        </a:spcBef>
                        <a:spcAft>
                          <a:spcPts val="0"/>
                        </a:spcAft>
                      </a:pPr>
                      <a:r>
                        <a:rPr lang="es-ES" sz="1000" b="0" kern="1200" dirty="0">
                          <a:solidFill>
                            <a:schemeClr val="tx1"/>
                          </a:solidFill>
                          <a:latin typeface="+mn-lt"/>
                          <a:ea typeface="+mn-ea"/>
                          <a:cs typeface="Roboto Slab Regular"/>
                        </a:rPr>
                        <a:t>MSCI</a:t>
                      </a:r>
                    </a:p>
                    <a:p>
                      <a:pPr marL="0" algn="l" defTabSz="457200" rtl="0" eaLnBrk="1" latinLnBrk="0" hangingPunct="1">
                        <a:lnSpc>
                          <a:spcPct val="107000"/>
                        </a:lnSpc>
                        <a:spcBef>
                          <a:spcPts val="0"/>
                        </a:spcBef>
                        <a:spcAft>
                          <a:spcPts val="0"/>
                        </a:spcAft>
                      </a:pPr>
                      <a:r>
                        <a:rPr lang="es-ES" sz="1000" b="0" kern="1200" dirty="0">
                          <a:solidFill>
                            <a:schemeClr val="tx1"/>
                          </a:solidFill>
                          <a:latin typeface="+mn-lt"/>
                          <a:ea typeface="+mn-ea"/>
                          <a:cs typeface="Roboto Slab Regular"/>
                        </a:rPr>
                        <a:t>Social</a:t>
                      </a:r>
                    </a:p>
                  </a:txBody>
                  <a:tcPr marL="68580" marR="6858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654288638"/>
                  </a:ext>
                </a:extLst>
              </a:tr>
              <a:tr h="205560">
                <a:tc>
                  <a:txBody>
                    <a:bodyPr/>
                    <a:lstStyle/>
                    <a:p>
                      <a:pPr marL="0" lvl="1" indent="0" algn="just" defTabSz="457200" rtl="0" eaLnBrk="1" latinLnBrk="0" hangingPunct="1">
                        <a:lnSpc>
                          <a:spcPct val="100000"/>
                        </a:lnSpc>
                        <a:spcBef>
                          <a:spcPts val="0"/>
                        </a:spcBef>
                        <a:spcAft>
                          <a:spcPts val="0"/>
                        </a:spcAft>
                        <a:buFont typeface="Wingdings" panose="05000000000000000000" pitchFamily="2" charset="2"/>
                        <a:buNone/>
                      </a:pPr>
                      <a:r>
                        <a:rPr lang="es-ES" sz="1000" kern="1200" dirty="0">
                          <a:solidFill>
                            <a:schemeClr val="tx1"/>
                          </a:solidFill>
                          <a:effectLst/>
                          <a:latin typeface="+mn-lt"/>
                          <a:ea typeface="Calibri" panose="020F0502020204030204" pitchFamily="34" charset="0"/>
                          <a:cs typeface="Times New Roman" panose="02020603050405020304" pitchFamily="18" charset="0"/>
                        </a:rPr>
                        <a:t>GMB</a:t>
                      </a:r>
                    </a:p>
                  </a:txBody>
                  <a:tcPr marL="68580" marR="6858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s-ES" sz="1000" b="0" i="0" u="none" strike="noStrike" dirty="0">
                          <a:effectLst/>
                          <a:latin typeface="+mj-lt"/>
                        </a:rPr>
                        <a:t> -0.2439**</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pPr algn="ctr" fontAlgn="b"/>
                      <a:r>
                        <a:rPr lang="es-ES" sz="1000" b="0" i="0" u="none" strike="noStrike" dirty="0">
                          <a:effectLst/>
                          <a:latin typeface="+mj-lt"/>
                        </a:rPr>
                        <a:t>-0.1025</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ES" sz="1000" b="0" i="0" u="none" strike="noStrike" dirty="0">
                          <a:effectLst/>
                          <a:latin typeface="+mj-lt"/>
                        </a:rPr>
                        <a:t> -0.0827</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ES" sz="1000" b="0" i="0" u="none" strike="noStrike" dirty="0">
                          <a:effectLst/>
                          <a:latin typeface="+mj-lt"/>
                        </a:rPr>
                        <a:t>-0.2582*</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pPr algn="ctr" fontAlgn="b"/>
                      <a:r>
                        <a:rPr lang="es-ES" sz="1000" b="0" i="0" u="none" strike="noStrike" dirty="0">
                          <a:effectLst/>
                          <a:latin typeface="+mj-lt"/>
                        </a:rPr>
                        <a:t> -0.1933*</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pPr algn="ctr" fontAlgn="b"/>
                      <a:r>
                        <a:rPr lang="es-ES" sz="1000" b="0" i="0" u="none" strike="noStrike" dirty="0">
                          <a:effectLst/>
                          <a:latin typeface="+mj-lt"/>
                        </a:rPr>
                        <a:t>-0.1161</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91638945"/>
                  </a:ext>
                </a:extLst>
              </a:tr>
              <a:tr h="205560">
                <a:tc>
                  <a:txBody>
                    <a:bodyPr/>
                    <a:lstStyle/>
                    <a:p>
                      <a:pPr marL="0" lvl="1" indent="0" algn="just" defTabSz="457200" rtl="0" eaLnBrk="1" latinLnBrk="0" hangingPunct="1">
                        <a:lnSpc>
                          <a:spcPct val="100000"/>
                        </a:lnSpc>
                        <a:spcBef>
                          <a:spcPts val="0"/>
                        </a:spcBef>
                        <a:spcAft>
                          <a:spcPts val="0"/>
                        </a:spcAft>
                        <a:buFont typeface="Wingdings" panose="05000000000000000000" pitchFamily="2" charset="2"/>
                        <a:buNone/>
                      </a:pPr>
                      <a:r>
                        <a:rPr lang="es-ES" sz="1000" kern="1200" dirty="0">
                          <a:solidFill>
                            <a:schemeClr val="tx1"/>
                          </a:solidFill>
                          <a:effectLst/>
                          <a:latin typeface="+mn-lt"/>
                          <a:ea typeface="Calibri" panose="020F0502020204030204" pitchFamily="34" charset="0"/>
                          <a:cs typeface="Times New Roman" panose="02020603050405020304" pitchFamily="18" charset="0"/>
                        </a:rPr>
                        <a:t>PST</a:t>
                      </a:r>
                    </a:p>
                  </a:txBody>
                  <a:tcPr marL="68580" marR="6858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s-ES" sz="1000" b="0" i="0" u="none" strike="noStrike" dirty="0">
                          <a:effectLst/>
                          <a:latin typeface="+mj-lt"/>
                        </a:rPr>
                        <a:t>-0.2582*</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ES" sz="1000" b="0" i="0" u="none" strike="noStrike" dirty="0">
                          <a:effectLst/>
                          <a:latin typeface="+mj-lt"/>
                        </a:rPr>
                        <a:t> 0.1668*</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pPr algn="ctr" fontAlgn="b"/>
                      <a:r>
                        <a:rPr lang="es-ES" sz="1000" b="0" i="0" u="none" strike="noStrike" dirty="0">
                          <a:effectLst/>
                          <a:latin typeface="+mj-lt"/>
                        </a:rPr>
                        <a:t> 0.0697</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ES" sz="1000" b="0" i="0" u="none" strike="noStrike" dirty="0">
                          <a:effectLst/>
                          <a:latin typeface="+mj-lt"/>
                        </a:rPr>
                        <a:t> 0.3235*</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pPr algn="ctr" fontAlgn="b"/>
                      <a:r>
                        <a:rPr lang="es-ES" sz="1000" b="0" i="0" u="none" strike="noStrike" dirty="0">
                          <a:effectLst/>
                          <a:latin typeface="+mj-lt"/>
                        </a:rPr>
                        <a:t>0.2055</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ES" sz="1000" b="0" i="0" u="none" strike="noStrike" dirty="0">
                          <a:effectLst/>
                          <a:latin typeface="+mj-lt"/>
                        </a:rPr>
                        <a:t>0.2492*</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extLst>
                  <a:ext uri="{0D108BD9-81ED-4DB2-BD59-A6C34878D82A}">
                    <a16:rowId xmlns:a16="http://schemas.microsoft.com/office/drawing/2014/main" val="3450518222"/>
                  </a:ext>
                </a:extLst>
              </a:tr>
              <a:tr h="205560">
                <a:tc>
                  <a:txBody>
                    <a:bodyPr/>
                    <a:lstStyle/>
                    <a:p>
                      <a:pPr marL="0" marR="0" lvl="1" indent="0" algn="just" defTabSz="4572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s-ES" sz="1000" kern="1200" dirty="0">
                          <a:solidFill>
                            <a:schemeClr val="tx1"/>
                          </a:solidFill>
                          <a:effectLst/>
                          <a:latin typeface="+mn-lt"/>
                          <a:ea typeface="Calibri" panose="020F0502020204030204" pitchFamily="34" charset="0"/>
                          <a:cs typeface="Times New Roman" panose="02020603050405020304" pitchFamily="18" charset="0"/>
                        </a:rPr>
                        <a:t>R</a:t>
                      </a:r>
                      <a:r>
                        <a:rPr lang="es-ES" sz="1000" kern="1200" baseline="30000" dirty="0">
                          <a:solidFill>
                            <a:schemeClr val="tx1"/>
                          </a:solidFill>
                          <a:effectLst/>
                          <a:latin typeface="+mn-lt"/>
                          <a:ea typeface="Calibri" panose="020F0502020204030204" pitchFamily="34" charset="0"/>
                          <a:cs typeface="Times New Roman" panose="02020603050405020304" pitchFamily="18" charset="0"/>
                        </a:rPr>
                        <a:t>2</a:t>
                      </a:r>
                    </a:p>
                  </a:txBody>
                  <a:tcPr marL="68580" marR="6858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s-ES" sz="1000" b="0" i="0" u="none" strike="noStrike" dirty="0">
                          <a:effectLst/>
                          <a:latin typeface="+mj-lt"/>
                        </a:rPr>
                        <a:t>0.0417</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ES" sz="1000" b="0" i="0" u="none" strike="noStrike" dirty="0">
                          <a:effectLst/>
                          <a:latin typeface="+mj-lt"/>
                        </a:rPr>
                        <a:t>-0.0004</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ES" sz="1000" b="0" i="0" u="none" strike="noStrike" dirty="0">
                          <a:effectLst/>
                          <a:latin typeface="+mj-lt"/>
                        </a:rPr>
                        <a:t>0.0128</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ES" sz="1000" b="0" i="0" u="none" strike="noStrike" dirty="0">
                          <a:effectLst/>
                          <a:latin typeface="+mj-lt"/>
                        </a:rPr>
                        <a:t>0.0404</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ES" sz="1000" b="0" i="0" u="none" strike="noStrike" dirty="0">
                          <a:effectLst/>
                          <a:latin typeface="+mj-lt"/>
                        </a:rPr>
                        <a:t>0.0413</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ES" sz="1000" b="0" i="0" u="none" strike="noStrike" dirty="0">
                          <a:effectLst/>
                          <a:latin typeface="+mj-lt"/>
                        </a:rPr>
                        <a:t>0.0179</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07874606"/>
                  </a:ext>
                </a:extLst>
              </a:tr>
            </a:tbl>
          </a:graphicData>
        </a:graphic>
      </p:graphicFrame>
      <p:graphicFrame>
        <p:nvGraphicFramePr>
          <p:cNvPr id="6" name="Tabla 7">
            <a:extLst>
              <a:ext uri="{FF2B5EF4-FFF2-40B4-BE49-F238E27FC236}">
                <a16:creationId xmlns:a16="http://schemas.microsoft.com/office/drawing/2014/main" id="{A0D45B6F-466C-BCE6-6DCD-FACA701EE0ED}"/>
              </a:ext>
            </a:extLst>
          </p:cNvPr>
          <p:cNvGraphicFramePr>
            <a:graphicFrameLocks noGrp="1"/>
          </p:cNvGraphicFramePr>
          <p:nvPr>
            <p:extLst>
              <p:ext uri="{D42A27DB-BD31-4B8C-83A1-F6EECF244321}">
                <p14:modId xmlns:p14="http://schemas.microsoft.com/office/powerpoint/2010/main" val="634626480"/>
              </p:ext>
            </p:extLst>
          </p:nvPr>
        </p:nvGraphicFramePr>
        <p:xfrm>
          <a:off x="985963" y="3369439"/>
          <a:ext cx="6839711" cy="1510674"/>
        </p:xfrm>
        <a:graphic>
          <a:graphicData uri="http://schemas.openxmlformats.org/drawingml/2006/table">
            <a:tbl>
              <a:tblPr firstRow="1" bandRow="1">
                <a:tableStyleId>{2D5ABB26-0587-4C30-8999-92F81FD0307C}</a:tableStyleId>
              </a:tblPr>
              <a:tblGrid>
                <a:gridCol w="1418199">
                  <a:extLst>
                    <a:ext uri="{9D8B030D-6E8A-4147-A177-3AD203B41FA5}">
                      <a16:colId xmlns:a16="http://schemas.microsoft.com/office/drawing/2014/main" val="916372148"/>
                    </a:ext>
                  </a:extLst>
                </a:gridCol>
                <a:gridCol w="2023659">
                  <a:extLst>
                    <a:ext uri="{9D8B030D-6E8A-4147-A177-3AD203B41FA5}">
                      <a16:colId xmlns:a16="http://schemas.microsoft.com/office/drawing/2014/main" val="1979014559"/>
                    </a:ext>
                  </a:extLst>
                </a:gridCol>
                <a:gridCol w="3397853">
                  <a:extLst>
                    <a:ext uri="{9D8B030D-6E8A-4147-A177-3AD203B41FA5}">
                      <a16:colId xmlns:a16="http://schemas.microsoft.com/office/drawing/2014/main" val="2758839542"/>
                    </a:ext>
                  </a:extLst>
                </a:gridCol>
              </a:tblGrid>
              <a:tr h="189246">
                <a:tc>
                  <a:txBody>
                    <a:bodyPr/>
                    <a:lstStyle/>
                    <a:p>
                      <a:pPr algn="just">
                        <a:lnSpc>
                          <a:spcPct val="107000"/>
                        </a:lnSpc>
                        <a:spcBef>
                          <a:spcPts val="0"/>
                        </a:spcBef>
                        <a:spcAft>
                          <a:spcPts val="0"/>
                        </a:spcAft>
                      </a:pPr>
                      <a:r>
                        <a:rPr lang="en-US" sz="1100" b="0" kern="1200" dirty="0">
                          <a:solidFill>
                            <a:schemeClr val="tx2"/>
                          </a:solidFill>
                          <a:latin typeface="Roboto Slab Regular"/>
                          <a:ea typeface="+mn-ea"/>
                          <a:cs typeface="Roboto Slab Regular"/>
                        </a:rPr>
                        <a:t>Indices </a:t>
                      </a:r>
                      <a:endParaRPr lang="es-ES" sz="1100" b="0" kern="1200" dirty="0">
                        <a:solidFill>
                          <a:schemeClr val="tx2"/>
                        </a:solidFill>
                        <a:latin typeface="Roboto Slab Regular"/>
                        <a:ea typeface="+mn-ea"/>
                        <a:cs typeface="Roboto Slab Regular"/>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just" defTabSz="457200" rtl="0" eaLnBrk="1" latinLnBrk="0" hangingPunct="1">
                        <a:lnSpc>
                          <a:spcPct val="107000"/>
                        </a:lnSpc>
                        <a:spcBef>
                          <a:spcPts val="0"/>
                        </a:spcBef>
                        <a:spcAft>
                          <a:spcPts val="0"/>
                        </a:spcAft>
                      </a:pPr>
                      <a:r>
                        <a:rPr lang="en-US" sz="1100" b="0" kern="1200" dirty="0">
                          <a:solidFill>
                            <a:schemeClr val="tx2"/>
                          </a:solidFill>
                          <a:latin typeface="Roboto Slab Regular"/>
                          <a:ea typeface="+mn-ea"/>
                          <a:cs typeface="Roboto Slab Regular"/>
                        </a:rPr>
                        <a:t>Asset types</a:t>
                      </a:r>
                      <a:endParaRPr lang="es-ES" sz="1100" b="0" kern="1200" dirty="0">
                        <a:solidFill>
                          <a:schemeClr val="tx2"/>
                        </a:solidFill>
                        <a:latin typeface="Roboto Slab Regular"/>
                        <a:ea typeface="+mn-ea"/>
                        <a:cs typeface="Roboto Slab Regular"/>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just" defTabSz="457200" rtl="0" eaLnBrk="1" latinLnBrk="0" hangingPunct="1">
                        <a:lnSpc>
                          <a:spcPct val="107000"/>
                        </a:lnSpc>
                        <a:spcBef>
                          <a:spcPts val="0"/>
                        </a:spcBef>
                        <a:spcAft>
                          <a:spcPts val="0"/>
                        </a:spcAft>
                      </a:pPr>
                      <a:r>
                        <a:rPr lang="es-ES" sz="1100" b="0" kern="1200" dirty="0" err="1">
                          <a:solidFill>
                            <a:schemeClr val="tx2"/>
                          </a:solidFill>
                          <a:latin typeface="Roboto Slab Regular"/>
                          <a:ea typeface="+mn-ea"/>
                          <a:cs typeface="Roboto Slab Regular"/>
                        </a:rPr>
                        <a:t>Climate</a:t>
                      </a:r>
                      <a:r>
                        <a:rPr lang="es-ES" sz="1100" b="0" kern="1200" dirty="0">
                          <a:solidFill>
                            <a:schemeClr val="tx2"/>
                          </a:solidFill>
                          <a:latin typeface="Roboto Slab Regular"/>
                          <a:ea typeface="+mn-ea"/>
                          <a:cs typeface="Roboto Slab Regular"/>
                        </a:rPr>
                        <a:t> </a:t>
                      </a:r>
                      <a:r>
                        <a:rPr lang="es-ES" sz="1100" b="0" kern="1200" dirty="0" err="1">
                          <a:solidFill>
                            <a:schemeClr val="tx2"/>
                          </a:solidFill>
                          <a:latin typeface="Roboto Slab Regular"/>
                          <a:ea typeface="+mn-ea"/>
                          <a:cs typeface="Roboto Slab Regular"/>
                        </a:rPr>
                        <a:t>Risk</a:t>
                      </a:r>
                      <a:r>
                        <a:rPr lang="es-ES" sz="1100" b="0" kern="1200" dirty="0">
                          <a:solidFill>
                            <a:schemeClr val="tx2"/>
                          </a:solidFill>
                          <a:latin typeface="Roboto Slab Regular"/>
                          <a:ea typeface="+mn-ea"/>
                          <a:cs typeface="Roboto Slab Regular"/>
                        </a:rPr>
                        <a:t> </a:t>
                      </a:r>
                      <a:r>
                        <a:rPr lang="es-ES" sz="1100" b="0" kern="1200" dirty="0" err="1">
                          <a:solidFill>
                            <a:schemeClr val="tx2"/>
                          </a:solidFill>
                          <a:latin typeface="Roboto Slab Regular"/>
                          <a:ea typeface="+mn-ea"/>
                          <a:cs typeface="Roboto Slab Regular"/>
                        </a:rPr>
                        <a:t>Exposure</a:t>
                      </a:r>
                      <a:endParaRPr lang="es-ES" sz="1100" b="0" kern="1200" dirty="0">
                        <a:solidFill>
                          <a:schemeClr val="tx2"/>
                        </a:solidFill>
                        <a:latin typeface="Roboto Slab Regular"/>
                        <a:ea typeface="+mn-ea"/>
                        <a:cs typeface="Roboto Slab Regular"/>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54288638"/>
                  </a:ext>
                </a:extLst>
              </a:tr>
              <a:tr h="356302">
                <a:tc>
                  <a:txBody>
                    <a:bodyPr/>
                    <a:lstStyle/>
                    <a:p>
                      <a:pPr marL="7938" lvl="1" indent="0" algn="l">
                        <a:lnSpc>
                          <a:spcPct val="107000"/>
                        </a:lnSpc>
                        <a:spcBef>
                          <a:spcPts val="0"/>
                        </a:spcBef>
                        <a:spcAft>
                          <a:spcPts val="0"/>
                        </a:spcAft>
                        <a:buFont typeface="Wingdings" panose="05000000000000000000" pitchFamily="2" charset="2"/>
                        <a:buNone/>
                        <a:tabLst/>
                      </a:pPr>
                      <a:r>
                        <a:rPr lang="es-ES" sz="1000" dirty="0">
                          <a:solidFill>
                            <a:schemeClr val="tx1"/>
                          </a:solidFill>
                          <a:effectLst/>
                          <a:latin typeface="+mn-lt"/>
                          <a:ea typeface="Calibri" panose="020F0502020204030204" pitchFamily="34" charset="0"/>
                          <a:cs typeface="Times New Roman" panose="02020603050405020304" pitchFamily="18" charset="0"/>
                        </a:rPr>
                        <a:t>MSCI </a:t>
                      </a:r>
                      <a:r>
                        <a:rPr lang="es-ES" sz="1000" dirty="0" err="1">
                          <a:solidFill>
                            <a:schemeClr val="tx1"/>
                          </a:solidFill>
                          <a:effectLst/>
                          <a:latin typeface="+mn-lt"/>
                          <a:ea typeface="Calibri" panose="020F0502020204030204" pitchFamily="34" charset="0"/>
                          <a:cs typeface="Times New Roman" panose="02020603050405020304" pitchFamily="18" charset="0"/>
                        </a:rPr>
                        <a:t>Regulated</a:t>
                      </a:r>
                      <a:endParaRPr lang="es-ES" sz="10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938" lvl="1" indent="0" algn="l" defTabSz="457200" rtl="0" eaLnBrk="1" latinLnBrk="0" hangingPunct="1">
                        <a:lnSpc>
                          <a:spcPct val="107000"/>
                        </a:lnSpc>
                        <a:spcBef>
                          <a:spcPts val="0"/>
                        </a:spcBef>
                        <a:spcAft>
                          <a:spcPts val="0"/>
                        </a:spcAft>
                        <a:buFont typeface="Wingdings" panose="05000000000000000000" pitchFamily="2" charset="2"/>
                        <a:buNone/>
                        <a:tabLst/>
                      </a:pPr>
                      <a:r>
                        <a:rPr lang="it-IT" sz="1000" dirty="0"/>
                        <a:t>Energy/water networks, </a:t>
                      </a:r>
                      <a:r>
                        <a:rPr lang="it-IT" sz="1000" dirty="0" err="1"/>
                        <a:t>regulated</a:t>
                      </a:r>
                      <a:r>
                        <a:rPr lang="it-IT" sz="1000" dirty="0"/>
                        <a:t> utilities</a:t>
                      </a:r>
                      <a:endParaRPr lang="es-ES" sz="1000" kern="12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938" marR="0" lvl="1" indent="0" algn="l" defTabSz="457200" rtl="0" eaLnBrk="1" fontAlgn="auto" latinLnBrk="0" hangingPunct="1">
                        <a:lnSpc>
                          <a:spcPct val="107000"/>
                        </a:lnSpc>
                        <a:spcBef>
                          <a:spcPts val="0"/>
                        </a:spcBef>
                        <a:spcAft>
                          <a:spcPts val="0"/>
                        </a:spcAft>
                        <a:buClrTx/>
                        <a:buSzTx/>
                        <a:buFont typeface="Wingdings" panose="05000000000000000000" pitchFamily="2" charset="2"/>
                        <a:buNone/>
                        <a:tabLst/>
                        <a:defRPr/>
                      </a:pPr>
                      <a:r>
                        <a:rPr lang="es-ES" sz="1000" kern="1200" dirty="0" err="1">
                          <a:solidFill>
                            <a:schemeClr val="tx1"/>
                          </a:solidFill>
                          <a:effectLst/>
                          <a:latin typeface="+mn-lt"/>
                          <a:ea typeface="Calibri" panose="020F0502020204030204" pitchFamily="34" charset="0"/>
                          <a:cs typeface="Times New Roman" panose="02020603050405020304" pitchFamily="18" charset="0"/>
                        </a:rPr>
                        <a:t>Regulated</a:t>
                      </a:r>
                      <a:r>
                        <a:rPr lang="es-ES" sz="1000" kern="1200" dirty="0">
                          <a:solidFill>
                            <a:schemeClr val="tx1"/>
                          </a:solidFill>
                          <a:effectLst/>
                          <a:latin typeface="+mn-lt"/>
                          <a:ea typeface="Calibri" panose="020F0502020204030204" pitchFamily="34" charset="0"/>
                          <a:cs typeface="Times New Roman" panose="02020603050405020304" pitchFamily="18" charset="0"/>
                        </a:rPr>
                        <a:t> </a:t>
                      </a:r>
                      <a:r>
                        <a:rPr lang="es-ES" sz="1000" kern="1200" dirty="0" err="1">
                          <a:solidFill>
                            <a:schemeClr val="tx1"/>
                          </a:solidFill>
                          <a:effectLst/>
                          <a:latin typeface="+mn-lt"/>
                          <a:ea typeface="Calibri" panose="020F0502020204030204" pitchFamily="34" charset="0"/>
                          <a:cs typeface="Times New Roman" panose="02020603050405020304" pitchFamily="18" charset="0"/>
                        </a:rPr>
                        <a:t>tarriffs</a:t>
                      </a:r>
                      <a:r>
                        <a:rPr lang="es-ES" sz="1000" kern="1200" dirty="0">
                          <a:solidFill>
                            <a:schemeClr val="tx1"/>
                          </a:solidFill>
                          <a:effectLst/>
                          <a:latin typeface="+mn-lt"/>
                          <a:ea typeface="Calibri" panose="020F0502020204030204" pitchFamily="34" charset="0"/>
                          <a:cs typeface="Times New Roman" panose="02020603050405020304" pitchFamily="18" charset="0"/>
                        </a:rPr>
                        <a:t>, </a:t>
                      </a:r>
                      <a:r>
                        <a:rPr lang="es-ES" sz="1000" kern="1200" dirty="0" err="1">
                          <a:solidFill>
                            <a:schemeClr val="tx1"/>
                          </a:solidFill>
                          <a:effectLst/>
                          <a:latin typeface="+mn-lt"/>
                          <a:ea typeface="Calibri" panose="020F0502020204030204" pitchFamily="34" charset="0"/>
                          <a:cs typeface="Times New Roman" panose="02020603050405020304" pitchFamily="18" charset="0"/>
                        </a:rPr>
                        <a:t>cost</a:t>
                      </a:r>
                      <a:r>
                        <a:rPr lang="es-ES" sz="1000" kern="1200" dirty="0">
                          <a:solidFill>
                            <a:schemeClr val="tx1"/>
                          </a:solidFill>
                          <a:effectLst/>
                          <a:latin typeface="+mn-lt"/>
                          <a:ea typeface="Calibri" panose="020F0502020204030204" pitchFamily="34" charset="0"/>
                          <a:cs typeface="Times New Roman" panose="02020603050405020304" pitchFamily="18" charset="0"/>
                        </a:rPr>
                        <a:t> </a:t>
                      </a:r>
                      <a:r>
                        <a:rPr lang="es-ES" sz="1000" kern="1200" dirty="0" err="1">
                          <a:solidFill>
                            <a:schemeClr val="tx1"/>
                          </a:solidFill>
                          <a:effectLst/>
                          <a:latin typeface="+mn-lt"/>
                          <a:ea typeface="Calibri" panose="020F0502020204030204" pitchFamily="34" charset="0"/>
                          <a:cs typeface="Times New Roman" panose="02020603050405020304" pitchFamily="18" charset="0"/>
                        </a:rPr>
                        <a:t>pass-through</a:t>
                      </a:r>
                      <a:r>
                        <a:rPr lang="es-ES" sz="1000" kern="1200" dirty="0">
                          <a:solidFill>
                            <a:schemeClr val="tx1"/>
                          </a:solidFill>
                          <a:effectLst/>
                          <a:latin typeface="+mn-lt"/>
                          <a:ea typeface="Calibri" panose="020F0502020204030204" pitchFamily="34" charset="0"/>
                          <a:cs typeface="Times New Roman" panose="02020603050405020304" pitchFamily="18" charset="0"/>
                        </a:rPr>
                        <a:t>, no </a:t>
                      </a:r>
                      <a:r>
                        <a:rPr lang="es-ES" sz="1000" kern="1200" dirty="0" err="1">
                          <a:solidFill>
                            <a:schemeClr val="tx1"/>
                          </a:solidFill>
                          <a:effectLst/>
                          <a:latin typeface="+mn-lt"/>
                          <a:ea typeface="Calibri" panose="020F0502020204030204" pitchFamily="34" charset="0"/>
                          <a:cs typeface="Times New Roman" panose="02020603050405020304" pitchFamily="18" charset="0"/>
                        </a:rPr>
                        <a:t>economic</a:t>
                      </a:r>
                      <a:r>
                        <a:rPr lang="es-ES" sz="1000" kern="1200" dirty="0">
                          <a:solidFill>
                            <a:schemeClr val="tx1"/>
                          </a:solidFill>
                          <a:effectLst/>
                          <a:latin typeface="+mn-lt"/>
                          <a:ea typeface="Calibri" panose="020F0502020204030204" pitchFamily="34" charset="0"/>
                          <a:cs typeface="Times New Roman" panose="02020603050405020304" pitchFamily="18" charset="0"/>
                        </a:rPr>
                        <a:t> </a:t>
                      </a:r>
                      <a:r>
                        <a:rPr lang="es-ES" sz="1000" kern="1200" dirty="0" err="1">
                          <a:solidFill>
                            <a:schemeClr val="tx1"/>
                          </a:solidFill>
                          <a:effectLst/>
                          <a:latin typeface="+mn-lt"/>
                          <a:ea typeface="Calibri" panose="020F0502020204030204" pitchFamily="34" charset="0"/>
                          <a:cs typeface="Times New Roman" panose="02020603050405020304" pitchFamily="18" charset="0"/>
                        </a:rPr>
                        <a:t>cycle</a:t>
                      </a:r>
                      <a:r>
                        <a:rPr lang="es-ES" sz="1000" kern="1200" dirty="0">
                          <a:solidFill>
                            <a:schemeClr val="tx1"/>
                          </a:solidFill>
                          <a:effectLst/>
                          <a:latin typeface="+mn-lt"/>
                          <a:ea typeface="Calibri" panose="020F0502020204030204" pitchFamily="34" charset="0"/>
                          <a:cs typeface="Times New Roman" panose="02020603050405020304" pitchFamily="18" charset="0"/>
                        </a:rPr>
                        <a:t> </a:t>
                      </a:r>
                      <a:r>
                        <a:rPr lang="es-ES" sz="1000" kern="1200" dirty="0" err="1">
                          <a:solidFill>
                            <a:schemeClr val="tx1"/>
                          </a:solidFill>
                          <a:effectLst/>
                          <a:latin typeface="+mn-lt"/>
                          <a:ea typeface="Calibri" panose="020F0502020204030204" pitchFamily="34" charset="0"/>
                          <a:cs typeface="Times New Roman" panose="02020603050405020304" pitchFamily="18" charset="0"/>
                        </a:rPr>
                        <a:t>exposure</a:t>
                      </a:r>
                      <a:endParaRPr lang="es-ES" sz="1000" kern="12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23638721"/>
                  </a:ext>
                </a:extLst>
              </a:tr>
              <a:tr h="356302">
                <a:tc>
                  <a:txBody>
                    <a:bodyPr/>
                    <a:lstStyle/>
                    <a:p>
                      <a:pPr marL="7938" lvl="1" indent="0" algn="l">
                        <a:lnSpc>
                          <a:spcPct val="107000"/>
                        </a:lnSpc>
                        <a:spcBef>
                          <a:spcPts val="0"/>
                        </a:spcBef>
                        <a:spcAft>
                          <a:spcPts val="0"/>
                        </a:spcAft>
                        <a:buFont typeface="Wingdings" panose="05000000000000000000" pitchFamily="2" charset="2"/>
                        <a:buNone/>
                        <a:tabLst/>
                      </a:pPr>
                      <a:r>
                        <a:rPr lang="es-ES" sz="1000" dirty="0">
                          <a:solidFill>
                            <a:schemeClr val="tx1"/>
                          </a:solidFill>
                          <a:effectLst/>
                          <a:latin typeface="+mn-lt"/>
                          <a:ea typeface="Calibri" panose="020F0502020204030204" pitchFamily="34" charset="0"/>
                          <a:cs typeface="Times New Roman" panose="02020603050405020304" pitchFamily="18" charset="0"/>
                        </a:rPr>
                        <a:t>MSCI </a:t>
                      </a:r>
                      <a:r>
                        <a:rPr lang="es-ES" sz="1000" dirty="0" err="1">
                          <a:solidFill>
                            <a:schemeClr val="tx1"/>
                          </a:solidFill>
                          <a:effectLst/>
                          <a:latin typeface="+mn-lt"/>
                          <a:ea typeface="Calibri" panose="020F0502020204030204" pitchFamily="34" charset="0"/>
                          <a:cs typeface="Times New Roman" panose="02020603050405020304" pitchFamily="18" charset="0"/>
                        </a:rPr>
                        <a:t>Contracted</a:t>
                      </a:r>
                      <a:endParaRPr lang="es-ES" sz="10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938" marR="0" lvl="1" indent="0" algn="l" defTabSz="457200" rtl="0" eaLnBrk="1" fontAlgn="auto" latinLnBrk="0" hangingPunct="1">
                        <a:lnSpc>
                          <a:spcPct val="107000"/>
                        </a:lnSpc>
                        <a:spcBef>
                          <a:spcPts val="0"/>
                        </a:spcBef>
                        <a:spcAft>
                          <a:spcPts val="0"/>
                        </a:spcAft>
                        <a:buClrTx/>
                        <a:buSzTx/>
                        <a:buFont typeface="Wingdings" panose="05000000000000000000" pitchFamily="2" charset="2"/>
                        <a:buNone/>
                        <a:tabLst/>
                        <a:defRPr/>
                      </a:pPr>
                      <a:r>
                        <a:rPr lang="it-IT" sz="1000" dirty="0" err="1"/>
                        <a:t>PPAs</a:t>
                      </a:r>
                      <a:r>
                        <a:rPr lang="it-IT" sz="1000" dirty="0"/>
                        <a:t>, </a:t>
                      </a:r>
                      <a:r>
                        <a:rPr lang="it-IT" sz="1000" dirty="0" err="1"/>
                        <a:t>availability</a:t>
                      </a:r>
                      <a:r>
                        <a:rPr lang="it-IT" sz="1000" dirty="0"/>
                        <a:t> </a:t>
                      </a:r>
                      <a:r>
                        <a:rPr lang="it-IT" sz="1000" dirty="0" err="1"/>
                        <a:t>contracts</a:t>
                      </a:r>
                      <a:endParaRPr lang="es-ES" sz="1000" kern="12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938" marR="0" lvl="1" indent="0" algn="l" defTabSz="457200" rtl="0" eaLnBrk="1" fontAlgn="auto" latinLnBrk="0" hangingPunct="1">
                        <a:lnSpc>
                          <a:spcPct val="107000"/>
                        </a:lnSpc>
                        <a:spcBef>
                          <a:spcPts val="0"/>
                        </a:spcBef>
                        <a:spcAft>
                          <a:spcPts val="0"/>
                        </a:spcAft>
                        <a:buClrTx/>
                        <a:buSzTx/>
                        <a:buFont typeface="Wingdings" panose="05000000000000000000" pitchFamily="2" charset="2"/>
                        <a:buNone/>
                        <a:tabLst/>
                        <a:defRPr/>
                      </a:pPr>
                      <a:r>
                        <a:rPr lang="es-ES" sz="1000" kern="1200" dirty="0" err="1">
                          <a:solidFill>
                            <a:schemeClr val="tx1"/>
                          </a:solidFill>
                          <a:effectLst/>
                          <a:latin typeface="+mn-lt"/>
                          <a:ea typeface="Calibri" panose="020F0502020204030204" pitchFamily="34" charset="0"/>
                          <a:cs typeface="Times New Roman" panose="02020603050405020304" pitchFamily="18" charset="0"/>
                        </a:rPr>
                        <a:t>Regulated</a:t>
                      </a:r>
                      <a:r>
                        <a:rPr lang="es-ES" sz="1000" kern="1200" dirty="0">
                          <a:solidFill>
                            <a:schemeClr val="tx1"/>
                          </a:solidFill>
                          <a:effectLst/>
                          <a:latin typeface="+mn-lt"/>
                          <a:ea typeface="Calibri" panose="020F0502020204030204" pitchFamily="34" charset="0"/>
                          <a:cs typeface="Times New Roman" panose="02020603050405020304" pitchFamily="18" charset="0"/>
                        </a:rPr>
                        <a:t> </a:t>
                      </a:r>
                      <a:r>
                        <a:rPr lang="es-ES" sz="1000" kern="1200" dirty="0" err="1">
                          <a:solidFill>
                            <a:schemeClr val="tx1"/>
                          </a:solidFill>
                          <a:effectLst/>
                          <a:latin typeface="+mn-lt"/>
                          <a:ea typeface="Calibri" panose="020F0502020204030204" pitchFamily="34" charset="0"/>
                          <a:cs typeface="Times New Roman" panose="02020603050405020304" pitchFamily="18" charset="0"/>
                        </a:rPr>
                        <a:t>tarriffs</a:t>
                      </a:r>
                      <a:r>
                        <a:rPr lang="es-ES" sz="1000" kern="1200" dirty="0">
                          <a:solidFill>
                            <a:schemeClr val="tx1"/>
                          </a:solidFill>
                          <a:effectLst/>
                          <a:latin typeface="+mn-lt"/>
                          <a:ea typeface="Calibri" panose="020F0502020204030204" pitchFamily="34" charset="0"/>
                          <a:cs typeface="Times New Roman" panose="02020603050405020304" pitchFamily="18" charset="0"/>
                        </a:rPr>
                        <a:t>, </a:t>
                      </a:r>
                      <a:r>
                        <a:rPr lang="es-ES" sz="1000" kern="1200" dirty="0" err="1">
                          <a:solidFill>
                            <a:schemeClr val="tx1"/>
                          </a:solidFill>
                          <a:effectLst/>
                          <a:latin typeface="+mn-lt"/>
                          <a:ea typeface="Calibri" panose="020F0502020204030204" pitchFamily="34" charset="0"/>
                          <a:cs typeface="Times New Roman" panose="02020603050405020304" pitchFamily="18" charset="0"/>
                        </a:rPr>
                        <a:t>cost</a:t>
                      </a:r>
                      <a:r>
                        <a:rPr lang="es-ES" sz="1000" kern="1200" dirty="0">
                          <a:solidFill>
                            <a:schemeClr val="tx1"/>
                          </a:solidFill>
                          <a:effectLst/>
                          <a:latin typeface="+mn-lt"/>
                          <a:ea typeface="Calibri" panose="020F0502020204030204" pitchFamily="34" charset="0"/>
                          <a:cs typeface="Times New Roman" panose="02020603050405020304" pitchFamily="18" charset="0"/>
                        </a:rPr>
                        <a:t> </a:t>
                      </a:r>
                      <a:r>
                        <a:rPr lang="es-ES" sz="1000" kern="1200" dirty="0" err="1">
                          <a:solidFill>
                            <a:schemeClr val="tx1"/>
                          </a:solidFill>
                          <a:effectLst/>
                          <a:latin typeface="+mn-lt"/>
                          <a:ea typeface="Calibri" panose="020F0502020204030204" pitchFamily="34" charset="0"/>
                          <a:cs typeface="Times New Roman" panose="02020603050405020304" pitchFamily="18" charset="0"/>
                        </a:rPr>
                        <a:t>pass-through</a:t>
                      </a:r>
                      <a:r>
                        <a:rPr lang="es-ES" sz="1000" kern="1200" dirty="0">
                          <a:solidFill>
                            <a:schemeClr val="tx1"/>
                          </a:solidFill>
                          <a:effectLst/>
                          <a:latin typeface="+mn-lt"/>
                          <a:ea typeface="Calibri" panose="020F0502020204030204" pitchFamily="34" charset="0"/>
                          <a:cs typeface="Times New Roman" panose="02020603050405020304" pitchFamily="18" charset="0"/>
                        </a:rPr>
                        <a:t>, no </a:t>
                      </a:r>
                      <a:r>
                        <a:rPr lang="es-ES" sz="1000" kern="1200" dirty="0" err="1">
                          <a:solidFill>
                            <a:schemeClr val="tx1"/>
                          </a:solidFill>
                          <a:effectLst/>
                          <a:latin typeface="+mn-lt"/>
                          <a:ea typeface="Calibri" panose="020F0502020204030204" pitchFamily="34" charset="0"/>
                          <a:cs typeface="Times New Roman" panose="02020603050405020304" pitchFamily="18" charset="0"/>
                        </a:rPr>
                        <a:t>economic</a:t>
                      </a:r>
                      <a:r>
                        <a:rPr lang="es-ES" sz="1000" kern="1200" dirty="0">
                          <a:solidFill>
                            <a:schemeClr val="tx1"/>
                          </a:solidFill>
                          <a:effectLst/>
                          <a:latin typeface="+mn-lt"/>
                          <a:ea typeface="Calibri" panose="020F0502020204030204" pitchFamily="34" charset="0"/>
                          <a:cs typeface="Times New Roman" panose="02020603050405020304" pitchFamily="18" charset="0"/>
                        </a:rPr>
                        <a:t> </a:t>
                      </a:r>
                      <a:r>
                        <a:rPr lang="es-ES" sz="1000" kern="1200" dirty="0" err="1">
                          <a:solidFill>
                            <a:schemeClr val="tx1"/>
                          </a:solidFill>
                          <a:effectLst/>
                          <a:latin typeface="+mn-lt"/>
                          <a:ea typeface="Calibri" panose="020F0502020204030204" pitchFamily="34" charset="0"/>
                          <a:cs typeface="Times New Roman" panose="02020603050405020304" pitchFamily="18" charset="0"/>
                        </a:rPr>
                        <a:t>cycle</a:t>
                      </a:r>
                      <a:r>
                        <a:rPr lang="es-ES" sz="1000" kern="1200" dirty="0">
                          <a:solidFill>
                            <a:schemeClr val="tx1"/>
                          </a:solidFill>
                          <a:effectLst/>
                          <a:latin typeface="+mn-lt"/>
                          <a:ea typeface="Calibri" panose="020F0502020204030204" pitchFamily="34" charset="0"/>
                          <a:cs typeface="Times New Roman" panose="02020603050405020304" pitchFamily="18" charset="0"/>
                        </a:rPr>
                        <a:t> </a:t>
                      </a:r>
                      <a:r>
                        <a:rPr lang="es-ES" sz="1000" kern="1200" dirty="0" err="1">
                          <a:solidFill>
                            <a:schemeClr val="tx1"/>
                          </a:solidFill>
                          <a:effectLst/>
                          <a:latin typeface="+mn-lt"/>
                          <a:ea typeface="Calibri" panose="020F0502020204030204" pitchFamily="34" charset="0"/>
                          <a:cs typeface="Times New Roman" panose="02020603050405020304" pitchFamily="18" charset="0"/>
                        </a:rPr>
                        <a:t>exposure</a:t>
                      </a:r>
                      <a:endParaRPr lang="es-ES" sz="1000" kern="12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95058122"/>
                  </a:ext>
                </a:extLst>
              </a:tr>
              <a:tr h="252522">
                <a:tc>
                  <a:txBody>
                    <a:bodyPr/>
                    <a:lstStyle/>
                    <a:p>
                      <a:pPr marL="7938" lvl="1" indent="0" algn="l">
                        <a:lnSpc>
                          <a:spcPct val="107000"/>
                        </a:lnSpc>
                        <a:spcBef>
                          <a:spcPts val="0"/>
                        </a:spcBef>
                        <a:spcAft>
                          <a:spcPts val="0"/>
                        </a:spcAft>
                        <a:buFont typeface="Wingdings" panose="05000000000000000000" pitchFamily="2" charset="2"/>
                        <a:buNone/>
                        <a:tabLst/>
                      </a:pPr>
                      <a:r>
                        <a:rPr lang="es-ES" sz="1000" dirty="0">
                          <a:solidFill>
                            <a:schemeClr val="tx1"/>
                          </a:solidFill>
                          <a:effectLst/>
                          <a:latin typeface="+mn-lt"/>
                          <a:ea typeface="Calibri" panose="020F0502020204030204" pitchFamily="34" charset="0"/>
                          <a:cs typeface="Times New Roman" panose="02020603050405020304" pitchFamily="18" charset="0"/>
                        </a:rPr>
                        <a:t>MSCI </a:t>
                      </a:r>
                      <a:r>
                        <a:rPr lang="es-ES" sz="1000" dirty="0" err="1">
                          <a:solidFill>
                            <a:schemeClr val="tx1"/>
                          </a:solidFill>
                          <a:effectLst/>
                          <a:latin typeface="+mn-lt"/>
                          <a:ea typeface="Calibri" panose="020F0502020204030204" pitchFamily="34" charset="0"/>
                          <a:cs typeface="Times New Roman" panose="02020603050405020304" pitchFamily="18" charset="0"/>
                        </a:rPr>
                        <a:t>Economic</a:t>
                      </a:r>
                      <a:endParaRPr lang="es-ES" sz="10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938" marR="0" lvl="1" indent="0" algn="l" defTabSz="457200" rtl="0" eaLnBrk="1" fontAlgn="auto" latinLnBrk="0" hangingPunct="1">
                        <a:lnSpc>
                          <a:spcPct val="107000"/>
                        </a:lnSpc>
                        <a:spcBef>
                          <a:spcPts val="0"/>
                        </a:spcBef>
                        <a:spcAft>
                          <a:spcPts val="0"/>
                        </a:spcAft>
                        <a:buClrTx/>
                        <a:buSzTx/>
                        <a:buFont typeface="Wingdings" panose="05000000000000000000" pitchFamily="2" charset="2"/>
                        <a:buNone/>
                        <a:tabLst/>
                        <a:defRPr/>
                      </a:pPr>
                      <a:r>
                        <a:rPr lang="it-IT" sz="1000" dirty="0" err="1"/>
                        <a:t>Essential</a:t>
                      </a:r>
                      <a:r>
                        <a:rPr lang="it-IT" sz="1000" dirty="0"/>
                        <a:t> </a:t>
                      </a:r>
                      <a:r>
                        <a:rPr lang="it-IT" sz="1000" dirty="0" err="1"/>
                        <a:t>physical</a:t>
                      </a:r>
                      <a:r>
                        <a:rPr lang="it-IT" sz="1000" dirty="0"/>
                        <a:t> networks</a:t>
                      </a:r>
                      <a:endParaRPr lang="es-ES" sz="1000" kern="12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938" lvl="1" indent="0" algn="l" defTabSz="457200" rtl="0" eaLnBrk="1" latinLnBrk="0" hangingPunct="1">
                        <a:lnSpc>
                          <a:spcPct val="107000"/>
                        </a:lnSpc>
                        <a:spcBef>
                          <a:spcPts val="0"/>
                        </a:spcBef>
                        <a:spcAft>
                          <a:spcPts val="0"/>
                        </a:spcAft>
                        <a:buFont typeface="Wingdings" panose="05000000000000000000" pitchFamily="2" charset="2"/>
                        <a:buNone/>
                        <a:tabLst/>
                      </a:pPr>
                      <a:r>
                        <a:rPr lang="es-ES" sz="1000" kern="1200" dirty="0">
                          <a:solidFill>
                            <a:schemeClr val="tx1"/>
                          </a:solidFill>
                          <a:effectLst/>
                          <a:latin typeface="+mn-lt"/>
                          <a:ea typeface="Calibri" panose="020F0502020204030204" pitchFamily="34" charset="0"/>
                          <a:cs typeface="Times New Roman" panose="02020603050405020304" pitchFamily="18" charset="0"/>
                        </a:rPr>
                        <a:t>Storm/</a:t>
                      </a:r>
                      <a:r>
                        <a:rPr lang="es-ES" sz="1000" kern="1200" dirty="0" err="1">
                          <a:solidFill>
                            <a:schemeClr val="tx1"/>
                          </a:solidFill>
                          <a:effectLst/>
                          <a:latin typeface="+mn-lt"/>
                          <a:ea typeface="Calibri" panose="020F0502020204030204" pitchFamily="34" charset="0"/>
                          <a:cs typeface="Times New Roman" panose="02020603050405020304" pitchFamily="18" charset="0"/>
                        </a:rPr>
                        <a:t>Heat</a:t>
                      </a:r>
                      <a:r>
                        <a:rPr lang="es-ES" sz="1000" kern="1200" dirty="0">
                          <a:solidFill>
                            <a:schemeClr val="tx1"/>
                          </a:solidFill>
                          <a:effectLst/>
                          <a:latin typeface="+mn-lt"/>
                          <a:ea typeface="Calibri" panose="020F0502020204030204" pitchFamily="34" charset="0"/>
                          <a:cs typeface="Times New Roman" panose="02020603050405020304" pitchFamily="18" charset="0"/>
                        </a:rPr>
                        <a:t>/</a:t>
                      </a:r>
                      <a:r>
                        <a:rPr lang="es-ES" sz="1000" kern="1200" dirty="0" err="1">
                          <a:solidFill>
                            <a:schemeClr val="tx1"/>
                          </a:solidFill>
                          <a:effectLst/>
                          <a:latin typeface="+mn-lt"/>
                          <a:ea typeface="Calibri" panose="020F0502020204030204" pitchFamily="34" charset="0"/>
                          <a:cs typeface="Times New Roman" panose="02020603050405020304" pitchFamily="18" charset="0"/>
                        </a:rPr>
                        <a:t>Droughts</a:t>
                      </a:r>
                      <a:r>
                        <a:rPr lang="es-ES" sz="1000" kern="1200" dirty="0">
                          <a:solidFill>
                            <a:schemeClr val="tx1"/>
                          </a:solidFill>
                          <a:effectLst/>
                          <a:latin typeface="+mn-lt"/>
                          <a:ea typeface="Calibri" panose="020F0502020204030204" pitchFamily="34" charset="0"/>
                          <a:cs typeface="Times New Roman" panose="02020603050405020304" pitchFamily="18" charset="0"/>
                        </a:rPr>
                        <a:t>/</a:t>
                      </a:r>
                      <a:r>
                        <a:rPr lang="es-ES" sz="1000" kern="1200" dirty="0" err="1">
                          <a:solidFill>
                            <a:schemeClr val="tx1"/>
                          </a:solidFill>
                          <a:effectLst/>
                          <a:latin typeface="+mn-lt"/>
                          <a:ea typeface="Calibri" panose="020F0502020204030204" pitchFamily="34" charset="0"/>
                          <a:cs typeface="Times New Roman" panose="02020603050405020304" pitchFamily="18" charset="0"/>
                        </a:rPr>
                        <a:t>Floods</a:t>
                      </a:r>
                      <a:r>
                        <a:rPr lang="es-ES" sz="1000" kern="1200" dirty="0">
                          <a:solidFill>
                            <a:schemeClr val="tx1"/>
                          </a:solidFill>
                          <a:effectLst/>
                          <a:latin typeface="+mn-lt"/>
                          <a:ea typeface="Calibri" panose="020F0502020204030204" pitchFamily="34" charset="0"/>
                          <a:cs typeface="Times New Roman" panose="02020603050405020304" pitchFamily="18" charset="0"/>
                        </a:rPr>
                        <a:t> </a:t>
                      </a:r>
                      <a:r>
                        <a:rPr lang="es-ES" sz="1000" kern="1200" dirty="0" err="1">
                          <a:solidFill>
                            <a:schemeClr val="tx1"/>
                          </a:solidFill>
                          <a:effectLst/>
                          <a:latin typeface="+mn-lt"/>
                          <a:ea typeface="Calibri" panose="020F0502020204030204" pitchFamily="34" charset="0"/>
                          <a:cs typeface="Times New Roman" panose="02020603050405020304" pitchFamily="18" charset="0"/>
                        </a:rPr>
                        <a:t>exposure</a:t>
                      </a:r>
                      <a:endParaRPr lang="es-ES" sz="1000" kern="12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6421791"/>
                  </a:ext>
                </a:extLst>
              </a:tr>
              <a:tr h="356302">
                <a:tc>
                  <a:txBody>
                    <a:bodyPr/>
                    <a:lstStyle/>
                    <a:p>
                      <a:pPr marL="7938" lvl="1" indent="0" algn="l">
                        <a:lnSpc>
                          <a:spcPct val="107000"/>
                        </a:lnSpc>
                        <a:spcBef>
                          <a:spcPts val="0"/>
                        </a:spcBef>
                        <a:spcAft>
                          <a:spcPts val="0"/>
                        </a:spcAft>
                        <a:buFont typeface="Wingdings" panose="05000000000000000000" pitchFamily="2" charset="2"/>
                        <a:buNone/>
                        <a:tabLst/>
                      </a:pPr>
                      <a:r>
                        <a:rPr lang="es-ES" sz="1000" dirty="0">
                          <a:solidFill>
                            <a:schemeClr val="tx1"/>
                          </a:solidFill>
                          <a:effectLst/>
                          <a:latin typeface="+mn-lt"/>
                          <a:ea typeface="Calibri" panose="020F0502020204030204" pitchFamily="34" charset="0"/>
                          <a:cs typeface="Times New Roman" panose="02020603050405020304" pitchFamily="18" charset="0"/>
                        </a:rPr>
                        <a:t>MSCI Social</a:t>
                      </a:r>
                    </a:p>
                  </a:txBody>
                  <a:tcPr marL="68580" marR="68580" marT="0" marB="0">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7938" marR="0" lvl="1" indent="0" algn="l" defTabSz="457200" rtl="0" eaLnBrk="1" fontAlgn="auto" latinLnBrk="0" hangingPunct="1">
                        <a:lnSpc>
                          <a:spcPct val="107000"/>
                        </a:lnSpc>
                        <a:spcBef>
                          <a:spcPts val="0"/>
                        </a:spcBef>
                        <a:spcAft>
                          <a:spcPts val="0"/>
                        </a:spcAft>
                        <a:buClrTx/>
                        <a:buSzTx/>
                        <a:buFont typeface="Wingdings" panose="05000000000000000000" pitchFamily="2" charset="2"/>
                        <a:buNone/>
                        <a:tabLst/>
                        <a:defRPr/>
                      </a:pPr>
                      <a:r>
                        <a:rPr lang="it-IT" sz="1000" dirty="0"/>
                        <a:t>Schools, hospitals, social housing, </a:t>
                      </a:r>
                      <a:r>
                        <a:rPr lang="it-IT" sz="1000" dirty="0" err="1"/>
                        <a:t>justice</a:t>
                      </a:r>
                      <a:endParaRPr lang="es-ES" sz="1000" kern="12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7938" lvl="1" indent="0" algn="l" defTabSz="457200" rtl="0" eaLnBrk="1" latinLnBrk="0" hangingPunct="1">
                        <a:lnSpc>
                          <a:spcPct val="107000"/>
                        </a:lnSpc>
                        <a:spcBef>
                          <a:spcPts val="0"/>
                        </a:spcBef>
                        <a:spcAft>
                          <a:spcPts val="0"/>
                        </a:spcAft>
                        <a:buFont typeface="Wingdings" panose="05000000000000000000" pitchFamily="2" charset="2"/>
                        <a:buNone/>
                        <a:tabLst/>
                      </a:pPr>
                      <a:r>
                        <a:rPr lang="es-ES" sz="1000" kern="1200" dirty="0">
                          <a:solidFill>
                            <a:schemeClr val="tx1"/>
                          </a:solidFill>
                          <a:effectLst/>
                          <a:latin typeface="+mn-lt"/>
                          <a:ea typeface="Calibri" panose="020F0502020204030204" pitchFamily="34" charset="0"/>
                          <a:cs typeface="Times New Roman" panose="02020603050405020304" pitchFamily="18" charset="0"/>
                        </a:rPr>
                        <a:t>Direct social </a:t>
                      </a:r>
                      <a:r>
                        <a:rPr lang="es-ES" sz="1000" kern="1200" dirty="0" err="1">
                          <a:solidFill>
                            <a:schemeClr val="tx1"/>
                          </a:solidFill>
                          <a:effectLst/>
                          <a:latin typeface="+mn-lt"/>
                          <a:ea typeface="Calibri" panose="020F0502020204030204" pitchFamily="34" charset="0"/>
                          <a:cs typeface="Times New Roman" panose="02020603050405020304" pitchFamily="18" charset="0"/>
                        </a:rPr>
                        <a:t>impact</a:t>
                      </a:r>
                      <a:endParaRPr lang="es-ES" sz="1000" kern="12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721179411"/>
                  </a:ext>
                </a:extLst>
              </a:tr>
            </a:tbl>
          </a:graphicData>
        </a:graphic>
      </p:graphicFrame>
    </p:spTree>
    <p:extLst>
      <p:ext uri="{BB962C8B-B14F-4D97-AF65-F5344CB8AC3E}">
        <p14:creationId xmlns:p14="http://schemas.microsoft.com/office/powerpoint/2010/main" val="15308931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E80684-A2A8-F8D2-7711-2C5174A65410}"/>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30C2C18A-4079-A8AB-A921-630B0EBDF293}"/>
              </a:ext>
            </a:extLst>
          </p:cNvPr>
          <p:cNvSpPr>
            <a:spLocks noGrp="1"/>
          </p:cNvSpPr>
          <p:nvPr>
            <p:ph type="title"/>
          </p:nvPr>
        </p:nvSpPr>
        <p:spPr/>
        <p:txBody>
          <a:bodyPr/>
          <a:lstStyle/>
          <a:p>
            <a:pPr>
              <a:spcAft>
                <a:spcPts val="0"/>
              </a:spcAft>
            </a:pPr>
            <a:r>
              <a:rPr lang="en-US" dirty="0">
                <a:solidFill>
                  <a:schemeClr val="tx2"/>
                </a:solidFill>
                <a:latin typeface="Roboto Slab Regular"/>
              </a:rPr>
              <a:t>Pricing </a:t>
            </a:r>
            <a:r>
              <a:rPr lang="en-US" dirty="0">
                <a:latin typeface="Roboto Slab Regular"/>
              </a:rPr>
              <a:t>Climate Risk</a:t>
            </a:r>
            <a:endParaRPr lang="it-IT" dirty="0"/>
          </a:p>
        </p:txBody>
      </p:sp>
      <mc:AlternateContent xmlns:mc="http://schemas.openxmlformats.org/markup-compatibility/2006" xmlns:a14="http://schemas.microsoft.com/office/drawing/2010/main">
        <mc:Choice Requires="a14">
          <p:sp>
            <p:nvSpPr>
              <p:cNvPr id="3" name="Segnaposto contenuto 2">
                <a:extLst>
                  <a:ext uri="{FF2B5EF4-FFF2-40B4-BE49-F238E27FC236}">
                    <a16:creationId xmlns:a16="http://schemas.microsoft.com/office/drawing/2014/main" id="{AE9A9F8B-F347-716E-2CAB-2B7935ACD163}"/>
                  </a:ext>
                </a:extLst>
              </p:cNvPr>
              <p:cNvSpPr>
                <a:spLocks noGrp="1"/>
              </p:cNvSpPr>
              <p:nvPr>
                <p:ph idx="1"/>
              </p:nvPr>
            </p:nvSpPr>
            <p:spPr>
              <a:xfrm>
                <a:off x="712788" y="1659336"/>
                <a:ext cx="7584138" cy="2669192"/>
              </a:xfrm>
            </p:spPr>
            <p:txBody>
              <a:bodyPr/>
              <a:lstStyle/>
              <a:p>
                <a:r>
                  <a:rPr lang="en-US" dirty="0"/>
                  <a:t>Single-index regressions:</a:t>
                </a:r>
              </a:p>
              <a:p>
                <a:pPr marL="0" indent="0">
                  <a:buNone/>
                </a:pPr>
                <a:r>
                  <a:rPr lang="en-US" sz="1200" dirty="0">
                    <a:cs typeface="Roboto Slab Regular"/>
                  </a:rPr>
                  <a:t>			</a:t>
                </a:r>
                <a14:m>
                  <m:oMath xmlns:m="http://schemas.openxmlformats.org/officeDocument/2006/math">
                    <m:sSub>
                      <m:sSubPr>
                        <m:ctrlPr>
                          <a:rPr lang="en-US" sz="1200" i="1">
                            <a:latin typeface="Cambria Math" panose="02040503050406030204" pitchFamily="18" charset="0"/>
                            <a:cs typeface="Roboto Slab Regular"/>
                          </a:rPr>
                        </m:ctrlPr>
                      </m:sSubPr>
                      <m:e>
                        <m:r>
                          <a:rPr lang="es-ES" sz="1200" i="1">
                            <a:latin typeface="Cambria Math" panose="02040503050406030204" pitchFamily="18" charset="0"/>
                            <a:cs typeface="Roboto Slab Regular"/>
                          </a:rPr>
                          <m:t>𝑟</m:t>
                        </m:r>
                      </m:e>
                      <m:sub>
                        <m:r>
                          <a:rPr lang="es-ES" sz="1200" i="1">
                            <a:latin typeface="Cambria Math" panose="02040503050406030204" pitchFamily="18" charset="0"/>
                            <a:cs typeface="Roboto Slab Regular"/>
                          </a:rPr>
                          <m:t>𝑡</m:t>
                        </m:r>
                      </m:sub>
                    </m:sSub>
                    <m:r>
                      <a:rPr lang="en-US" sz="1200" i="1">
                        <a:latin typeface="Cambria Math" panose="02040503050406030204" pitchFamily="18" charset="0"/>
                        <a:cs typeface="Roboto Slab Regular"/>
                      </a:rPr>
                      <m:t>=</m:t>
                    </m:r>
                    <m:sSub>
                      <m:sSubPr>
                        <m:ctrlPr>
                          <a:rPr lang="en-US" i="1">
                            <a:latin typeface="Cambria Math" panose="02040503050406030204" pitchFamily="18" charset="0"/>
                            <a:cs typeface="Roboto Slab Regular"/>
                          </a:rPr>
                        </m:ctrlPr>
                      </m:sSubPr>
                      <m:e>
                        <m:r>
                          <a:rPr lang="en-US" i="1">
                            <a:latin typeface="Cambria Math" panose="02040503050406030204" pitchFamily="18" charset="0"/>
                            <a:ea typeface="Cambria Math" panose="02040503050406030204" pitchFamily="18" charset="0"/>
                            <a:cs typeface="Roboto Slab Regular"/>
                          </a:rPr>
                          <m:t>𝛼</m:t>
                        </m:r>
                      </m:e>
                      <m:sub/>
                    </m:sSub>
                    <m:r>
                      <a:rPr lang="es-ES" i="1">
                        <a:latin typeface="Cambria Math" panose="02040503050406030204" pitchFamily="18" charset="0"/>
                        <a:cs typeface="Roboto Slab Regular"/>
                      </a:rPr>
                      <m:t>+</m:t>
                    </m:r>
                    <m:sSub>
                      <m:sSubPr>
                        <m:ctrlPr>
                          <a:rPr lang="es-ES" sz="1200" b="1" i="1">
                            <a:latin typeface="Cambria Math" panose="02040503050406030204" pitchFamily="18" charset="0"/>
                            <a:cs typeface="Roboto Slab Regular"/>
                          </a:rPr>
                        </m:ctrlPr>
                      </m:sSubPr>
                      <m:e>
                        <m:sSubSup>
                          <m:sSubSupPr>
                            <m:ctrlPr>
                              <a:rPr lang="es-ES" b="1" i="1" smtClean="0">
                                <a:solidFill>
                                  <a:schemeClr val="tx1"/>
                                </a:solidFill>
                                <a:latin typeface="Cambria Math" panose="02040503050406030204" pitchFamily="18" charset="0"/>
                                <a:cs typeface="Roboto Slab Regular"/>
                              </a:rPr>
                            </m:ctrlPr>
                          </m:sSubSupPr>
                          <m:e>
                            <m:r>
                              <a:rPr lang="es-ES" b="1" i="1">
                                <a:solidFill>
                                  <a:schemeClr val="tx1"/>
                                </a:solidFill>
                                <a:latin typeface="Cambria Math" panose="02040503050406030204" pitchFamily="18" charset="0"/>
                                <a:ea typeface="Cambria Math" panose="02040503050406030204" pitchFamily="18" charset="0"/>
                                <a:cs typeface="Roboto Slab Regular"/>
                              </a:rPr>
                              <m:t>𝜷</m:t>
                            </m:r>
                          </m:e>
                          <m:sub>
                            <m:r>
                              <a:rPr lang="es-ES" b="1" i="1" smtClean="0">
                                <a:solidFill>
                                  <a:schemeClr val="tx1"/>
                                </a:solidFill>
                                <a:latin typeface="Cambria Math" panose="02040503050406030204" pitchFamily="18" charset="0"/>
                                <a:ea typeface="Cambria Math" panose="02040503050406030204" pitchFamily="18" charset="0"/>
                                <a:cs typeface="Roboto Slab Regular"/>
                              </a:rPr>
                              <m:t>𝑭𝑭</m:t>
                            </m:r>
                            <m:r>
                              <a:rPr lang="es-ES" b="1" i="1" smtClean="0">
                                <a:solidFill>
                                  <a:schemeClr val="tx1"/>
                                </a:solidFill>
                                <a:latin typeface="Cambria Math" panose="02040503050406030204" pitchFamily="18" charset="0"/>
                                <a:ea typeface="Cambria Math" panose="02040503050406030204" pitchFamily="18" charset="0"/>
                                <a:cs typeface="Roboto Slab Regular"/>
                              </a:rPr>
                              <m:t>𝟓</m:t>
                            </m:r>
                          </m:sub>
                          <m:sup>
                            <m:r>
                              <a:rPr lang="es-ES" b="1" i="1">
                                <a:solidFill>
                                  <a:schemeClr val="tx1"/>
                                </a:solidFill>
                                <a:latin typeface="Cambria Math" panose="02040503050406030204" pitchFamily="18" charset="0"/>
                                <a:cs typeface="Roboto Slab Regular"/>
                              </a:rPr>
                              <m:t>′</m:t>
                            </m:r>
                          </m:sup>
                        </m:sSubSup>
                        <m:r>
                          <a:rPr lang="es-ES" sz="1200" b="1" i="1">
                            <a:latin typeface="Cambria Math" panose="02040503050406030204" pitchFamily="18" charset="0"/>
                            <a:cs typeface="Roboto Slab Regular"/>
                          </a:rPr>
                          <m:t>𝒙</m:t>
                        </m:r>
                      </m:e>
                      <m:sub>
                        <m:r>
                          <a:rPr lang="es-ES" sz="1200" b="1" i="1">
                            <a:latin typeface="Cambria Math" panose="02040503050406030204" pitchFamily="18" charset="0"/>
                            <a:cs typeface="Roboto Slab Regular"/>
                          </a:rPr>
                          <m:t>𝒕</m:t>
                        </m:r>
                      </m:sub>
                    </m:sSub>
                    <m:r>
                      <a:rPr lang="es-ES" sz="1200" i="1">
                        <a:latin typeface="Cambria Math" panose="02040503050406030204" pitchFamily="18" charset="0"/>
                        <a:cs typeface="Roboto Slab Regular"/>
                      </a:rPr>
                      <m:t>+</m:t>
                    </m:r>
                    <m:sSub>
                      <m:sSubPr>
                        <m:ctrlPr>
                          <a:rPr lang="en-US" i="1">
                            <a:latin typeface="Cambria Math" panose="02040503050406030204" pitchFamily="18" charset="0"/>
                            <a:cs typeface="Roboto Slab Regular"/>
                          </a:rPr>
                        </m:ctrlPr>
                      </m:sSubPr>
                      <m:e>
                        <m:sSub>
                          <m:sSubPr>
                            <m:ctrlPr>
                              <a:rPr lang="es-ES" sz="1200" i="1">
                                <a:latin typeface="Cambria Math" panose="02040503050406030204" pitchFamily="18" charset="0"/>
                                <a:cs typeface="Roboto Slab Regular"/>
                              </a:rPr>
                            </m:ctrlPr>
                          </m:sSubPr>
                          <m:e>
                            <m:sSubSup>
                              <m:sSubSupPr>
                                <m:ctrlPr>
                                  <a:rPr lang="es-ES" i="1" smtClean="0">
                                    <a:solidFill>
                                      <a:schemeClr val="accent3"/>
                                    </a:solidFill>
                                    <a:latin typeface="Cambria Math" panose="02040503050406030204" pitchFamily="18" charset="0"/>
                                    <a:cs typeface="Roboto Slab Regular"/>
                                  </a:rPr>
                                </m:ctrlPr>
                              </m:sSubSupPr>
                              <m:e>
                                <m:r>
                                  <a:rPr lang="es-ES" b="0" i="1">
                                    <a:solidFill>
                                      <a:schemeClr val="accent3"/>
                                    </a:solidFill>
                                    <a:latin typeface="Cambria Math" panose="02040503050406030204" pitchFamily="18" charset="0"/>
                                    <a:ea typeface="Cambria Math" panose="02040503050406030204" pitchFamily="18" charset="0"/>
                                    <a:cs typeface="Roboto Slab Regular"/>
                                  </a:rPr>
                                  <m:t>𝛽</m:t>
                                </m:r>
                              </m:e>
                              <m:sub>
                                <m:r>
                                  <a:rPr lang="es-ES" b="0" i="1" smtClean="0">
                                    <a:solidFill>
                                      <a:schemeClr val="accent3"/>
                                    </a:solidFill>
                                    <a:latin typeface="Cambria Math" panose="02040503050406030204" pitchFamily="18" charset="0"/>
                                    <a:ea typeface="Cambria Math" panose="02040503050406030204" pitchFamily="18" charset="0"/>
                                    <a:cs typeface="Roboto Slab Regular"/>
                                  </a:rPr>
                                  <m:t>𝐺𝑀𝐵</m:t>
                                </m:r>
                              </m:sub>
                              <m:sup/>
                            </m:sSubSup>
                            <m:r>
                              <a:rPr lang="es-ES" sz="1200" b="0" i="1" smtClean="0">
                                <a:latin typeface="Cambria Math" panose="02040503050406030204" pitchFamily="18" charset="0"/>
                                <a:cs typeface="Roboto Slab Regular"/>
                              </a:rPr>
                              <m:t>𝐺𝑀𝐵</m:t>
                            </m:r>
                          </m:e>
                          <m:sub>
                            <m:r>
                              <a:rPr lang="es-ES" sz="1200" b="0" i="1">
                                <a:latin typeface="Cambria Math" panose="02040503050406030204" pitchFamily="18" charset="0"/>
                                <a:cs typeface="Roboto Slab Regular"/>
                              </a:rPr>
                              <m:t>𝑡</m:t>
                            </m:r>
                          </m:sub>
                        </m:sSub>
                        <m:r>
                          <a:rPr lang="es-ES" sz="1200" b="0" i="1" smtClean="0">
                            <a:latin typeface="Cambria Math" panose="02040503050406030204" pitchFamily="18" charset="0"/>
                            <a:cs typeface="Roboto Slab Regular"/>
                          </a:rPr>
                          <m:t>+</m:t>
                        </m:r>
                        <m:sSub>
                          <m:sSubPr>
                            <m:ctrlPr>
                              <a:rPr lang="es-ES" sz="1200" i="1">
                                <a:latin typeface="Cambria Math" panose="02040503050406030204" pitchFamily="18" charset="0"/>
                                <a:cs typeface="Roboto Slab Regular"/>
                              </a:rPr>
                            </m:ctrlPr>
                          </m:sSubPr>
                          <m:e>
                            <m:sSubSup>
                              <m:sSubSupPr>
                                <m:ctrlPr>
                                  <a:rPr lang="es-ES" i="1">
                                    <a:solidFill>
                                      <a:schemeClr val="tx2"/>
                                    </a:solidFill>
                                    <a:latin typeface="Cambria Math" panose="02040503050406030204" pitchFamily="18" charset="0"/>
                                    <a:cs typeface="Roboto Slab Regular"/>
                                  </a:rPr>
                                </m:ctrlPr>
                              </m:sSubSupPr>
                              <m:e>
                                <m:r>
                                  <a:rPr lang="es-ES" b="0" i="1">
                                    <a:solidFill>
                                      <a:schemeClr val="tx2"/>
                                    </a:solidFill>
                                    <a:latin typeface="Cambria Math" panose="02040503050406030204" pitchFamily="18" charset="0"/>
                                    <a:ea typeface="Cambria Math" panose="02040503050406030204" pitchFamily="18" charset="0"/>
                                    <a:cs typeface="Roboto Slab Regular"/>
                                  </a:rPr>
                                  <m:t>𝛽</m:t>
                                </m:r>
                              </m:e>
                              <m:sub>
                                <m:r>
                                  <a:rPr lang="es-ES" b="0" i="1" smtClean="0">
                                    <a:solidFill>
                                      <a:schemeClr val="tx2"/>
                                    </a:solidFill>
                                    <a:latin typeface="Cambria Math" panose="02040503050406030204" pitchFamily="18" charset="0"/>
                                    <a:ea typeface="Cambria Math" panose="02040503050406030204" pitchFamily="18" charset="0"/>
                                    <a:cs typeface="Roboto Slab Regular"/>
                                  </a:rPr>
                                  <m:t>𝑃𝑆𝑇</m:t>
                                </m:r>
                              </m:sub>
                              <m:sup/>
                            </m:sSubSup>
                            <m:r>
                              <a:rPr lang="es-ES" sz="1200" b="0" i="1" smtClean="0">
                                <a:latin typeface="Cambria Math" panose="02040503050406030204" pitchFamily="18" charset="0"/>
                                <a:cs typeface="Roboto Slab Regular"/>
                              </a:rPr>
                              <m:t>𝑃𝑆𝑇</m:t>
                            </m:r>
                          </m:e>
                          <m:sub>
                            <m:r>
                              <a:rPr lang="es-ES" sz="1200" b="0" i="1">
                                <a:latin typeface="Cambria Math" panose="02040503050406030204" pitchFamily="18" charset="0"/>
                                <a:cs typeface="Roboto Slab Regular"/>
                              </a:rPr>
                              <m:t>𝑡</m:t>
                            </m:r>
                          </m:sub>
                        </m:sSub>
                        <m:r>
                          <a:rPr lang="es-ES" i="1">
                            <a:latin typeface="Cambria Math" panose="02040503050406030204" pitchFamily="18" charset="0"/>
                            <a:cs typeface="Roboto Slab Regular"/>
                          </a:rPr>
                          <m:t>+</m:t>
                        </m:r>
                        <m:r>
                          <a:rPr lang="es-ES" i="1">
                            <a:latin typeface="Cambria Math" panose="02040503050406030204" pitchFamily="18" charset="0"/>
                            <a:ea typeface="Cambria Math" panose="02040503050406030204" pitchFamily="18" charset="0"/>
                            <a:cs typeface="Roboto Slab Regular"/>
                          </a:rPr>
                          <m:t>𝜀</m:t>
                        </m:r>
                      </m:e>
                      <m:sub>
                        <m:r>
                          <a:rPr lang="es-ES" i="1">
                            <a:latin typeface="Cambria Math" panose="02040503050406030204" pitchFamily="18" charset="0"/>
                            <a:ea typeface="Cambria Math" panose="02040503050406030204" pitchFamily="18" charset="0"/>
                            <a:cs typeface="Roboto Slab Regular"/>
                          </a:rPr>
                          <m:t>𝑡</m:t>
                        </m:r>
                      </m:sub>
                    </m:sSub>
                    <m:r>
                      <a:rPr lang="es-ES" i="1">
                        <a:latin typeface="Cambria Math" panose="02040503050406030204" pitchFamily="18" charset="0"/>
                        <a:ea typeface="Cambria Math" panose="02040503050406030204" pitchFamily="18" charset="0"/>
                        <a:cs typeface="Roboto Slab Regular"/>
                      </a:rPr>
                      <m:t> </m:t>
                    </m:r>
                  </m:oMath>
                </a14:m>
                <a:endParaRPr lang="en-US" dirty="0">
                  <a:solidFill>
                    <a:schemeClr val="tx2"/>
                  </a:solidFill>
                  <a:latin typeface="Roboto Slab Regular"/>
                  <a:cs typeface="Roboto Slab Regular"/>
                </a:endParaRPr>
              </a:p>
              <a:p>
                <a:pPr marL="0" indent="0">
                  <a:buNone/>
                </a:pPr>
                <a:endParaRPr lang="en-US" dirty="0">
                  <a:solidFill>
                    <a:schemeClr val="tx2"/>
                  </a:solidFill>
                  <a:latin typeface="Roboto Slab Regular"/>
                  <a:cs typeface="Roboto Slab Regular"/>
                </a:endParaRPr>
              </a:p>
              <a:p>
                <a:pPr marL="0" indent="0">
                  <a:buNone/>
                </a:pPr>
                <a:endParaRPr lang="en-US" dirty="0">
                  <a:solidFill>
                    <a:schemeClr val="tx2"/>
                  </a:solidFill>
                  <a:latin typeface="Roboto Slab Regular"/>
                  <a:cs typeface="Roboto Slab Regular"/>
                </a:endParaRPr>
              </a:p>
              <a:p>
                <a:pPr marL="0" indent="0">
                  <a:buNone/>
                </a:pPr>
                <a:endParaRPr lang="en-US" dirty="0">
                  <a:solidFill>
                    <a:schemeClr val="tx2"/>
                  </a:solidFill>
                  <a:latin typeface="Roboto Slab Regular"/>
                  <a:cs typeface="Roboto Slab Regular"/>
                </a:endParaRPr>
              </a:p>
              <a:p>
                <a:pPr marL="0" indent="0">
                  <a:buNone/>
                </a:pPr>
                <a:endParaRPr lang="en-US" dirty="0">
                  <a:solidFill>
                    <a:schemeClr val="tx2"/>
                  </a:solidFill>
                  <a:latin typeface="Roboto Slab Regular"/>
                  <a:cs typeface="Roboto Slab Regular"/>
                </a:endParaRPr>
              </a:p>
              <a:p>
                <a:pPr lvl="1"/>
                <a:endParaRPr lang="en-US" sz="1050" dirty="0"/>
              </a:p>
              <a:p>
                <a:pPr lvl="1"/>
                <a:r>
                  <a:rPr lang="en-US" sz="1050" dirty="0"/>
                  <a:t>Contracted assets are partly insulated (pass-through protection) from both climate risk and sentiment exposure.</a:t>
                </a:r>
              </a:p>
              <a:p>
                <a:pPr lvl="1"/>
                <a:r>
                  <a:rPr lang="en-US" sz="1050" dirty="0"/>
                  <a:t>Unregulated, uncontracted, or social-impact assets, by contrast, show stronger positive PST loadings, meaning their valuations benefit when green preference rises.</a:t>
                </a:r>
                <a:r>
                  <a:rPr lang="en-US" dirty="0">
                    <a:solidFill>
                      <a:schemeClr val="tx2"/>
                    </a:solidFill>
                    <a:latin typeface="Roboto Slab Regular"/>
                    <a:cs typeface="Roboto Slab Regular"/>
                  </a:rPr>
                  <a:t>	</a:t>
                </a:r>
              </a:p>
            </p:txBody>
          </p:sp>
        </mc:Choice>
        <mc:Fallback xmlns="">
          <p:sp>
            <p:nvSpPr>
              <p:cNvPr id="3" name="Segnaposto contenuto 2">
                <a:extLst>
                  <a:ext uri="{FF2B5EF4-FFF2-40B4-BE49-F238E27FC236}">
                    <a16:creationId xmlns:a16="http://schemas.microsoft.com/office/drawing/2014/main" id="{AE9A9F8B-F347-716E-2CAB-2B7935ACD163}"/>
                  </a:ext>
                </a:extLst>
              </p:cNvPr>
              <p:cNvSpPr>
                <a:spLocks noGrp="1" noRot="1" noChangeAspect="1" noMove="1" noResize="1" noEditPoints="1" noAdjustHandles="1" noChangeArrowheads="1" noChangeShapeType="1" noTextEdit="1"/>
              </p:cNvSpPr>
              <p:nvPr>
                <p:ph idx="1"/>
              </p:nvPr>
            </p:nvSpPr>
            <p:spPr>
              <a:xfrm>
                <a:off x="712788" y="1659336"/>
                <a:ext cx="7584138" cy="2669192"/>
              </a:xfrm>
              <a:blipFill>
                <a:blip r:embed="rId3"/>
                <a:stretch>
                  <a:fillRect l="-1688" t="-3653" b="-1826"/>
                </a:stretch>
              </a:blipFill>
            </p:spPr>
            <p:txBody>
              <a:bodyPr/>
              <a:lstStyle/>
              <a:p>
                <a:r>
                  <a:rPr lang="it-IT">
                    <a:noFill/>
                  </a:rPr>
                  <a:t> </a:t>
                </a:r>
              </a:p>
            </p:txBody>
          </p:sp>
        </mc:Fallback>
      </mc:AlternateContent>
      <p:sp>
        <p:nvSpPr>
          <p:cNvPr id="5" name="Segnaposto testo 4">
            <a:extLst>
              <a:ext uri="{FF2B5EF4-FFF2-40B4-BE49-F238E27FC236}">
                <a16:creationId xmlns:a16="http://schemas.microsoft.com/office/drawing/2014/main" id="{2812627C-883B-88F2-4AD8-FC2BCDCAAC3B}"/>
              </a:ext>
            </a:extLst>
          </p:cNvPr>
          <p:cNvSpPr>
            <a:spLocks noGrp="1"/>
          </p:cNvSpPr>
          <p:nvPr>
            <p:ph type="body" sz="quarter" idx="11"/>
          </p:nvPr>
        </p:nvSpPr>
        <p:spPr/>
        <p:txBody>
          <a:bodyPr/>
          <a:lstStyle/>
          <a:p>
            <a:r>
              <a:rPr lang="en-US" dirty="0"/>
              <a:t>WHAT WE HAVE DONE AND WHAT WE KNOW NOW</a:t>
            </a:r>
          </a:p>
        </p:txBody>
      </p:sp>
      <p:sp>
        <p:nvSpPr>
          <p:cNvPr id="4" name="Marcador de texto 3">
            <a:extLst>
              <a:ext uri="{FF2B5EF4-FFF2-40B4-BE49-F238E27FC236}">
                <a16:creationId xmlns:a16="http://schemas.microsoft.com/office/drawing/2014/main" id="{D949607A-6015-533D-EDB1-E5BAC0318E2B}"/>
              </a:ext>
            </a:extLst>
          </p:cNvPr>
          <p:cNvSpPr>
            <a:spLocks noGrp="1"/>
          </p:cNvSpPr>
          <p:nvPr>
            <p:ph type="body" sz="quarter" idx="12"/>
          </p:nvPr>
        </p:nvSpPr>
        <p:spPr>
          <a:xfrm>
            <a:off x="708025" y="1302149"/>
            <a:ext cx="7250642" cy="200055"/>
          </a:xfrm>
        </p:spPr>
        <p:txBody>
          <a:bodyPr/>
          <a:lstStyle/>
          <a:p>
            <a:r>
              <a:rPr lang="it-IT" dirty="0"/>
              <a:t>TESTING PRICING ANOMALIES FOR INFRASTRUCTURE ASSETS</a:t>
            </a:r>
          </a:p>
        </p:txBody>
      </p:sp>
      <p:sp>
        <p:nvSpPr>
          <p:cNvPr id="9" name="Segnaposto testo 8">
            <a:extLst>
              <a:ext uri="{FF2B5EF4-FFF2-40B4-BE49-F238E27FC236}">
                <a16:creationId xmlns:a16="http://schemas.microsoft.com/office/drawing/2014/main" id="{004F808D-4851-529F-E1B4-71CEA32A3179}"/>
              </a:ext>
            </a:extLst>
          </p:cNvPr>
          <p:cNvSpPr>
            <a:spLocks noGrp="1"/>
          </p:cNvSpPr>
          <p:nvPr>
            <p:ph type="body" sz="quarter" idx="10"/>
          </p:nvPr>
        </p:nvSpPr>
        <p:spPr/>
        <p:txBody>
          <a:bodyPr/>
          <a:lstStyle/>
          <a:p>
            <a:r>
              <a:rPr lang="en-US" dirty="0"/>
              <a:t>Observatory #4 – Climate Change</a:t>
            </a:r>
            <a:endParaRPr lang="it-IT" dirty="0">
              <a:solidFill>
                <a:schemeClr val="tx2"/>
              </a:solidFill>
            </a:endParaRPr>
          </a:p>
        </p:txBody>
      </p:sp>
      <p:graphicFrame>
        <p:nvGraphicFramePr>
          <p:cNvPr id="7" name="Tabla 7">
            <a:extLst>
              <a:ext uri="{FF2B5EF4-FFF2-40B4-BE49-F238E27FC236}">
                <a16:creationId xmlns:a16="http://schemas.microsoft.com/office/drawing/2014/main" id="{6900E3E2-8DF6-926D-0EA6-FEBC39ED9AE4}"/>
              </a:ext>
            </a:extLst>
          </p:cNvPr>
          <p:cNvGraphicFramePr>
            <a:graphicFrameLocks noGrp="1"/>
          </p:cNvGraphicFramePr>
          <p:nvPr>
            <p:extLst>
              <p:ext uri="{D42A27DB-BD31-4B8C-83A1-F6EECF244321}">
                <p14:modId xmlns:p14="http://schemas.microsoft.com/office/powerpoint/2010/main" val="303959682"/>
              </p:ext>
            </p:extLst>
          </p:nvPr>
        </p:nvGraphicFramePr>
        <p:xfrm>
          <a:off x="985962" y="2315835"/>
          <a:ext cx="6839710" cy="934815"/>
        </p:xfrm>
        <a:graphic>
          <a:graphicData uri="http://schemas.openxmlformats.org/drawingml/2006/table">
            <a:tbl>
              <a:tblPr firstRow="1" bandRow="1">
                <a:tableStyleId>{2D5ABB26-0587-4C30-8999-92F81FD0307C}</a:tableStyleId>
              </a:tblPr>
              <a:tblGrid>
                <a:gridCol w="507076">
                  <a:extLst>
                    <a:ext uri="{9D8B030D-6E8A-4147-A177-3AD203B41FA5}">
                      <a16:colId xmlns:a16="http://schemas.microsoft.com/office/drawing/2014/main" val="916372148"/>
                    </a:ext>
                  </a:extLst>
                </a:gridCol>
                <a:gridCol w="1055439">
                  <a:extLst>
                    <a:ext uri="{9D8B030D-6E8A-4147-A177-3AD203B41FA5}">
                      <a16:colId xmlns:a16="http://schemas.microsoft.com/office/drawing/2014/main" val="1979014559"/>
                    </a:ext>
                  </a:extLst>
                </a:gridCol>
                <a:gridCol w="1055439">
                  <a:extLst>
                    <a:ext uri="{9D8B030D-6E8A-4147-A177-3AD203B41FA5}">
                      <a16:colId xmlns:a16="http://schemas.microsoft.com/office/drawing/2014/main" val="4142141125"/>
                    </a:ext>
                  </a:extLst>
                </a:gridCol>
                <a:gridCol w="1055439">
                  <a:extLst>
                    <a:ext uri="{9D8B030D-6E8A-4147-A177-3AD203B41FA5}">
                      <a16:colId xmlns:a16="http://schemas.microsoft.com/office/drawing/2014/main" val="2414321989"/>
                    </a:ext>
                  </a:extLst>
                </a:gridCol>
                <a:gridCol w="1055439">
                  <a:extLst>
                    <a:ext uri="{9D8B030D-6E8A-4147-A177-3AD203B41FA5}">
                      <a16:colId xmlns:a16="http://schemas.microsoft.com/office/drawing/2014/main" val="2435430452"/>
                    </a:ext>
                  </a:extLst>
                </a:gridCol>
                <a:gridCol w="1055439">
                  <a:extLst>
                    <a:ext uri="{9D8B030D-6E8A-4147-A177-3AD203B41FA5}">
                      <a16:colId xmlns:a16="http://schemas.microsoft.com/office/drawing/2014/main" val="2982114253"/>
                    </a:ext>
                  </a:extLst>
                </a:gridCol>
                <a:gridCol w="1055439">
                  <a:extLst>
                    <a:ext uri="{9D8B030D-6E8A-4147-A177-3AD203B41FA5}">
                      <a16:colId xmlns:a16="http://schemas.microsoft.com/office/drawing/2014/main" val="735030199"/>
                    </a:ext>
                  </a:extLst>
                </a:gridCol>
              </a:tblGrid>
              <a:tr h="134958">
                <a:tc>
                  <a:txBody>
                    <a:bodyPr/>
                    <a:lstStyle/>
                    <a:p>
                      <a:pPr algn="just">
                        <a:lnSpc>
                          <a:spcPct val="107000"/>
                        </a:lnSpc>
                        <a:spcBef>
                          <a:spcPts val="0"/>
                        </a:spcBef>
                        <a:spcAft>
                          <a:spcPts val="0"/>
                        </a:spcAft>
                      </a:pPr>
                      <a:endParaRPr lang="es-ES" sz="1100" b="0" kern="1200" dirty="0">
                        <a:solidFill>
                          <a:schemeClr val="tx2"/>
                        </a:solidFill>
                        <a:latin typeface="Roboto Slab Regular"/>
                        <a:ea typeface="+mn-ea"/>
                        <a:cs typeface="Roboto Slab Regular"/>
                      </a:endParaRPr>
                    </a:p>
                  </a:txBody>
                  <a:tcPr marL="68580" marR="6858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l" defTabSz="457200" rtl="0" eaLnBrk="1" latinLnBrk="0" hangingPunct="1">
                        <a:lnSpc>
                          <a:spcPct val="107000"/>
                        </a:lnSpc>
                        <a:spcBef>
                          <a:spcPts val="0"/>
                        </a:spcBef>
                        <a:spcAft>
                          <a:spcPts val="0"/>
                        </a:spcAft>
                      </a:pPr>
                      <a:r>
                        <a:rPr lang="es-ES" sz="1000" b="0" kern="1200" dirty="0">
                          <a:solidFill>
                            <a:schemeClr val="tx1"/>
                          </a:solidFill>
                          <a:latin typeface="+mn-lt"/>
                          <a:ea typeface="+mn-ea"/>
                          <a:cs typeface="Roboto Slab Regular"/>
                        </a:rPr>
                        <a:t>MSCI </a:t>
                      </a:r>
                      <a:r>
                        <a:rPr lang="es-ES" sz="1000" b="0" kern="1200" dirty="0" err="1">
                          <a:solidFill>
                            <a:schemeClr val="tx1"/>
                          </a:solidFill>
                          <a:latin typeface="+mn-lt"/>
                          <a:ea typeface="+mn-ea"/>
                          <a:cs typeface="Roboto Slab Regular"/>
                        </a:rPr>
                        <a:t>Regulated</a:t>
                      </a:r>
                      <a:endParaRPr lang="es-ES" sz="1000" b="0" kern="1200" dirty="0">
                        <a:solidFill>
                          <a:schemeClr val="tx1"/>
                        </a:solidFill>
                        <a:latin typeface="+mn-lt"/>
                        <a:ea typeface="+mn-ea"/>
                        <a:cs typeface="Roboto Slab Regular"/>
                      </a:endParaRPr>
                    </a:p>
                  </a:txBody>
                  <a:tcPr marL="68580" marR="6858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l" defTabSz="457200" rtl="0" eaLnBrk="1" latinLnBrk="0" hangingPunct="1">
                        <a:lnSpc>
                          <a:spcPct val="107000"/>
                        </a:lnSpc>
                        <a:spcBef>
                          <a:spcPts val="0"/>
                        </a:spcBef>
                        <a:spcAft>
                          <a:spcPts val="0"/>
                        </a:spcAft>
                      </a:pPr>
                      <a:r>
                        <a:rPr lang="es-ES" sz="1000" b="0" kern="1200" dirty="0">
                          <a:solidFill>
                            <a:schemeClr val="tx1"/>
                          </a:solidFill>
                          <a:latin typeface="+mn-lt"/>
                          <a:ea typeface="+mn-ea"/>
                          <a:cs typeface="Roboto Slab Regular"/>
                        </a:rPr>
                        <a:t>MSCI </a:t>
                      </a:r>
                      <a:r>
                        <a:rPr lang="es-ES" sz="1000" b="0" kern="1200" dirty="0" err="1">
                          <a:solidFill>
                            <a:schemeClr val="tx1"/>
                          </a:solidFill>
                          <a:latin typeface="+mn-lt"/>
                          <a:ea typeface="+mn-ea"/>
                          <a:cs typeface="Roboto Slab Regular"/>
                        </a:rPr>
                        <a:t>Unregulated</a:t>
                      </a:r>
                      <a:endParaRPr lang="es-ES" sz="1000" b="0" kern="1200" dirty="0">
                        <a:solidFill>
                          <a:schemeClr val="tx1"/>
                        </a:solidFill>
                        <a:latin typeface="+mn-lt"/>
                        <a:ea typeface="+mn-ea"/>
                        <a:cs typeface="Roboto Slab Regular"/>
                      </a:endParaRPr>
                    </a:p>
                  </a:txBody>
                  <a:tcPr marL="68580" marR="6858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l" defTabSz="457200" rtl="0" eaLnBrk="1" latinLnBrk="0" hangingPunct="1">
                        <a:lnSpc>
                          <a:spcPct val="107000"/>
                        </a:lnSpc>
                        <a:spcBef>
                          <a:spcPts val="0"/>
                        </a:spcBef>
                        <a:spcAft>
                          <a:spcPts val="0"/>
                        </a:spcAft>
                      </a:pPr>
                      <a:r>
                        <a:rPr lang="es-ES" sz="1000" b="0" kern="1200" dirty="0">
                          <a:solidFill>
                            <a:schemeClr val="tx1"/>
                          </a:solidFill>
                          <a:latin typeface="+mn-lt"/>
                          <a:ea typeface="+mn-ea"/>
                          <a:cs typeface="Roboto Slab Regular"/>
                        </a:rPr>
                        <a:t>MSCI</a:t>
                      </a:r>
                    </a:p>
                    <a:p>
                      <a:pPr marL="0" algn="l" defTabSz="457200" rtl="0" eaLnBrk="1" latinLnBrk="0" hangingPunct="1">
                        <a:lnSpc>
                          <a:spcPct val="107000"/>
                        </a:lnSpc>
                        <a:spcBef>
                          <a:spcPts val="0"/>
                        </a:spcBef>
                        <a:spcAft>
                          <a:spcPts val="0"/>
                        </a:spcAft>
                      </a:pPr>
                      <a:r>
                        <a:rPr lang="es-ES" sz="1000" b="0" kern="1200" dirty="0" err="1">
                          <a:solidFill>
                            <a:schemeClr val="tx1"/>
                          </a:solidFill>
                          <a:latin typeface="+mn-lt"/>
                          <a:ea typeface="+mn-ea"/>
                          <a:cs typeface="Roboto Slab Regular"/>
                        </a:rPr>
                        <a:t>Contracted</a:t>
                      </a:r>
                      <a:endParaRPr lang="es-ES" sz="1000" b="0" kern="1200" dirty="0">
                        <a:solidFill>
                          <a:schemeClr val="tx1"/>
                        </a:solidFill>
                        <a:latin typeface="+mn-lt"/>
                        <a:ea typeface="+mn-ea"/>
                        <a:cs typeface="Roboto Slab Regular"/>
                      </a:endParaRPr>
                    </a:p>
                  </a:txBody>
                  <a:tcPr marL="68580" marR="6858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l" defTabSz="457200" rtl="0" eaLnBrk="1" latinLnBrk="0" hangingPunct="1">
                        <a:lnSpc>
                          <a:spcPct val="107000"/>
                        </a:lnSpc>
                        <a:spcBef>
                          <a:spcPts val="0"/>
                        </a:spcBef>
                        <a:spcAft>
                          <a:spcPts val="0"/>
                        </a:spcAft>
                      </a:pPr>
                      <a:r>
                        <a:rPr lang="es-ES" sz="1000" b="0" kern="1200" dirty="0">
                          <a:solidFill>
                            <a:schemeClr val="tx1"/>
                          </a:solidFill>
                          <a:latin typeface="+mn-lt"/>
                          <a:ea typeface="+mn-ea"/>
                          <a:cs typeface="Roboto Slab Regular"/>
                        </a:rPr>
                        <a:t>MSCI</a:t>
                      </a:r>
                    </a:p>
                    <a:p>
                      <a:pPr marL="0" algn="l" defTabSz="457200" rtl="0" eaLnBrk="1" latinLnBrk="0" hangingPunct="1">
                        <a:lnSpc>
                          <a:spcPct val="107000"/>
                        </a:lnSpc>
                        <a:spcBef>
                          <a:spcPts val="0"/>
                        </a:spcBef>
                        <a:spcAft>
                          <a:spcPts val="0"/>
                        </a:spcAft>
                      </a:pPr>
                      <a:r>
                        <a:rPr lang="es-ES" sz="1000" b="0" kern="1200" dirty="0" err="1">
                          <a:solidFill>
                            <a:schemeClr val="tx1"/>
                          </a:solidFill>
                          <a:latin typeface="+mn-lt"/>
                          <a:ea typeface="+mn-ea"/>
                          <a:cs typeface="Roboto Slab Regular"/>
                        </a:rPr>
                        <a:t>Uncontracted</a:t>
                      </a:r>
                      <a:endParaRPr lang="es-ES" sz="1000" b="0" kern="1200" dirty="0">
                        <a:solidFill>
                          <a:schemeClr val="tx1"/>
                        </a:solidFill>
                        <a:latin typeface="+mn-lt"/>
                        <a:ea typeface="+mn-ea"/>
                        <a:cs typeface="Roboto Slab Regular"/>
                      </a:endParaRPr>
                    </a:p>
                  </a:txBody>
                  <a:tcPr marL="68580" marR="6858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l" defTabSz="457200" rtl="0" eaLnBrk="1" latinLnBrk="0" hangingPunct="1">
                        <a:lnSpc>
                          <a:spcPct val="107000"/>
                        </a:lnSpc>
                        <a:spcBef>
                          <a:spcPts val="0"/>
                        </a:spcBef>
                        <a:spcAft>
                          <a:spcPts val="0"/>
                        </a:spcAft>
                      </a:pPr>
                      <a:r>
                        <a:rPr lang="es-ES" sz="1000" b="0" kern="1200" dirty="0">
                          <a:solidFill>
                            <a:schemeClr val="tx1"/>
                          </a:solidFill>
                          <a:latin typeface="+mn-lt"/>
                          <a:ea typeface="+mn-ea"/>
                          <a:cs typeface="Roboto Slab Regular"/>
                        </a:rPr>
                        <a:t>MSCI</a:t>
                      </a:r>
                    </a:p>
                    <a:p>
                      <a:pPr marL="0" algn="l" defTabSz="457200" rtl="0" eaLnBrk="1" latinLnBrk="0" hangingPunct="1">
                        <a:lnSpc>
                          <a:spcPct val="107000"/>
                        </a:lnSpc>
                        <a:spcBef>
                          <a:spcPts val="0"/>
                        </a:spcBef>
                        <a:spcAft>
                          <a:spcPts val="0"/>
                        </a:spcAft>
                      </a:pPr>
                      <a:r>
                        <a:rPr lang="es-ES" sz="1000" b="0" kern="1200" dirty="0" err="1">
                          <a:solidFill>
                            <a:schemeClr val="tx1"/>
                          </a:solidFill>
                          <a:latin typeface="+mn-lt"/>
                          <a:ea typeface="+mn-ea"/>
                          <a:cs typeface="Roboto Slab Regular"/>
                        </a:rPr>
                        <a:t>Economic</a:t>
                      </a:r>
                      <a:r>
                        <a:rPr lang="es-ES" sz="1000" b="0" kern="1200" dirty="0">
                          <a:solidFill>
                            <a:schemeClr val="tx1"/>
                          </a:solidFill>
                          <a:latin typeface="+mn-lt"/>
                          <a:ea typeface="+mn-ea"/>
                          <a:cs typeface="Roboto Slab Regular"/>
                        </a:rPr>
                        <a:t> </a:t>
                      </a:r>
                    </a:p>
                  </a:txBody>
                  <a:tcPr marL="68580" marR="6858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l" defTabSz="457200" rtl="0" eaLnBrk="1" latinLnBrk="0" hangingPunct="1">
                        <a:lnSpc>
                          <a:spcPct val="107000"/>
                        </a:lnSpc>
                        <a:spcBef>
                          <a:spcPts val="0"/>
                        </a:spcBef>
                        <a:spcAft>
                          <a:spcPts val="0"/>
                        </a:spcAft>
                      </a:pPr>
                      <a:r>
                        <a:rPr lang="es-ES" sz="1000" b="0" kern="1200" dirty="0">
                          <a:solidFill>
                            <a:schemeClr val="tx1"/>
                          </a:solidFill>
                          <a:latin typeface="+mn-lt"/>
                          <a:ea typeface="+mn-ea"/>
                          <a:cs typeface="Roboto Slab Regular"/>
                        </a:rPr>
                        <a:t>MSCI</a:t>
                      </a:r>
                    </a:p>
                    <a:p>
                      <a:pPr marL="0" algn="l" defTabSz="457200" rtl="0" eaLnBrk="1" latinLnBrk="0" hangingPunct="1">
                        <a:lnSpc>
                          <a:spcPct val="107000"/>
                        </a:lnSpc>
                        <a:spcBef>
                          <a:spcPts val="0"/>
                        </a:spcBef>
                        <a:spcAft>
                          <a:spcPts val="0"/>
                        </a:spcAft>
                      </a:pPr>
                      <a:r>
                        <a:rPr lang="es-ES" sz="1000" b="0" kern="1200" dirty="0">
                          <a:solidFill>
                            <a:schemeClr val="tx1"/>
                          </a:solidFill>
                          <a:latin typeface="+mn-lt"/>
                          <a:ea typeface="+mn-ea"/>
                          <a:cs typeface="Roboto Slab Regular"/>
                        </a:rPr>
                        <a:t>Social</a:t>
                      </a:r>
                    </a:p>
                  </a:txBody>
                  <a:tcPr marL="68580" marR="6858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654288638"/>
                  </a:ext>
                </a:extLst>
              </a:tr>
              <a:tr h="205560">
                <a:tc>
                  <a:txBody>
                    <a:bodyPr/>
                    <a:lstStyle/>
                    <a:p>
                      <a:pPr marL="0" lvl="1" indent="0" algn="just" defTabSz="457200" rtl="0" eaLnBrk="1" latinLnBrk="0" hangingPunct="1">
                        <a:lnSpc>
                          <a:spcPct val="100000"/>
                        </a:lnSpc>
                        <a:spcBef>
                          <a:spcPts val="0"/>
                        </a:spcBef>
                        <a:spcAft>
                          <a:spcPts val="0"/>
                        </a:spcAft>
                        <a:buFont typeface="Wingdings" panose="05000000000000000000" pitchFamily="2" charset="2"/>
                        <a:buNone/>
                      </a:pPr>
                      <a:r>
                        <a:rPr lang="es-ES" sz="1000" kern="1200" dirty="0">
                          <a:solidFill>
                            <a:schemeClr val="tx1"/>
                          </a:solidFill>
                          <a:effectLst/>
                          <a:latin typeface="+mn-lt"/>
                          <a:ea typeface="Calibri" panose="020F0502020204030204" pitchFamily="34" charset="0"/>
                          <a:cs typeface="Times New Roman" panose="02020603050405020304" pitchFamily="18" charset="0"/>
                        </a:rPr>
                        <a:t>GMB</a:t>
                      </a:r>
                    </a:p>
                  </a:txBody>
                  <a:tcPr marL="68580" marR="6858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s-ES" sz="1000" b="0" i="0" u="none" strike="noStrike" dirty="0">
                          <a:effectLst/>
                          <a:latin typeface="+mj-lt"/>
                        </a:rPr>
                        <a:t> -0.2439**</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pPr algn="ctr" fontAlgn="b"/>
                      <a:r>
                        <a:rPr lang="es-ES" sz="1000" b="0" i="0" u="none" strike="noStrike" dirty="0">
                          <a:effectLst/>
                          <a:latin typeface="+mj-lt"/>
                        </a:rPr>
                        <a:t>-0.1025</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ES" sz="1000" b="0" i="0" u="none" strike="noStrike" dirty="0">
                          <a:effectLst/>
                          <a:latin typeface="+mj-lt"/>
                        </a:rPr>
                        <a:t> -0.0827</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ES" sz="1000" b="0" i="0" u="none" strike="noStrike" dirty="0">
                          <a:effectLst/>
                          <a:latin typeface="+mj-lt"/>
                        </a:rPr>
                        <a:t>-0.2582*</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pPr algn="ctr" fontAlgn="b"/>
                      <a:r>
                        <a:rPr lang="es-ES" sz="1000" b="0" i="0" u="none" strike="noStrike" dirty="0">
                          <a:effectLst/>
                          <a:latin typeface="+mj-lt"/>
                        </a:rPr>
                        <a:t> -0.1933*</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pPr algn="ctr" fontAlgn="b"/>
                      <a:r>
                        <a:rPr lang="es-ES" sz="1000" b="0" i="0" u="none" strike="noStrike" dirty="0">
                          <a:effectLst/>
                          <a:latin typeface="+mj-lt"/>
                        </a:rPr>
                        <a:t>-0.1161</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91638945"/>
                  </a:ext>
                </a:extLst>
              </a:tr>
              <a:tr h="205560">
                <a:tc>
                  <a:txBody>
                    <a:bodyPr/>
                    <a:lstStyle/>
                    <a:p>
                      <a:pPr marL="0" lvl="1" indent="0" algn="just" defTabSz="457200" rtl="0" eaLnBrk="1" latinLnBrk="0" hangingPunct="1">
                        <a:lnSpc>
                          <a:spcPct val="100000"/>
                        </a:lnSpc>
                        <a:spcBef>
                          <a:spcPts val="0"/>
                        </a:spcBef>
                        <a:spcAft>
                          <a:spcPts val="0"/>
                        </a:spcAft>
                        <a:buFont typeface="Wingdings" panose="05000000000000000000" pitchFamily="2" charset="2"/>
                        <a:buNone/>
                      </a:pPr>
                      <a:r>
                        <a:rPr lang="es-ES" sz="1000" kern="1200" dirty="0">
                          <a:solidFill>
                            <a:schemeClr val="tx1"/>
                          </a:solidFill>
                          <a:effectLst/>
                          <a:latin typeface="+mn-lt"/>
                          <a:ea typeface="Calibri" panose="020F0502020204030204" pitchFamily="34" charset="0"/>
                          <a:cs typeface="Times New Roman" panose="02020603050405020304" pitchFamily="18" charset="0"/>
                        </a:rPr>
                        <a:t>PST</a:t>
                      </a:r>
                    </a:p>
                  </a:txBody>
                  <a:tcPr marL="68580" marR="6858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s-ES" sz="1000" b="0" i="0" u="none" strike="noStrike" dirty="0">
                          <a:effectLst/>
                          <a:latin typeface="+mj-lt"/>
                        </a:rPr>
                        <a:t>-0.2582*</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ES" sz="1000" b="0" i="0" u="none" strike="noStrike" dirty="0">
                          <a:effectLst/>
                          <a:latin typeface="+mj-lt"/>
                        </a:rPr>
                        <a:t> 0.1668*</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pPr algn="ctr" fontAlgn="b"/>
                      <a:r>
                        <a:rPr lang="es-ES" sz="1000" b="0" i="0" u="none" strike="noStrike" dirty="0">
                          <a:effectLst/>
                          <a:latin typeface="+mj-lt"/>
                        </a:rPr>
                        <a:t> 0.0697</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ES" sz="1000" b="0" i="0" u="none" strike="noStrike" dirty="0">
                          <a:effectLst/>
                          <a:latin typeface="+mj-lt"/>
                        </a:rPr>
                        <a:t> 0.3235*</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pPr algn="ctr" fontAlgn="b"/>
                      <a:r>
                        <a:rPr lang="es-ES" sz="1000" b="0" i="0" u="none" strike="noStrike" dirty="0">
                          <a:effectLst/>
                          <a:latin typeface="+mj-lt"/>
                        </a:rPr>
                        <a:t>0.2055</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ES" sz="1000" b="0" i="0" u="none" strike="noStrike" dirty="0">
                          <a:effectLst/>
                          <a:latin typeface="+mj-lt"/>
                        </a:rPr>
                        <a:t>0.2492*</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extLst>
                  <a:ext uri="{0D108BD9-81ED-4DB2-BD59-A6C34878D82A}">
                    <a16:rowId xmlns:a16="http://schemas.microsoft.com/office/drawing/2014/main" val="3450518222"/>
                  </a:ext>
                </a:extLst>
              </a:tr>
              <a:tr h="205560">
                <a:tc>
                  <a:txBody>
                    <a:bodyPr/>
                    <a:lstStyle/>
                    <a:p>
                      <a:pPr marL="0" marR="0" lvl="1" indent="0" algn="just" defTabSz="4572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s-ES" sz="1000" kern="1200" dirty="0">
                          <a:solidFill>
                            <a:schemeClr val="tx1"/>
                          </a:solidFill>
                          <a:effectLst/>
                          <a:latin typeface="+mn-lt"/>
                          <a:ea typeface="Calibri" panose="020F0502020204030204" pitchFamily="34" charset="0"/>
                          <a:cs typeface="Times New Roman" panose="02020603050405020304" pitchFamily="18" charset="0"/>
                        </a:rPr>
                        <a:t>R</a:t>
                      </a:r>
                      <a:r>
                        <a:rPr lang="es-ES" sz="1000" kern="1200" baseline="30000" dirty="0">
                          <a:solidFill>
                            <a:schemeClr val="tx1"/>
                          </a:solidFill>
                          <a:effectLst/>
                          <a:latin typeface="+mn-lt"/>
                          <a:ea typeface="Calibri" panose="020F0502020204030204" pitchFamily="34" charset="0"/>
                          <a:cs typeface="Times New Roman" panose="02020603050405020304" pitchFamily="18" charset="0"/>
                        </a:rPr>
                        <a:t>2</a:t>
                      </a:r>
                    </a:p>
                  </a:txBody>
                  <a:tcPr marL="68580" marR="6858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s-ES" sz="1000" b="0" i="0" u="none" strike="noStrike" dirty="0">
                          <a:effectLst/>
                          <a:latin typeface="+mj-lt"/>
                        </a:rPr>
                        <a:t>0.0417</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ES" sz="1000" b="0" i="0" u="none" strike="noStrike" dirty="0">
                          <a:effectLst/>
                          <a:latin typeface="+mj-lt"/>
                        </a:rPr>
                        <a:t>-0.0004</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ES" sz="1000" b="0" i="0" u="none" strike="noStrike" dirty="0">
                          <a:effectLst/>
                          <a:latin typeface="+mj-lt"/>
                        </a:rPr>
                        <a:t>0.0128</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ES" sz="1000" b="0" i="0" u="none" strike="noStrike" dirty="0">
                          <a:effectLst/>
                          <a:latin typeface="+mj-lt"/>
                        </a:rPr>
                        <a:t>0.0404</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ES" sz="1000" b="0" i="0" u="none" strike="noStrike" dirty="0">
                          <a:effectLst/>
                          <a:latin typeface="+mj-lt"/>
                        </a:rPr>
                        <a:t>0.0413</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ES" sz="1000" b="0" i="0" u="none" strike="noStrike" dirty="0">
                          <a:effectLst/>
                          <a:latin typeface="+mj-lt"/>
                        </a:rPr>
                        <a:t>0.0179</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07874606"/>
                  </a:ext>
                </a:extLst>
              </a:tr>
            </a:tbl>
          </a:graphicData>
        </a:graphic>
      </p:graphicFrame>
    </p:spTree>
    <p:extLst>
      <p:ext uri="{BB962C8B-B14F-4D97-AF65-F5344CB8AC3E}">
        <p14:creationId xmlns:p14="http://schemas.microsoft.com/office/powerpoint/2010/main" val="23867979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F8EBF5-844C-3488-FA9D-BCE4AF4EB63F}"/>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5E9D7A66-C859-9825-67B1-3D469775F0BB}"/>
              </a:ext>
            </a:extLst>
          </p:cNvPr>
          <p:cNvSpPr>
            <a:spLocks noGrp="1"/>
          </p:cNvSpPr>
          <p:nvPr>
            <p:ph type="title"/>
          </p:nvPr>
        </p:nvSpPr>
        <p:spPr/>
        <p:txBody>
          <a:bodyPr/>
          <a:lstStyle/>
          <a:p>
            <a:pPr>
              <a:spcAft>
                <a:spcPts val="0"/>
              </a:spcAft>
            </a:pPr>
            <a:r>
              <a:rPr lang="en-US" dirty="0">
                <a:solidFill>
                  <a:schemeClr val="tx2"/>
                </a:solidFill>
                <a:latin typeface="Roboto Slab Regular"/>
              </a:rPr>
              <a:t>Pricing </a:t>
            </a:r>
            <a:r>
              <a:rPr lang="en-US" dirty="0">
                <a:latin typeface="Roboto Slab Regular"/>
              </a:rPr>
              <a:t>Climate Risk</a:t>
            </a:r>
            <a:endParaRPr lang="it-IT" dirty="0"/>
          </a:p>
        </p:txBody>
      </p:sp>
      <mc:AlternateContent xmlns:mc="http://schemas.openxmlformats.org/markup-compatibility/2006" xmlns:a14="http://schemas.microsoft.com/office/drawing/2010/main">
        <mc:Choice Requires="a14">
          <p:sp>
            <p:nvSpPr>
              <p:cNvPr id="3" name="Segnaposto contenuto 2">
                <a:extLst>
                  <a:ext uri="{FF2B5EF4-FFF2-40B4-BE49-F238E27FC236}">
                    <a16:creationId xmlns:a16="http://schemas.microsoft.com/office/drawing/2014/main" id="{5181DEDF-89E4-B4A1-6A79-891E7C4A4F0F}"/>
                  </a:ext>
                </a:extLst>
              </p:cNvPr>
              <p:cNvSpPr>
                <a:spLocks noGrp="1"/>
              </p:cNvSpPr>
              <p:nvPr>
                <p:ph idx="1"/>
              </p:nvPr>
            </p:nvSpPr>
            <p:spPr>
              <a:xfrm>
                <a:off x="712788" y="1659336"/>
                <a:ext cx="7584138" cy="2289986"/>
              </a:xfrm>
            </p:spPr>
            <p:txBody>
              <a:bodyPr/>
              <a:lstStyle/>
              <a:p>
                <a:r>
                  <a:rPr lang="it-IT" dirty="0"/>
                  <a:t>Pooled-panel </a:t>
                </a:r>
                <a:r>
                  <a:rPr lang="it-IT" dirty="0" err="1"/>
                  <a:t>stepwise</a:t>
                </a:r>
                <a:r>
                  <a:rPr lang="en-US" dirty="0"/>
                  <a:t> regressions:</a:t>
                </a:r>
              </a:p>
              <a:p>
                <a:pPr marL="0" indent="0">
                  <a:buNone/>
                </a:pPr>
                <a:r>
                  <a:rPr lang="en-US" sz="1200" dirty="0">
                    <a:cs typeface="Roboto Slab Regular"/>
                  </a:rPr>
                  <a:t>			</a:t>
                </a:r>
                <a14:m>
                  <m:oMath xmlns:m="http://schemas.openxmlformats.org/officeDocument/2006/math">
                    <m:sSub>
                      <m:sSubPr>
                        <m:ctrlPr>
                          <a:rPr lang="en-US" sz="1200" i="1">
                            <a:latin typeface="Cambria Math" panose="02040503050406030204" pitchFamily="18" charset="0"/>
                            <a:cs typeface="Roboto Slab Regular"/>
                          </a:rPr>
                        </m:ctrlPr>
                      </m:sSubPr>
                      <m:e>
                        <m:r>
                          <a:rPr lang="es-ES" sz="1200" i="1">
                            <a:latin typeface="Cambria Math" panose="02040503050406030204" pitchFamily="18" charset="0"/>
                            <a:cs typeface="Roboto Slab Regular"/>
                          </a:rPr>
                          <m:t>𝑟</m:t>
                        </m:r>
                      </m:e>
                      <m:sub>
                        <m:r>
                          <a:rPr lang="es-ES" sz="1200" b="0" i="1" smtClean="0">
                            <a:latin typeface="Cambria Math" panose="02040503050406030204" pitchFamily="18" charset="0"/>
                            <a:cs typeface="Roboto Slab Regular"/>
                          </a:rPr>
                          <m:t>𝑖</m:t>
                        </m:r>
                        <m:r>
                          <a:rPr lang="es-ES" sz="1200" b="0" i="1" smtClean="0">
                            <a:latin typeface="Cambria Math" panose="02040503050406030204" pitchFamily="18" charset="0"/>
                            <a:cs typeface="Roboto Slab Regular"/>
                          </a:rPr>
                          <m:t>,</m:t>
                        </m:r>
                        <m:r>
                          <a:rPr lang="es-ES" sz="1200" i="1">
                            <a:latin typeface="Cambria Math" panose="02040503050406030204" pitchFamily="18" charset="0"/>
                            <a:cs typeface="Roboto Slab Regular"/>
                          </a:rPr>
                          <m:t>𝑡</m:t>
                        </m:r>
                      </m:sub>
                    </m:sSub>
                    <m:r>
                      <a:rPr lang="en-US" sz="1200" i="1">
                        <a:latin typeface="Cambria Math" panose="02040503050406030204" pitchFamily="18" charset="0"/>
                        <a:cs typeface="Roboto Slab Regular"/>
                      </a:rPr>
                      <m:t>=</m:t>
                    </m:r>
                    <m:sSub>
                      <m:sSubPr>
                        <m:ctrlPr>
                          <a:rPr lang="en-US" i="1">
                            <a:latin typeface="Cambria Math" panose="02040503050406030204" pitchFamily="18" charset="0"/>
                            <a:cs typeface="Roboto Slab Regular"/>
                          </a:rPr>
                        </m:ctrlPr>
                      </m:sSubPr>
                      <m:e>
                        <m:r>
                          <a:rPr lang="en-US" i="1">
                            <a:latin typeface="Cambria Math" panose="02040503050406030204" pitchFamily="18" charset="0"/>
                            <a:ea typeface="Cambria Math" panose="02040503050406030204" pitchFamily="18" charset="0"/>
                            <a:cs typeface="Roboto Slab Regular"/>
                          </a:rPr>
                          <m:t>𝛼</m:t>
                        </m:r>
                      </m:e>
                      <m:sub>
                        <m:r>
                          <a:rPr lang="es-ES" b="0" i="1" smtClean="0">
                            <a:latin typeface="Cambria Math" panose="02040503050406030204" pitchFamily="18" charset="0"/>
                            <a:ea typeface="Cambria Math" panose="02040503050406030204" pitchFamily="18" charset="0"/>
                            <a:cs typeface="Roboto Slab Regular"/>
                          </a:rPr>
                          <m:t>𝑖</m:t>
                        </m:r>
                      </m:sub>
                    </m:sSub>
                    <m:r>
                      <a:rPr lang="es-ES" i="1">
                        <a:latin typeface="Cambria Math" panose="02040503050406030204" pitchFamily="18" charset="0"/>
                        <a:cs typeface="Roboto Slab Regular"/>
                      </a:rPr>
                      <m:t>+</m:t>
                    </m:r>
                    <m:sSub>
                      <m:sSubPr>
                        <m:ctrlPr>
                          <a:rPr lang="es-ES" sz="1200" b="1" i="1">
                            <a:latin typeface="Cambria Math" panose="02040503050406030204" pitchFamily="18" charset="0"/>
                            <a:cs typeface="Roboto Slab Regular"/>
                          </a:rPr>
                        </m:ctrlPr>
                      </m:sSubPr>
                      <m:e>
                        <m:sSubSup>
                          <m:sSubSupPr>
                            <m:ctrlPr>
                              <a:rPr lang="es-ES" b="1" i="1" smtClean="0">
                                <a:solidFill>
                                  <a:schemeClr val="tx1"/>
                                </a:solidFill>
                                <a:latin typeface="Cambria Math" panose="02040503050406030204" pitchFamily="18" charset="0"/>
                                <a:cs typeface="Roboto Slab Regular"/>
                              </a:rPr>
                            </m:ctrlPr>
                          </m:sSubSupPr>
                          <m:e>
                            <m:r>
                              <a:rPr lang="es-ES" b="1" i="1">
                                <a:solidFill>
                                  <a:schemeClr val="tx1"/>
                                </a:solidFill>
                                <a:latin typeface="Cambria Math" panose="02040503050406030204" pitchFamily="18" charset="0"/>
                                <a:ea typeface="Cambria Math" panose="02040503050406030204" pitchFamily="18" charset="0"/>
                                <a:cs typeface="Roboto Slab Regular"/>
                              </a:rPr>
                              <m:t>𝜷</m:t>
                            </m:r>
                          </m:e>
                          <m:sub>
                            <m:r>
                              <a:rPr lang="es-ES" b="1" i="1" smtClean="0">
                                <a:solidFill>
                                  <a:schemeClr val="tx1"/>
                                </a:solidFill>
                                <a:latin typeface="Cambria Math" panose="02040503050406030204" pitchFamily="18" charset="0"/>
                                <a:ea typeface="Cambria Math" panose="02040503050406030204" pitchFamily="18" charset="0"/>
                                <a:cs typeface="Roboto Slab Regular"/>
                              </a:rPr>
                              <m:t>𝑭𝑭</m:t>
                            </m:r>
                            <m:r>
                              <a:rPr lang="es-ES" b="1" i="1" smtClean="0">
                                <a:solidFill>
                                  <a:schemeClr val="tx1"/>
                                </a:solidFill>
                                <a:latin typeface="Cambria Math" panose="02040503050406030204" pitchFamily="18" charset="0"/>
                                <a:ea typeface="Cambria Math" panose="02040503050406030204" pitchFamily="18" charset="0"/>
                                <a:cs typeface="Roboto Slab Regular"/>
                              </a:rPr>
                              <m:t>𝟓</m:t>
                            </m:r>
                          </m:sub>
                          <m:sup>
                            <m:r>
                              <a:rPr lang="es-ES" b="1" i="1">
                                <a:solidFill>
                                  <a:schemeClr val="tx1"/>
                                </a:solidFill>
                                <a:latin typeface="Cambria Math" panose="02040503050406030204" pitchFamily="18" charset="0"/>
                                <a:cs typeface="Roboto Slab Regular"/>
                              </a:rPr>
                              <m:t>′</m:t>
                            </m:r>
                          </m:sup>
                        </m:sSubSup>
                        <m:r>
                          <a:rPr lang="es-ES" sz="1200" b="1" i="1">
                            <a:latin typeface="Cambria Math" panose="02040503050406030204" pitchFamily="18" charset="0"/>
                            <a:cs typeface="Roboto Slab Regular"/>
                          </a:rPr>
                          <m:t>𝒙</m:t>
                        </m:r>
                      </m:e>
                      <m:sub>
                        <m:r>
                          <a:rPr lang="es-ES" sz="1200" b="1" i="1" smtClean="0">
                            <a:latin typeface="Cambria Math" panose="02040503050406030204" pitchFamily="18" charset="0"/>
                            <a:cs typeface="Roboto Slab Regular"/>
                          </a:rPr>
                          <m:t>𝒊</m:t>
                        </m:r>
                        <m:r>
                          <a:rPr lang="es-ES" sz="1200" b="1" i="1" smtClean="0">
                            <a:latin typeface="Cambria Math" panose="02040503050406030204" pitchFamily="18" charset="0"/>
                            <a:cs typeface="Roboto Slab Regular"/>
                          </a:rPr>
                          <m:t>,</m:t>
                        </m:r>
                        <m:r>
                          <a:rPr lang="es-ES" sz="1200" b="1" i="1">
                            <a:latin typeface="Cambria Math" panose="02040503050406030204" pitchFamily="18" charset="0"/>
                            <a:cs typeface="Roboto Slab Regular"/>
                          </a:rPr>
                          <m:t>𝒕</m:t>
                        </m:r>
                      </m:sub>
                    </m:sSub>
                    <m:r>
                      <a:rPr lang="es-ES" sz="1200" i="1">
                        <a:latin typeface="Cambria Math" panose="02040503050406030204" pitchFamily="18" charset="0"/>
                        <a:cs typeface="Roboto Slab Regular"/>
                      </a:rPr>
                      <m:t>+</m:t>
                    </m:r>
                    <m:sSub>
                      <m:sSubPr>
                        <m:ctrlPr>
                          <a:rPr lang="en-US" i="1">
                            <a:latin typeface="Cambria Math" panose="02040503050406030204" pitchFamily="18" charset="0"/>
                            <a:cs typeface="Roboto Slab Regular"/>
                          </a:rPr>
                        </m:ctrlPr>
                      </m:sSubPr>
                      <m:e>
                        <m:sSub>
                          <m:sSubPr>
                            <m:ctrlPr>
                              <a:rPr lang="es-ES" sz="1200" i="1">
                                <a:latin typeface="Cambria Math" panose="02040503050406030204" pitchFamily="18" charset="0"/>
                                <a:cs typeface="Roboto Slab Regular"/>
                              </a:rPr>
                            </m:ctrlPr>
                          </m:sSubPr>
                          <m:e>
                            <m:sSubSup>
                              <m:sSubSupPr>
                                <m:ctrlPr>
                                  <a:rPr lang="es-ES" i="1" smtClean="0">
                                    <a:solidFill>
                                      <a:schemeClr val="accent3"/>
                                    </a:solidFill>
                                    <a:latin typeface="Cambria Math" panose="02040503050406030204" pitchFamily="18" charset="0"/>
                                    <a:cs typeface="Roboto Slab Regular"/>
                                  </a:rPr>
                                </m:ctrlPr>
                              </m:sSubSupPr>
                              <m:e>
                                <m:r>
                                  <a:rPr lang="es-ES" b="0" i="1">
                                    <a:solidFill>
                                      <a:schemeClr val="accent3"/>
                                    </a:solidFill>
                                    <a:latin typeface="Cambria Math" panose="02040503050406030204" pitchFamily="18" charset="0"/>
                                    <a:ea typeface="Cambria Math" panose="02040503050406030204" pitchFamily="18" charset="0"/>
                                    <a:cs typeface="Roboto Slab Regular"/>
                                  </a:rPr>
                                  <m:t>𝛽</m:t>
                                </m:r>
                              </m:e>
                              <m:sub>
                                <m:r>
                                  <a:rPr lang="es-ES" b="0" i="1" smtClean="0">
                                    <a:solidFill>
                                      <a:schemeClr val="accent3"/>
                                    </a:solidFill>
                                    <a:latin typeface="Cambria Math" panose="02040503050406030204" pitchFamily="18" charset="0"/>
                                    <a:ea typeface="Cambria Math" panose="02040503050406030204" pitchFamily="18" charset="0"/>
                                    <a:cs typeface="Roboto Slab Regular"/>
                                  </a:rPr>
                                  <m:t>𝐺𝑀𝐵</m:t>
                                </m:r>
                              </m:sub>
                              <m:sup/>
                            </m:sSubSup>
                            <m:r>
                              <a:rPr lang="es-ES" sz="1200" b="0" i="1" smtClean="0">
                                <a:latin typeface="Cambria Math" panose="02040503050406030204" pitchFamily="18" charset="0"/>
                                <a:cs typeface="Roboto Slab Regular"/>
                              </a:rPr>
                              <m:t>𝐺𝑀𝐵</m:t>
                            </m:r>
                          </m:e>
                          <m:sub>
                            <m:r>
                              <a:rPr lang="es-ES" sz="1200" b="0" i="1">
                                <a:latin typeface="Cambria Math" panose="02040503050406030204" pitchFamily="18" charset="0"/>
                                <a:cs typeface="Roboto Slab Regular"/>
                              </a:rPr>
                              <m:t>𝑡</m:t>
                            </m:r>
                          </m:sub>
                        </m:sSub>
                        <m:r>
                          <a:rPr lang="es-ES" sz="1200" b="1" i="1" smtClean="0">
                            <a:latin typeface="Cambria Math" panose="02040503050406030204" pitchFamily="18" charset="0"/>
                            <a:cs typeface="Roboto Slab Regular"/>
                          </a:rPr>
                          <m:t>+</m:t>
                        </m:r>
                        <m:sSub>
                          <m:sSubPr>
                            <m:ctrlPr>
                              <a:rPr lang="es-ES" sz="1200" i="1">
                                <a:latin typeface="Cambria Math" panose="02040503050406030204" pitchFamily="18" charset="0"/>
                                <a:cs typeface="Roboto Slab Regular"/>
                              </a:rPr>
                            </m:ctrlPr>
                          </m:sSubPr>
                          <m:e>
                            <m:sSubSup>
                              <m:sSubSupPr>
                                <m:ctrlPr>
                                  <a:rPr lang="es-ES" i="1">
                                    <a:solidFill>
                                      <a:schemeClr val="tx2"/>
                                    </a:solidFill>
                                    <a:latin typeface="Cambria Math" panose="02040503050406030204" pitchFamily="18" charset="0"/>
                                    <a:cs typeface="Roboto Slab Regular"/>
                                  </a:rPr>
                                </m:ctrlPr>
                              </m:sSubSupPr>
                              <m:e>
                                <m:r>
                                  <a:rPr lang="es-ES" b="0" i="1">
                                    <a:solidFill>
                                      <a:schemeClr val="tx2"/>
                                    </a:solidFill>
                                    <a:latin typeface="Cambria Math" panose="02040503050406030204" pitchFamily="18" charset="0"/>
                                    <a:ea typeface="Cambria Math" panose="02040503050406030204" pitchFamily="18" charset="0"/>
                                    <a:cs typeface="Roboto Slab Regular"/>
                                  </a:rPr>
                                  <m:t>𝛽</m:t>
                                </m:r>
                              </m:e>
                              <m:sub>
                                <m:r>
                                  <a:rPr lang="es-ES" b="0" i="1" smtClean="0">
                                    <a:solidFill>
                                      <a:schemeClr val="tx2"/>
                                    </a:solidFill>
                                    <a:latin typeface="Cambria Math" panose="02040503050406030204" pitchFamily="18" charset="0"/>
                                    <a:ea typeface="Cambria Math" panose="02040503050406030204" pitchFamily="18" charset="0"/>
                                    <a:cs typeface="Roboto Slab Regular"/>
                                  </a:rPr>
                                  <m:t>𝑃𝑆𝑇</m:t>
                                </m:r>
                              </m:sub>
                              <m:sup/>
                            </m:sSubSup>
                            <m:r>
                              <a:rPr lang="es-ES" sz="1200" b="0" i="1" smtClean="0">
                                <a:latin typeface="Cambria Math" panose="02040503050406030204" pitchFamily="18" charset="0"/>
                                <a:cs typeface="Roboto Slab Regular"/>
                              </a:rPr>
                              <m:t>𝑃𝑆𝑇</m:t>
                            </m:r>
                          </m:e>
                          <m:sub>
                            <m:r>
                              <a:rPr lang="es-ES" sz="1200" b="0" i="1">
                                <a:latin typeface="Cambria Math" panose="02040503050406030204" pitchFamily="18" charset="0"/>
                                <a:cs typeface="Roboto Slab Regular"/>
                              </a:rPr>
                              <m:t>𝑡</m:t>
                            </m:r>
                          </m:sub>
                        </m:sSub>
                        <m:r>
                          <a:rPr lang="es-ES" i="1">
                            <a:latin typeface="Cambria Math" panose="02040503050406030204" pitchFamily="18" charset="0"/>
                            <a:cs typeface="Roboto Slab Regular"/>
                          </a:rPr>
                          <m:t>+</m:t>
                        </m:r>
                        <m:sSub>
                          <m:sSubPr>
                            <m:ctrlPr>
                              <a:rPr lang="en-US" i="1">
                                <a:latin typeface="Cambria Math" panose="02040503050406030204" pitchFamily="18" charset="0"/>
                                <a:cs typeface="Roboto Slab Regular"/>
                              </a:rPr>
                            </m:ctrlPr>
                          </m:sSubPr>
                          <m:e>
                            <m:r>
                              <a:rPr lang="en-US" i="1" smtClean="0">
                                <a:latin typeface="Cambria Math" panose="02040503050406030204" pitchFamily="18" charset="0"/>
                                <a:ea typeface="Cambria Math" panose="02040503050406030204" pitchFamily="18" charset="0"/>
                                <a:cs typeface="Roboto Slab Regular"/>
                              </a:rPr>
                              <m:t>𝜇</m:t>
                            </m:r>
                          </m:e>
                          <m:sub>
                            <m:r>
                              <a:rPr lang="es-ES" i="1">
                                <a:latin typeface="Cambria Math" panose="02040503050406030204" pitchFamily="18" charset="0"/>
                                <a:ea typeface="Cambria Math" panose="02040503050406030204" pitchFamily="18" charset="0"/>
                                <a:cs typeface="Roboto Slab Regular"/>
                              </a:rPr>
                              <m:t>𝑖</m:t>
                            </m:r>
                          </m:sub>
                        </m:sSub>
                        <m:r>
                          <a:rPr lang="es-ES" b="0" i="1" smtClean="0">
                            <a:latin typeface="Cambria Math" panose="02040503050406030204" pitchFamily="18" charset="0"/>
                            <a:cs typeface="Roboto Slab Regular"/>
                          </a:rPr>
                          <m:t>+ </m:t>
                        </m:r>
                        <m:r>
                          <a:rPr lang="es-ES" i="1">
                            <a:latin typeface="Cambria Math" panose="02040503050406030204" pitchFamily="18" charset="0"/>
                            <a:ea typeface="Cambria Math" panose="02040503050406030204" pitchFamily="18" charset="0"/>
                            <a:cs typeface="Roboto Slab Regular"/>
                          </a:rPr>
                          <m:t>𝜀</m:t>
                        </m:r>
                      </m:e>
                      <m:sub>
                        <m:r>
                          <a:rPr lang="es-ES" b="0" i="1" smtClean="0">
                            <a:latin typeface="Cambria Math" panose="02040503050406030204" pitchFamily="18" charset="0"/>
                            <a:ea typeface="Cambria Math" panose="02040503050406030204" pitchFamily="18" charset="0"/>
                            <a:cs typeface="Roboto Slab Regular"/>
                          </a:rPr>
                          <m:t>𝑖</m:t>
                        </m:r>
                        <m:r>
                          <a:rPr lang="es-ES" b="0" i="1" smtClean="0">
                            <a:latin typeface="Cambria Math" panose="02040503050406030204" pitchFamily="18" charset="0"/>
                            <a:ea typeface="Cambria Math" panose="02040503050406030204" pitchFamily="18" charset="0"/>
                            <a:cs typeface="Roboto Slab Regular"/>
                          </a:rPr>
                          <m:t>,</m:t>
                        </m:r>
                        <m:r>
                          <a:rPr lang="es-ES" i="1">
                            <a:latin typeface="Cambria Math" panose="02040503050406030204" pitchFamily="18" charset="0"/>
                            <a:ea typeface="Cambria Math" panose="02040503050406030204" pitchFamily="18" charset="0"/>
                            <a:cs typeface="Roboto Slab Regular"/>
                          </a:rPr>
                          <m:t>𝑡</m:t>
                        </m:r>
                      </m:sub>
                    </m:sSub>
                    <m:r>
                      <a:rPr lang="es-ES" i="1">
                        <a:latin typeface="Cambria Math" panose="02040503050406030204" pitchFamily="18" charset="0"/>
                        <a:ea typeface="Cambria Math" panose="02040503050406030204" pitchFamily="18" charset="0"/>
                        <a:cs typeface="Roboto Slab Regular"/>
                      </a:rPr>
                      <m:t> </m:t>
                    </m:r>
                  </m:oMath>
                </a14:m>
                <a:r>
                  <a:rPr lang="en-US" dirty="0">
                    <a:solidFill>
                      <a:schemeClr val="tx2"/>
                    </a:solidFill>
                    <a:latin typeface="Roboto Slab Regular"/>
                    <a:cs typeface="Roboto Slab Regular"/>
                  </a:rPr>
                  <a:t>	</a:t>
                </a:r>
              </a:p>
              <a:p>
                <a:pPr marL="0" indent="0">
                  <a:buNone/>
                </a:pPr>
                <a:endParaRPr lang="en-US" dirty="0">
                  <a:solidFill>
                    <a:schemeClr val="tx2"/>
                  </a:solidFill>
                  <a:latin typeface="Roboto Slab Regular"/>
                  <a:cs typeface="Roboto Slab Regular"/>
                </a:endParaRPr>
              </a:p>
              <a:p>
                <a:pPr marL="0" indent="0">
                  <a:buNone/>
                </a:pPr>
                <a:endParaRPr lang="en-US" dirty="0">
                  <a:solidFill>
                    <a:schemeClr val="tx2"/>
                  </a:solidFill>
                  <a:latin typeface="Roboto Slab Regular"/>
                  <a:cs typeface="Roboto Slab Regular"/>
                </a:endParaRPr>
              </a:p>
              <a:p>
                <a:pPr marL="0" indent="0">
                  <a:buNone/>
                </a:pPr>
                <a:endParaRPr lang="en-US" dirty="0">
                  <a:solidFill>
                    <a:schemeClr val="tx2"/>
                  </a:solidFill>
                  <a:latin typeface="Roboto Slab Regular"/>
                  <a:cs typeface="Roboto Slab Regular"/>
                </a:endParaRPr>
              </a:p>
              <a:p>
                <a:pPr marL="0" indent="0">
                  <a:buNone/>
                </a:pPr>
                <a:endParaRPr lang="en-US" dirty="0">
                  <a:solidFill>
                    <a:schemeClr val="tx2"/>
                  </a:solidFill>
                  <a:latin typeface="Roboto Slab Regular"/>
                  <a:cs typeface="Roboto Slab Regular"/>
                </a:endParaRPr>
              </a:p>
              <a:p>
                <a:pPr marL="0" indent="0">
                  <a:buNone/>
                </a:pPr>
                <a:endParaRPr lang="en-US" dirty="0">
                  <a:solidFill>
                    <a:schemeClr val="tx2"/>
                  </a:solidFill>
                  <a:latin typeface="Roboto Slab Regular"/>
                  <a:cs typeface="Roboto Slab Regular"/>
                </a:endParaRPr>
              </a:p>
              <a:p>
                <a:pPr lvl="1"/>
                <a:r>
                  <a:rPr lang="en-US" sz="1050" dirty="0"/>
                  <a:t>Infrastructure returns reflect both risk compensation (negative GMB) and valuation effects from shifts in green sentiment (positive PST)</a:t>
                </a:r>
                <a:endParaRPr lang="en-US" dirty="0">
                  <a:solidFill>
                    <a:schemeClr val="tx2"/>
                  </a:solidFill>
                  <a:latin typeface="Roboto Slab Regular"/>
                  <a:cs typeface="Roboto Slab Regular"/>
                </a:endParaRPr>
              </a:p>
            </p:txBody>
          </p:sp>
        </mc:Choice>
        <mc:Fallback xmlns="">
          <p:sp>
            <p:nvSpPr>
              <p:cNvPr id="3" name="Segnaposto contenuto 2">
                <a:extLst>
                  <a:ext uri="{FF2B5EF4-FFF2-40B4-BE49-F238E27FC236}">
                    <a16:creationId xmlns:a16="http://schemas.microsoft.com/office/drawing/2014/main" id="{5181DEDF-89E4-B4A1-6A79-891E7C4A4F0F}"/>
                  </a:ext>
                </a:extLst>
              </p:cNvPr>
              <p:cNvSpPr>
                <a:spLocks noGrp="1" noRot="1" noChangeAspect="1" noMove="1" noResize="1" noEditPoints="1" noAdjustHandles="1" noChangeArrowheads="1" noChangeShapeType="1" noTextEdit="1"/>
              </p:cNvSpPr>
              <p:nvPr>
                <p:ph idx="1"/>
              </p:nvPr>
            </p:nvSpPr>
            <p:spPr>
              <a:xfrm>
                <a:off x="712788" y="1659336"/>
                <a:ext cx="7584138" cy="2289986"/>
              </a:xfrm>
              <a:blipFill>
                <a:blip r:embed="rId3"/>
                <a:stretch>
                  <a:fillRect l="-1688" t="-4255" r="-161" b="-2394"/>
                </a:stretch>
              </a:blipFill>
            </p:spPr>
            <p:txBody>
              <a:bodyPr/>
              <a:lstStyle/>
              <a:p>
                <a:r>
                  <a:rPr lang="it-IT">
                    <a:noFill/>
                  </a:rPr>
                  <a:t> </a:t>
                </a:r>
              </a:p>
            </p:txBody>
          </p:sp>
        </mc:Fallback>
      </mc:AlternateContent>
      <p:sp>
        <p:nvSpPr>
          <p:cNvPr id="5" name="Segnaposto testo 4">
            <a:extLst>
              <a:ext uri="{FF2B5EF4-FFF2-40B4-BE49-F238E27FC236}">
                <a16:creationId xmlns:a16="http://schemas.microsoft.com/office/drawing/2014/main" id="{683526B6-5E3D-8E3D-8D6C-412F3C43C173}"/>
              </a:ext>
            </a:extLst>
          </p:cNvPr>
          <p:cNvSpPr>
            <a:spLocks noGrp="1"/>
          </p:cNvSpPr>
          <p:nvPr>
            <p:ph type="body" sz="quarter" idx="11"/>
          </p:nvPr>
        </p:nvSpPr>
        <p:spPr/>
        <p:txBody>
          <a:bodyPr/>
          <a:lstStyle/>
          <a:p>
            <a:r>
              <a:rPr lang="en-US" dirty="0"/>
              <a:t>WHAT WE HAVE DONE AND WHAT WE KNOW NOW</a:t>
            </a:r>
          </a:p>
        </p:txBody>
      </p:sp>
      <p:sp>
        <p:nvSpPr>
          <p:cNvPr id="4" name="Marcador de texto 3">
            <a:extLst>
              <a:ext uri="{FF2B5EF4-FFF2-40B4-BE49-F238E27FC236}">
                <a16:creationId xmlns:a16="http://schemas.microsoft.com/office/drawing/2014/main" id="{D6F275F5-3C0A-E189-E9FE-CF973307BDC8}"/>
              </a:ext>
            </a:extLst>
          </p:cNvPr>
          <p:cNvSpPr>
            <a:spLocks noGrp="1"/>
          </p:cNvSpPr>
          <p:nvPr>
            <p:ph type="body" sz="quarter" idx="12"/>
          </p:nvPr>
        </p:nvSpPr>
        <p:spPr>
          <a:xfrm>
            <a:off x="708025" y="1302149"/>
            <a:ext cx="7250642" cy="200055"/>
          </a:xfrm>
        </p:spPr>
        <p:txBody>
          <a:bodyPr/>
          <a:lstStyle/>
          <a:p>
            <a:r>
              <a:rPr lang="it-IT" dirty="0"/>
              <a:t>TESTING PRICING ANOMALIES FOR INFRASTRUCTURE ASSETS</a:t>
            </a:r>
          </a:p>
        </p:txBody>
      </p:sp>
      <p:sp>
        <p:nvSpPr>
          <p:cNvPr id="9" name="Segnaposto testo 8">
            <a:extLst>
              <a:ext uri="{FF2B5EF4-FFF2-40B4-BE49-F238E27FC236}">
                <a16:creationId xmlns:a16="http://schemas.microsoft.com/office/drawing/2014/main" id="{7E82BA02-4ED9-114C-0BD7-B017B18F3D54}"/>
              </a:ext>
            </a:extLst>
          </p:cNvPr>
          <p:cNvSpPr>
            <a:spLocks noGrp="1"/>
          </p:cNvSpPr>
          <p:nvPr>
            <p:ph type="body" sz="quarter" idx="10"/>
          </p:nvPr>
        </p:nvSpPr>
        <p:spPr/>
        <p:txBody>
          <a:bodyPr/>
          <a:lstStyle/>
          <a:p>
            <a:r>
              <a:rPr lang="en-US" dirty="0"/>
              <a:t>Observatory #4 – Climate Change</a:t>
            </a:r>
            <a:endParaRPr lang="it-IT" dirty="0">
              <a:solidFill>
                <a:schemeClr val="tx2"/>
              </a:solidFill>
            </a:endParaRPr>
          </a:p>
        </p:txBody>
      </p:sp>
      <mc:AlternateContent xmlns:mc="http://schemas.openxmlformats.org/markup-compatibility/2006" xmlns:a14="http://schemas.microsoft.com/office/drawing/2010/main">
        <mc:Choice Requires="a14">
          <p:graphicFrame>
            <p:nvGraphicFramePr>
              <p:cNvPr id="7" name="Tabla 7">
                <a:extLst>
                  <a:ext uri="{FF2B5EF4-FFF2-40B4-BE49-F238E27FC236}">
                    <a16:creationId xmlns:a16="http://schemas.microsoft.com/office/drawing/2014/main" id="{EBCA0F1F-C323-79BA-4328-3C67260922C6}"/>
                  </a:ext>
                </a:extLst>
              </p:cNvPr>
              <p:cNvGraphicFramePr>
                <a:graphicFrameLocks noGrp="1"/>
              </p:cNvGraphicFramePr>
              <p:nvPr>
                <p:extLst>
                  <p:ext uri="{D42A27DB-BD31-4B8C-83A1-F6EECF244321}">
                    <p14:modId xmlns:p14="http://schemas.microsoft.com/office/powerpoint/2010/main" val="898835738"/>
                  </p:ext>
                </p:extLst>
              </p:nvPr>
            </p:nvGraphicFramePr>
            <p:xfrm>
              <a:off x="2297308" y="2344555"/>
              <a:ext cx="4072076" cy="991214"/>
            </p:xfrm>
            <a:graphic>
              <a:graphicData uri="http://schemas.openxmlformats.org/drawingml/2006/table">
                <a:tbl>
                  <a:tblPr firstRow="1" bandRow="1">
                    <a:tableStyleId>{2D5ABB26-0587-4C30-8999-92F81FD0307C}</a:tableStyleId>
                  </a:tblPr>
                  <a:tblGrid>
                    <a:gridCol w="601340">
                      <a:extLst>
                        <a:ext uri="{9D8B030D-6E8A-4147-A177-3AD203B41FA5}">
                          <a16:colId xmlns:a16="http://schemas.microsoft.com/office/drawing/2014/main" val="916372148"/>
                        </a:ext>
                      </a:extLst>
                    </a:gridCol>
                    <a:gridCol w="1156912">
                      <a:extLst>
                        <a:ext uri="{9D8B030D-6E8A-4147-A177-3AD203B41FA5}">
                          <a16:colId xmlns:a16="http://schemas.microsoft.com/office/drawing/2014/main" val="1979014559"/>
                        </a:ext>
                      </a:extLst>
                    </a:gridCol>
                    <a:gridCol w="1156912">
                      <a:extLst>
                        <a:ext uri="{9D8B030D-6E8A-4147-A177-3AD203B41FA5}">
                          <a16:colId xmlns:a16="http://schemas.microsoft.com/office/drawing/2014/main" val="4142141125"/>
                        </a:ext>
                      </a:extLst>
                    </a:gridCol>
                    <a:gridCol w="1156912">
                      <a:extLst>
                        <a:ext uri="{9D8B030D-6E8A-4147-A177-3AD203B41FA5}">
                          <a16:colId xmlns:a16="http://schemas.microsoft.com/office/drawing/2014/main" val="2414321989"/>
                        </a:ext>
                      </a:extLst>
                    </a:gridCol>
                  </a:tblGrid>
                  <a:tr h="134958">
                    <a:tc>
                      <a:txBody>
                        <a:bodyPr/>
                        <a:lstStyle/>
                        <a:p>
                          <a:pPr algn="just">
                            <a:lnSpc>
                              <a:spcPct val="107000"/>
                            </a:lnSpc>
                            <a:spcBef>
                              <a:spcPts val="0"/>
                            </a:spcBef>
                            <a:spcAft>
                              <a:spcPts val="0"/>
                            </a:spcAft>
                          </a:pPr>
                          <a:endParaRPr lang="es-ES" sz="1100" b="0" kern="1200" dirty="0">
                            <a:solidFill>
                              <a:schemeClr val="tx2"/>
                            </a:solidFill>
                            <a:latin typeface="Roboto Slab Regular"/>
                            <a:ea typeface="+mn-ea"/>
                            <a:cs typeface="Roboto Slab Regular"/>
                          </a:endParaRPr>
                        </a:p>
                      </a:txBody>
                      <a:tcPr marL="68580" marR="6858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l" defTabSz="457200" rtl="0" eaLnBrk="1" latinLnBrk="0" hangingPunct="1">
                            <a:lnSpc>
                              <a:spcPct val="107000"/>
                            </a:lnSpc>
                            <a:spcBef>
                              <a:spcPts val="0"/>
                            </a:spcBef>
                            <a:spcAft>
                              <a:spcPts val="0"/>
                            </a:spcAft>
                          </a:pPr>
                          <a:r>
                            <a:rPr lang="es-ES" sz="1000" b="0" kern="1200" dirty="0">
                              <a:solidFill>
                                <a:schemeClr val="tx1"/>
                              </a:solidFill>
                              <a:latin typeface="+mn-lt"/>
                              <a:ea typeface="+mn-ea"/>
                              <a:cs typeface="Roboto Slab Regular"/>
                            </a:rPr>
                            <a:t>FF-</a:t>
                          </a:r>
                          <a:r>
                            <a:rPr lang="es-ES" sz="1000" b="0" kern="1200" dirty="0" err="1">
                              <a:solidFill>
                                <a:schemeClr val="tx1"/>
                              </a:solidFill>
                              <a:latin typeface="+mn-lt"/>
                              <a:ea typeface="+mn-ea"/>
                              <a:cs typeface="Roboto Slab Regular"/>
                            </a:rPr>
                            <a:t>only</a:t>
                          </a:r>
                          <a:endParaRPr lang="es-ES" sz="1000" b="0" kern="1200" dirty="0">
                            <a:solidFill>
                              <a:schemeClr val="tx1"/>
                            </a:solidFill>
                            <a:latin typeface="+mn-lt"/>
                            <a:ea typeface="+mn-ea"/>
                            <a:cs typeface="Roboto Slab Regular"/>
                          </a:endParaRPr>
                        </a:p>
                      </a:txBody>
                      <a:tcPr marL="68580" marR="6858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l" defTabSz="457200" rtl="0" eaLnBrk="1" latinLnBrk="0" hangingPunct="1">
                            <a:lnSpc>
                              <a:spcPct val="107000"/>
                            </a:lnSpc>
                            <a:spcBef>
                              <a:spcPts val="0"/>
                            </a:spcBef>
                            <a:spcAft>
                              <a:spcPts val="0"/>
                            </a:spcAft>
                          </a:pPr>
                          <a:r>
                            <a:rPr lang="es-ES" sz="1000" b="0" kern="1200" dirty="0">
                              <a:solidFill>
                                <a:schemeClr val="tx1"/>
                              </a:solidFill>
                              <a:latin typeface="+mn-lt"/>
                              <a:ea typeface="+mn-ea"/>
                              <a:cs typeface="Roboto Slab Regular"/>
                            </a:rPr>
                            <a:t>FF+GMB</a:t>
                          </a:r>
                        </a:p>
                      </a:txBody>
                      <a:tcPr marL="68580" marR="6858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l" defTabSz="457200" rtl="0" eaLnBrk="1" latinLnBrk="0" hangingPunct="1">
                            <a:lnSpc>
                              <a:spcPct val="107000"/>
                            </a:lnSpc>
                            <a:spcBef>
                              <a:spcPts val="0"/>
                            </a:spcBef>
                            <a:spcAft>
                              <a:spcPts val="0"/>
                            </a:spcAft>
                          </a:pPr>
                          <a:r>
                            <a:rPr lang="es-ES" sz="1000" b="0" kern="1200" dirty="0">
                              <a:solidFill>
                                <a:schemeClr val="tx1"/>
                              </a:solidFill>
                              <a:latin typeface="+mn-lt"/>
                              <a:ea typeface="+mn-ea"/>
                              <a:cs typeface="Roboto Slab Regular"/>
                            </a:rPr>
                            <a:t>ALL</a:t>
                          </a:r>
                        </a:p>
                      </a:txBody>
                      <a:tcPr marL="68580" marR="6858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654288638"/>
                      </a:ext>
                    </a:extLst>
                  </a:tr>
                  <a:tr h="205560">
                    <a:tc>
                      <a:txBody>
                        <a:bodyPr/>
                        <a:lstStyle/>
                        <a:p>
                          <a:pPr marL="0" lvl="1" indent="0" algn="just">
                            <a:lnSpc>
                              <a:spcPct val="100000"/>
                            </a:lnSpc>
                            <a:spcBef>
                              <a:spcPts val="0"/>
                            </a:spcBef>
                            <a:spcAft>
                              <a:spcPts val="0"/>
                            </a:spcAft>
                            <a:buFont typeface="Wingdings" panose="05000000000000000000" pitchFamily="2" charset="2"/>
                            <a:buNone/>
                          </a:pPr>
                          <a:r>
                            <a:rPr lang="es-ES" sz="1000" dirty="0">
                              <a:solidFill>
                                <a:schemeClr val="tx1"/>
                              </a:solidFill>
                              <a:effectLst/>
                              <a:latin typeface="+mn-lt"/>
                              <a:ea typeface="Calibri" panose="020F0502020204030204" pitchFamily="34" charset="0"/>
                              <a:cs typeface="Times New Roman" panose="02020603050405020304" pitchFamily="18" charset="0"/>
                            </a:rPr>
                            <a:t> </a:t>
                          </a:r>
                          <a14:m>
                            <m:oMath xmlns:m="http://schemas.openxmlformats.org/officeDocument/2006/math">
                              <m:sSub>
                                <m:sSubPr>
                                  <m:ctrlPr>
                                    <a:rPr lang="en-US" sz="1000" i="1" smtClean="0">
                                      <a:latin typeface="Cambria Math" panose="02040503050406030204" pitchFamily="18" charset="0"/>
                                      <a:cs typeface="Roboto Slab Regular"/>
                                    </a:rPr>
                                  </m:ctrlPr>
                                </m:sSubPr>
                                <m:e>
                                  <m:r>
                                    <a:rPr lang="en-US" sz="1000" i="1">
                                      <a:latin typeface="Cambria Math" panose="02040503050406030204" pitchFamily="18" charset="0"/>
                                      <a:ea typeface="Cambria Math" panose="02040503050406030204" pitchFamily="18" charset="0"/>
                                      <a:cs typeface="Roboto Slab Regular"/>
                                    </a:rPr>
                                    <m:t>𝛼</m:t>
                                  </m:r>
                                </m:e>
                                <m:sub/>
                              </m:sSub>
                            </m:oMath>
                          </a14:m>
                          <a:endParaRPr lang="es-ES" sz="10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s-ES" sz="1000" b="0" i="0" u="none" strike="noStrike" dirty="0">
                              <a:effectLst/>
                              <a:latin typeface="+mj-lt"/>
                            </a:rPr>
                            <a:t>0.0210***</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es-ES" sz="1000" b="0" i="0" u="none" strike="noStrike" dirty="0">
                              <a:effectLst/>
                              <a:latin typeface="+mj-lt"/>
                            </a:rPr>
                            <a:t>0.0213***</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es-ES" sz="1000" b="0" i="0" u="none" strike="noStrike" dirty="0">
                              <a:effectLst/>
                              <a:latin typeface="+mj-lt"/>
                            </a:rPr>
                            <a:t>0.0216***</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3223638721"/>
                      </a:ext>
                    </a:extLst>
                  </a:tr>
                  <a:tr h="205560">
                    <a:tc>
                      <a:txBody>
                        <a:bodyPr/>
                        <a:lstStyle/>
                        <a:p>
                          <a:pPr marL="0" lvl="1" indent="0" algn="just" defTabSz="457200" rtl="0" eaLnBrk="1" latinLnBrk="0" hangingPunct="1">
                            <a:lnSpc>
                              <a:spcPct val="100000"/>
                            </a:lnSpc>
                            <a:spcBef>
                              <a:spcPts val="0"/>
                            </a:spcBef>
                            <a:spcAft>
                              <a:spcPts val="0"/>
                            </a:spcAft>
                            <a:buFont typeface="Wingdings" panose="05000000000000000000" pitchFamily="2" charset="2"/>
                            <a:buNone/>
                          </a:pPr>
                          <a:r>
                            <a:rPr lang="es-ES" sz="1000" kern="1200" dirty="0">
                              <a:solidFill>
                                <a:schemeClr val="tx1"/>
                              </a:solidFill>
                              <a:effectLst/>
                              <a:latin typeface="+mn-lt"/>
                              <a:ea typeface="Calibri" panose="020F0502020204030204" pitchFamily="34" charset="0"/>
                              <a:cs typeface="Times New Roman" panose="02020603050405020304" pitchFamily="18" charset="0"/>
                            </a:rPr>
                            <a:t>GMB</a:t>
                          </a:r>
                        </a:p>
                      </a:txBody>
                      <a:tcPr marL="68580" marR="6858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endParaRPr lang="es-ES" sz="1000" b="0" i="0" u="none" strike="noStrike" dirty="0">
                            <a:effectLst/>
                            <a:latin typeface="+mj-lt"/>
                          </a:endParaRP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ES" sz="1000" b="0" i="0" u="none" strike="noStrike" dirty="0">
                              <a:effectLst/>
                              <a:latin typeface="+mj-lt"/>
                            </a:rPr>
                            <a:t> -0.0907*** </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pPr algn="ctr" fontAlgn="b"/>
                          <a:r>
                            <a:rPr lang="es-ES" sz="1000" b="0" i="0" u="none" strike="noStrike" dirty="0">
                              <a:effectLst/>
                              <a:latin typeface="+mj-lt"/>
                            </a:rPr>
                            <a:t> -0.1640***</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extLst>
                      <a:ext uri="{0D108BD9-81ED-4DB2-BD59-A6C34878D82A}">
                        <a16:rowId xmlns:a16="http://schemas.microsoft.com/office/drawing/2014/main" val="2591638945"/>
                      </a:ext>
                    </a:extLst>
                  </a:tr>
                  <a:tr h="205560">
                    <a:tc>
                      <a:txBody>
                        <a:bodyPr/>
                        <a:lstStyle/>
                        <a:p>
                          <a:pPr marL="0" lvl="1" indent="0" algn="just" defTabSz="457200" rtl="0" eaLnBrk="1" latinLnBrk="0" hangingPunct="1">
                            <a:lnSpc>
                              <a:spcPct val="100000"/>
                            </a:lnSpc>
                            <a:spcBef>
                              <a:spcPts val="0"/>
                            </a:spcBef>
                            <a:spcAft>
                              <a:spcPts val="0"/>
                            </a:spcAft>
                            <a:buFont typeface="Wingdings" panose="05000000000000000000" pitchFamily="2" charset="2"/>
                            <a:buNone/>
                          </a:pPr>
                          <a:r>
                            <a:rPr lang="es-ES" sz="1000" kern="1200" dirty="0">
                              <a:solidFill>
                                <a:schemeClr val="tx1"/>
                              </a:solidFill>
                              <a:effectLst/>
                              <a:latin typeface="+mn-lt"/>
                              <a:ea typeface="Calibri" panose="020F0502020204030204" pitchFamily="34" charset="0"/>
                              <a:cs typeface="Times New Roman" panose="02020603050405020304" pitchFamily="18" charset="0"/>
                            </a:rPr>
                            <a:t>PST</a:t>
                          </a:r>
                        </a:p>
                      </a:txBody>
                      <a:tcPr marL="68580" marR="6858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endParaRPr lang="es-ES" sz="1000" b="0" i="0" u="none" strike="noStrike" dirty="0">
                            <a:effectLst/>
                            <a:latin typeface="+mj-lt"/>
                          </a:endParaRP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s-ES" sz="1000" b="0" i="0" u="none" strike="noStrike" dirty="0">
                            <a:effectLst/>
                            <a:latin typeface="+mj-lt"/>
                          </a:endParaRP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ES" sz="1000" b="0" i="0" u="none" strike="noStrike" dirty="0">
                              <a:effectLst/>
                              <a:latin typeface="+mj-lt"/>
                            </a:rPr>
                            <a:t>0.1657***</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extLst>
                      <a:ext uri="{0D108BD9-81ED-4DB2-BD59-A6C34878D82A}">
                        <a16:rowId xmlns:a16="http://schemas.microsoft.com/office/drawing/2014/main" val="3450518222"/>
                      </a:ext>
                    </a:extLst>
                  </a:tr>
                  <a:tr h="205560">
                    <a:tc>
                      <a:txBody>
                        <a:bodyPr/>
                        <a:lstStyle/>
                        <a:p>
                          <a:pPr marL="0" marR="0" lvl="1" indent="0" algn="just" defTabSz="4572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s-ES" sz="1000" kern="1200" dirty="0">
                              <a:solidFill>
                                <a:schemeClr val="tx1"/>
                              </a:solidFill>
                              <a:effectLst/>
                              <a:latin typeface="+mn-lt"/>
                              <a:ea typeface="Calibri" panose="020F0502020204030204" pitchFamily="34" charset="0"/>
                              <a:cs typeface="Times New Roman" panose="02020603050405020304" pitchFamily="18" charset="0"/>
                            </a:rPr>
                            <a:t>R</a:t>
                          </a:r>
                          <a:r>
                            <a:rPr lang="es-ES" sz="1000" kern="1200" baseline="30000" dirty="0">
                              <a:solidFill>
                                <a:schemeClr val="tx1"/>
                              </a:solidFill>
                              <a:effectLst/>
                              <a:latin typeface="+mn-lt"/>
                              <a:ea typeface="Calibri" panose="020F0502020204030204" pitchFamily="34" charset="0"/>
                              <a:cs typeface="Times New Roman" panose="02020603050405020304" pitchFamily="18" charset="0"/>
                            </a:rPr>
                            <a:t>2</a:t>
                          </a:r>
                        </a:p>
                      </a:txBody>
                      <a:tcPr marL="68580" marR="6858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s-ES" sz="1000" b="0" i="0" u="none" strike="noStrike" dirty="0">
                              <a:effectLst/>
                              <a:latin typeface="+mj-lt"/>
                            </a:rPr>
                            <a:t> 0.1600</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ES" sz="1000" b="0" i="0" u="none" strike="noStrike" dirty="0">
                              <a:effectLst/>
                              <a:latin typeface="+mj-lt"/>
                            </a:rPr>
                            <a:t>0.1643</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ES" sz="1000" b="0" i="0" u="none" strike="noStrike" dirty="0">
                              <a:effectLst/>
                              <a:latin typeface="+mj-lt"/>
                            </a:rPr>
                            <a:t>0.1706</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07874606"/>
                      </a:ext>
                    </a:extLst>
                  </a:tr>
                </a:tbl>
              </a:graphicData>
            </a:graphic>
          </p:graphicFrame>
        </mc:Choice>
        <mc:Fallback xmlns="">
          <p:graphicFrame>
            <p:nvGraphicFramePr>
              <p:cNvPr id="7" name="Tabla 7">
                <a:extLst>
                  <a:ext uri="{FF2B5EF4-FFF2-40B4-BE49-F238E27FC236}">
                    <a16:creationId xmlns:a16="http://schemas.microsoft.com/office/drawing/2014/main" id="{EBCA0F1F-C323-79BA-4328-3C67260922C6}"/>
                  </a:ext>
                </a:extLst>
              </p:cNvPr>
              <p:cNvGraphicFramePr>
                <a:graphicFrameLocks noGrp="1"/>
              </p:cNvGraphicFramePr>
              <p:nvPr>
                <p:extLst>
                  <p:ext uri="{D42A27DB-BD31-4B8C-83A1-F6EECF244321}">
                    <p14:modId xmlns:p14="http://schemas.microsoft.com/office/powerpoint/2010/main" val="898835738"/>
                  </p:ext>
                </p:extLst>
              </p:nvPr>
            </p:nvGraphicFramePr>
            <p:xfrm>
              <a:off x="2297308" y="2344555"/>
              <a:ext cx="4072076" cy="991214"/>
            </p:xfrm>
            <a:graphic>
              <a:graphicData uri="http://schemas.openxmlformats.org/drawingml/2006/table">
                <a:tbl>
                  <a:tblPr firstRow="1" bandRow="1">
                    <a:tableStyleId>{2D5ABB26-0587-4C30-8999-92F81FD0307C}</a:tableStyleId>
                  </a:tblPr>
                  <a:tblGrid>
                    <a:gridCol w="601340">
                      <a:extLst>
                        <a:ext uri="{9D8B030D-6E8A-4147-A177-3AD203B41FA5}">
                          <a16:colId xmlns:a16="http://schemas.microsoft.com/office/drawing/2014/main" val="916372148"/>
                        </a:ext>
                      </a:extLst>
                    </a:gridCol>
                    <a:gridCol w="1156912">
                      <a:extLst>
                        <a:ext uri="{9D8B030D-6E8A-4147-A177-3AD203B41FA5}">
                          <a16:colId xmlns:a16="http://schemas.microsoft.com/office/drawing/2014/main" val="1979014559"/>
                        </a:ext>
                      </a:extLst>
                    </a:gridCol>
                    <a:gridCol w="1156912">
                      <a:extLst>
                        <a:ext uri="{9D8B030D-6E8A-4147-A177-3AD203B41FA5}">
                          <a16:colId xmlns:a16="http://schemas.microsoft.com/office/drawing/2014/main" val="4142141125"/>
                        </a:ext>
                      </a:extLst>
                    </a:gridCol>
                    <a:gridCol w="1156912">
                      <a:extLst>
                        <a:ext uri="{9D8B030D-6E8A-4147-A177-3AD203B41FA5}">
                          <a16:colId xmlns:a16="http://schemas.microsoft.com/office/drawing/2014/main" val="2414321989"/>
                        </a:ext>
                      </a:extLst>
                    </a:gridCol>
                  </a:tblGrid>
                  <a:tr h="168974">
                    <a:tc>
                      <a:txBody>
                        <a:bodyPr/>
                        <a:lstStyle/>
                        <a:p>
                          <a:pPr algn="just">
                            <a:lnSpc>
                              <a:spcPct val="107000"/>
                            </a:lnSpc>
                            <a:spcBef>
                              <a:spcPts val="0"/>
                            </a:spcBef>
                            <a:spcAft>
                              <a:spcPts val="0"/>
                            </a:spcAft>
                          </a:pPr>
                          <a:endParaRPr lang="es-ES" sz="1100" b="0" kern="1200" dirty="0">
                            <a:solidFill>
                              <a:schemeClr val="tx2"/>
                            </a:solidFill>
                            <a:latin typeface="Roboto Slab Regular"/>
                            <a:ea typeface="+mn-ea"/>
                            <a:cs typeface="Roboto Slab Regular"/>
                          </a:endParaRPr>
                        </a:p>
                      </a:txBody>
                      <a:tcPr marL="68580" marR="6858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l" defTabSz="457200" rtl="0" eaLnBrk="1" latinLnBrk="0" hangingPunct="1">
                            <a:lnSpc>
                              <a:spcPct val="107000"/>
                            </a:lnSpc>
                            <a:spcBef>
                              <a:spcPts val="0"/>
                            </a:spcBef>
                            <a:spcAft>
                              <a:spcPts val="0"/>
                            </a:spcAft>
                          </a:pPr>
                          <a:r>
                            <a:rPr lang="es-ES" sz="1000" b="0" kern="1200" dirty="0">
                              <a:solidFill>
                                <a:schemeClr val="tx1"/>
                              </a:solidFill>
                              <a:latin typeface="+mn-lt"/>
                              <a:ea typeface="+mn-ea"/>
                              <a:cs typeface="Roboto Slab Regular"/>
                            </a:rPr>
                            <a:t>FF-</a:t>
                          </a:r>
                          <a:r>
                            <a:rPr lang="es-ES" sz="1000" b="0" kern="1200" dirty="0" err="1">
                              <a:solidFill>
                                <a:schemeClr val="tx1"/>
                              </a:solidFill>
                              <a:latin typeface="+mn-lt"/>
                              <a:ea typeface="+mn-ea"/>
                              <a:cs typeface="Roboto Slab Regular"/>
                            </a:rPr>
                            <a:t>only</a:t>
                          </a:r>
                          <a:endParaRPr lang="es-ES" sz="1000" b="0" kern="1200" dirty="0">
                            <a:solidFill>
                              <a:schemeClr val="tx1"/>
                            </a:solidFill>
                            <a:latin typeface="+mn-lt"/>
                            <a:ea typeface="+mn-ea"/>
                            <a:cs typeface="Roboto Slab Regular"/>
                          </a:endParaRPr>
                        </a:p>
                      </a:txBody>
                      <a:tcPr marL="68580" marR="6858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l" defTabSz="457200" rtl="0" eaLnBrk="1" latinLnBrk="0" hangingPunct="1">
                            <a:lnSpc>
                              <a:spcPct val="107000"/>
                            </a:lnSpc>
                            <a:spcBef>
                              <a:spcPts val="0"/>
                            </a:spcBef>
                            <a:spcAft>
                              <a:spcPts val="0"/>
                            </a:spcAft>
                          </a:pPr>
                          <a:r>
                            <a:rPr lang="es-ES" sz="1000" b="0" kern="1200" dirty="0">
                              <a:solidFill>
                                <a:schemeClr val="tx1"/>
                              </a:solidFill>
                              <a:latin typeface="+mn-lt"/>
                              <a:ea typeface="+mn-ea"/>
                              <a:cs typeface="Roboto Slab Regular"/>
                            </a:rPr>
                            <a:t>FF+GMB</a:t>
                          </a:r>
                        </a:p>
                      </a:txBody>
                      <a:tcPr marL="68580" marR="6858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l" defTabSz="457200" rtl="0" eaLnBrk="1" latinLnBrk="0" hangingPunct="1">
                            <a:lnSpc>
                              <a:spcPct val="107000"/>
                            </a:lnSpc>
                            <a:spcBef>
                              <a:spcPts val="0"/>
                            </a:spcBef>
                            <a:spcAft>
                              <a:spcPts val="0"/>
                            </a:spcAft>
                          </a:pPr>
                          <a:r>
                            <a:rPr lang="es-ES" sz="1000" b="0" kern="1200" dirty="0">
                              <a:solidFill>
                                <a:schemeClr val="tx1"/>
                              </a:solidFill>
                              <a:latin typeface="+mn-lt"/>
                              <a:ea typeface="+mn-ea"/>
                              <a:cs typeface="Roboto Slab Regular"/>
                            </a:rPr>
                            <a:t>ALL</a:t>
                          </a:r>
                        </a:p>
                      </a:txBody>
                      <a:tcPr marL="68580" marR="6858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654288638"/>
                      </a:ext>
                    </a:extLst>
                  </a:tr>
                  <a:tr h="205560">
                    <a:tc>
                      <a:txBody>
                        <a:bodyPr/>
                        <a:lstStyle/>
                        <a:p>
                          <a:endParaRPr lang="it-ES"/>
                        </a:p>
                      </a:txBody>
                      <a:tcPr marL="68580" marR="6858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4"/>
                          <a:stretch>
                            <a:fillRect t="-88235" r="-572917" b="-317647"/>
                          </a:stretch>
                        </a:blipFill>
                      </a:tcPr>
                    </a:tc>
                    <a:tc>
                      <a:txBody>
                        <a:bodyPr/>
                        <a:lstStyle/>
                        <a:p>
                          <a:pPr algn="ctr" fontAlgn="b"/>
                          <a:r>
                            <a:rPr lang="es-ES" sz="1000" b="0" i="0" u="none" strike="noStrike" dirty="0">
                              <a:effectLst/>
                              <a:latin typeface="+mj-lt"/>
                            </a:rPr>
                            <a:t>0.0210***</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es-ES" sz="1000" b="0" i="0" u="none" strike="noStrike" dirty="0">
                              <a:effectLst/>
                              <a:latin typeface="+mj-lt"/>
                            </a:rPr>
                            <a:t>0.0213***</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es-ES" sz="1000" b="0" i="0" u="none" strike="noStrike" dirty="0">
                              <a:effectLst/>
                              <a:latin typeface="+mj-lt"/>
                            </a:rPr>
                            <a:t>0.0216***</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3223638721"/>
                      </a:ext>
                    </a:extLst>
                  </a:tr>
                  <a:tr h="205560">
                    <a:tc>
                      <a:txBody>
                        <a:bodyPr/>
                        <a:lstStyle/>
                        <a:p>
                          <a:pPr marL="0" lvl="1" indent="0" algn="just" defTabSz="457200" rtl="0" eaLnBrk="1" latinLnBrk="0" hangingPunct="1">
                            <a:lnSpc>
                              <a:spcPct val="100000"/>
                            </a:lnSpc>
                            <a:spcBef>
                              <a:spcPts val="0"/>
                            </a:spcBef>
                            <a:spcAft>
                              <a:spcPts val="0"/>
                            </a:spcAft>
                            <a:buFont typeface="Wingdings" panose="05000000000000000000" pitchFamily="2" charset="2"/>
                            <a:buNone/>
                          </a:pPr>
                          <a:r>
                            <a:rPr lang="es-ES" sz="1000" kern="1200" dirty="0">
                              <a:solidFill>
                                <a:schemeClr val="tx1"/>
                              </a:solidFill>
                              <a:effectLst/>
                              <a:latin typeface="+mn-lt"/>
                              <a:ea typeface="Calibri" panose="020F0502020204030204" pitchFamily="34" charset="0"/>
                              <a:cs typeface="Times New Roman" panose="02020603050405020304" pitchFamily="18" charset="0"/>
                            </a:rPr>
                            <a:t>GMB</a:t>
                          </a:r>
                        </a:p>
                      </a:txBody>
                      <a:tcPr marL="68580" marR="6858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endParaRPr lang="es-ES" sz="1000" b="0" i="0" u="none" strike="noStrike" dirty="0">
                            <a:effectLst/>
                            <a:latin typeface="+mj-lt"/>
                          </a:endParaRP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ES" sz="1000" b="0" i="0" u="none" strike="noStrike" dirty="0">
                              <a:effectLst/>
                              <a:latin typeface="+mj-lt"/>
                            </a:rPr>
                            <a:t> -0.0907*** </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pPr algn="ctr" fontAlgn="b"/>
                          <a:r>
                            <a:rPr lang="es-ES" sz="1000" b="0" i="0" u="none" strike="noStrike" dirty="0">
                              <a:effectLst/>
                              <a:latin typeface="+mj-lt"/>
                            </a:rPr>
                            <a:t> -0.1640***</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extLst>
                      <a:ext uri="{0D108BD9-81ED-4DB2-BD59-A6C34878D82A}">
                        <a16:rowId xmlns:a16="http://schemas.microsoft.com/office/drawing/2014/main" val="2591638945"/>
                      </a:ext>
                    </a:extLst>
                  </a:tr>
                  <a:tr h="205560">
                    <a:tc>
                      <a:txBody>
                        <a:bodyPr/>
                        <a:lstStyle/>
                        <a:p>
                          <a:pPr marL="0" lvl="1" indent="0" algn="just" defTabSz="457200" rtl="0" eaLnBrk="1" latinLnBrk="0" hangingPunct="1">
                            <a:lnSpc>
                              <a:spcPct val="100000"/>
                            </a:lnSpc>
                            <a:spcBef>
                              <a:spcPts val="0"/>
                            </a:spcBef>
                            <a:spcAft>
                              <a:spcPts val="0"/>
                            </a:spcAft>
                            <a:buFont typeface="Wingdings" panose="05000000000000000000" pitchFamily="2" charset="2"/>
                            <a:buNone/>
                          </a:pPr>
                          <a:r>
                            <a:rPr lang="es-ES" sz="1000" kern="1200" dirty="0">
                              <a:solidFill>
                                <a:schemeClr val="tx1"/>
                              </a:solidFill>
                              <a:effectLst/>
                              <a:latin typeface="+mn-lt"/>
                              <a:ea typeface="Calibri" panose="020F0502020204030204" pitchFamily="34" charset="0"/>
                              <a:cs typeface="Times New Roman" panose="02020603050405020304" pitchFamily="18" charset="0"/>
                            </a:rPr>
                            <a:t>PST</a:t>
                          </a:r>
                        </a:p>
                      </a:txBody>
                      <a:tcPr marL="68580" marR="6858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endParaRPr lang="es-ES" sz="1000" b="0" i="0" u="none" strike="noStrike" dirty="0">
                            <a:effectLst/>
                            <a:latin typeface="+mj-lt"/>
                          </a:endParaRP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s-ES" sz="1000" b="0" i="0" u="none" strike="noStrike" dirty="0">
                            <a:effectLst/>
                            <a:latin typeface="+mj-lt"/>
                          </a:endParaRP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ES" sz="1000" b="0" i="0" u="none" strike="noStrike" dirty="0">
                              <a:effectLst/>
                              <a:latin typeface="+mj-lt"/>
                            </a:rPr>
                            <a:t>0.1657***</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extLst>
                      <a:ext uri="{0D108BD9-81ED-4DB2-BD59-A6C34878D82A}">
                        <a16:rowId xmlns:a16="http://schemas.microsoft.com/office/drawing/2014/main" val="3450518222"/>
                      </a:ext>
                    </a:extLst>
                  </a:tr>
                  <a:tr h="205560">
                    <a:tc>
                      <a:txBody>
                        <a:bodyPr/>
                        <a:lstStyle/>
                        <a:p>
                          <a:pPr marL="0" marR="0" lvl="1" indent="0" algn="just" defTabSz="4572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s-ES" sz="1000" kern="1200" dirty="0">
                              <a:solidFill>
                                <a:schemeClr val="tx1"/>
                              </a:solidFill>
                              <a:effectLst/>
                              <a:latin typeface="+mn-lt"/>
                              <a:ea typeface="Calibri" panose="020F0502020204030204" pitchFamily="34" charset="0"/>
                              <a:cs typeface="Times New Roman" panose="02020603050405020304" pitchFamily="18" charset="0"/>
                            </a:rPr>
                            <a:t>R</a:t>
                          </a:r>
                          <a:r>
                            <a:rPr lang="es-ES" sz="1000" kern="1200" baseline="30000" dirty="0">
                              <a:solidFill>
                                <a:schemeClr val="tx1"/>
                              </a:solidFill>
                              <a:effectLst/>
                              <a:latin typeface="+mn-lt"/>
                              <a:ea typeface="Calibri" panose="020F0502020204030204" pitchFamily="34" charset="0"/>
                              <a:cs typeface="Times New Roman" panose="02020603050405020304" pitchFamily="18" charset="0"/>
                            </a:rPr>
                            <a:t>2</a:t>
                          </a:r>
                        </a:p>
                      </a:txBody>
                      <a:tcPr marL="68580" marR="6858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s-ES" sz="1000" b="0" i="0" u="none" strike="noStrike" dirty="0">
                              <a:effectLst/>
                              <a:latin typeface="+mj-lt"/>
                            </a:rPr>
                            <a:t> 0.1600</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ES" sz="1000" b="0" i="0" u="none" strike="noStrike" dirty="0">
                              <a:effectLst/>
                              <a:latin typeface="+mj-lt"/>
                            </a:rPr>
                            <a:t>0.1643</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ES" sz="1000" b="0" i="0" u="none" strike="noStrike" dirty="0">
                              <a:effectLst/>
                              <a:latin typeface="+mj-lt"/>
                            </a:rPr>
                            <a:t>0.1706</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07874606"/>
                      </a:ext>
                    </a:extLst>
                  </a:tr>
                </a:tbl>
              </a:graphicData>
            </a:graphic>
          </p:graphicFrame>
        </mc:Fallback>
      </mc:AlternateContent>
    </p:spTree>
    <p:extLst>
      <p:ext uri="{BB962C8B-B14F-4D97-AF65-F5344CB8AC3E}">
        <p14:creationId xmlns:p14="http://schemas.microsoft.com/office/powerpoint/2010/main" val="42025402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F2628B-0286-6B0D-3EA7-06A67EDC6BB3}"/>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641DF819-A055-7B36-B5C7-5E1A900CFF53}"/>
              </a:ext>
            </a:extLst>
          </p:cNvPr>
          <p:cNvSpPr>
            <a:spLocks noGrp="1"/>
          </p:cNvSpPr>
          <p:nvPr>
            <p:ph type="title"/>
          </p:nvPr>
        </p:nvSpPr>
        <p:spPr/>
        <p:txBody>
          <a:bodyPr/>
          <a:lstStyle/>
          <a:p>
            <a:pPr>
              <a:spcAft>
                <a:spcPts val="0"/>
              </a:spcAft>
            </a:pPr>
            <a:r>
              <a:rPr lang="en-US" dirty="0">
                <a:solidFill>
                  <a:schemeClr val="tx2"/>
                </a:solidFill>
                <a:latin typeface="Roboto Slab Regular"/>
              </a:rPr>
              <a:t>Pricing </a:t>
            </a:r>
            <a:r>
              <a:rPr lang="en-US" dirty="0">
                <a:latin typeface="Roboto Slab Regular"/>
              </a:rPr>
              <a:t>Climate Risk</a:t>
            </a:r>
            <a:endParaRPr lang="it-IT" dirty="0"/>
          </a:p>
        </p:txBody>
      </p:sp>
      <mc:AlternateContent xmlns:mc="http://schemas.openxmlformats.org/markup-compatibility/2006" xmlns:a14="http://schemas.microsoft.com/office/drawing/2010/main">
        <mc:Choice Requires="a14">
          <p:sp>
            <p:nvSpPr>
              <p:cNvPr id="3" name="Segnaposto contenuto 2">
                <a:extLst>
                  <a:ext uri="{FF2B5EF4-FFF2-40B4-BE49-F238E27FC236}">
                    <a16:creationId xmlns:a16="http://schemas.microsoft.com/office/drawing/2014/main" id="{C95BF38A-50A7-569C-D5C8-3ADAA909E3FB}"/>
                  </a:ext>
                </a:extLst>
              </p:cNvPr>
              <p:cNvSpPr>
                <a:spLocks noGrp="1"/>
              </p:cNvSpPr>
              <p:nvPr>
                <p:ph idx="1"/>
              </p:nvPr>
            </p:nvSpPr>
            <p:spPr>
              <a:xfrm>
                <a:off x="712788" y="1659336"/>
                <a:ext cx="7584138" cy="504882"/>
              </a:xfrm>
            </p:spPr>
            <p:txBody>
              <a:bodyPr/>
              <a:lstStyle/>
              <a:p>
                <a:r>
                  <a:rPr lang="it-IT" dirty="0"/>
                  <a:t>Pooled-panel </a:t>
                </a:r>
                <a:r>
                  <a:rPr lang="en-US" dirty="0"/>
                  <a:t>regressions on targeted subsamples:</a:t>
                </a:r>
              </a:p>
              <a:p>
                <a:pPr marL="0" indent="0" algn="ctr">
                  <a:buNone/>
                </a:pPr>
                <a14:m>
                  <m:oMath xmlns:m="http://schemas.openxmlformats.org/officeDocument/2006/math">
                    <m:sSub>
                      <m:sSubPr>
                        <m:ctrlPr>
                          <a:rPr lang="en-US" sz="1100" i="1">
                            <a:latin typeface="Cambria Math" panose="02040503050406030204" pitchFamily="18" charset="0"/>
                            <a:cs typeface="Roboto Slab Regular"/>
                          </a:rPr>
                        </m:ctrlPr>
                      </m:sSubPr>
                      <m:e>
                        <m:r>
                          <a:rPr lang="es-ES" sz="1100" i="1">
                            <a:latin typeface="Cambria Math" panose="02040503050406030204" pitchFamily="18" charset="0"/>
                            <a:cs typeface="Roboto Slab Regular"/>
                          </a:rPr>
                          <m:t>𝑟</m:t>
                        </m:r>
                      </m:e>
                      <m:sub>
                        <m:r>
                          <a:rPr lang="es-ES" sz="1100" i="1">
                            <a:latin typeface="Cambria Math" panose="02040503050406030204" pitchFamily="18" charset="0"/>
                            <a:cs typeface="Roboto Slab Regular"/>
                          </a:rPr>
                          <m:t>𝑖</m:t>
                        </m:r>
                        <m:r>
                          <a:rPr lang="es-ES" sz="1100" i="1">
                            <a:latin typeface="Cambria Math" panose="02040503050406030204" pitchFamily="18" charset="0"/>
                            <a:cs typeface="Roboto Slab Regular"/>
                          </a:rPr>
                          <m:t>,</m:t>
                        </m:r>
                        <m:r>
                          <a:rPr lang="es-ES" sz="1100" i="1">
                            <a:latin typeface="Cambria Math" panose="02040503050406030204" pitchFamily="18" charset="0"/>
                            <a:cs typeface="Roboto Slab Regular"/>
                          </a:rPr>
                          <m:t>𝑡</m:t>
                        </m:r>
                      </m:sub>
                    </m:sSub>
                    <m:r>
                      <a:rPr lang="en-US" sz="1100" i="1">
                        <a:latin typeface="Cambria Math" panose="02040503050406030204" pitchFamily="18" charset="0"/>
                        <a:cs typeface="Roboto Slab Regular"/>
                      </a:rPr>
                      <m:t>=</m:t>
                    </m:r>
                    <m:sSub>
                      <m:sSubPr>
                        <m:ctrlPr>
                          <a:rPr lang="en-US" sz="1200" i="1">
                            <a:latin typeface="Cambria Math" panose="02040503050406030204" pitchFamily="18" charset="0"/>
                            <a:cs typeface="Roboto Slab Regular"/>
                          </a:rPr>
                        </m:ctrlPr>
                      </m:sSubPr>
                      <m:e>
                        <m:r>
                          <a:rPr lang="en-US" sz="1200" i="1">
                            <a:latin typeface="Cambria Math" panose="02040503050406030204" pitchFamily="18" charset="0"/>
                            <a:ea typeface="Cambria Math" panose="02040503050406030204" pitchFamily="18" charset="0"/>
                            <a:cs typeface="Roboto Slab Regular"/>
                          </a:rPr>
                          <m:t>𝛼</m:t>
                        </m:r>
                      </m:e>
                      <m:sub>
                        <m:r>
                          <a:rPr lang="es-ES" sz="1200" i="1">
                            <a:latin typeface="Cambria Math" panose="02040503050406030204" pitchFamily="18" charset="0"/>
                            <a:ea typeface="Cambria Math" panose="02040503050406030204" pitchFamily="18" charset="0"/>
                            <a:cs typeface="Roboto Slab Regular"/>
                          </a:rPr>
                          <m:t>𝑖</m:t>
                        </m:r>
                      </m:sub>
                    </m:sSub>
                    <m:r>
                      <a:rPr lang="es-ES" sz="1200" i="1">
                        <a:latin typeface="Cambria Math" panose="02040503050406030204" pitchFamily="18" charset="0"/>
                        <a:cs typeface="Roboto Slab Regular"/>
                      </a:rPr>
                      <m:t>+</m:t>
                    </m:r>
                    <m:sSub>
                      <m:sSubPr>
                        <m:ctrlPr>
                          <a:rPr lang="es-ES" sz="1100" b="1" i="1">
                            <a:latin typeface="Cambria Math" panose="02040503050406030204" pitchFamily="18" charset="0"/>
                            <a:cs typeface="Roboto Slab Regular"/>
                          </a:rPr>
                        </m:ctrlPr>
                      </m:sSubPr>
                      <m:e>
                        <m:sSubSup>
                          <m:sSubSupPr>
                            <m:ctrlPr>
                              <a:rPr lang="es-ES" sz="1200" b="1" i="1">
                                <a:latin typeface="Cambria Math" panose="02040503050406030204" pitchFamily="18" charset="0"/>
                                <a:cs typeface="Roboto Slab Regular"/>
                              </a:rPr>
                            </m:ctrlPr>
                          </m:sSubSupPr>
                          <m:e>
                            <m:r>
                              <a:rPr lang="es-ES" sz="1200" b="1" i="1">
                                <a:latin typeface="Cambria Math" panose="02040503050406030204" pitchFamily="18" charset="0"/>
                                <a:ea typeface="Cambria Math" panose="02040503050406030204" pitchFamily="18" charset="0"/>
                                <a:cs typeface="Roboto Slab Regular"/>
                              </a:rPr>
                              <m:t>𝜷</m:t>
                            </m:r>
                          </m:e>
                          <m:sub>
                            <m:r>
                              <a:rPr lang="es-ES" sz="1200" b="1" i="1">
                                <a:latin typeface="Cambria Math" panose="02040503050406030204" pitchFamily="18" charset="0"/>
                                <a:ea typeface="Cambria Math" panose="02040503050406030204" pitchFamily="18" charset="0"/>
                                <a:cs typeface="Roboto Slab Regular"/>
                              </a:rPr>
                              <m:t>𝑭𝑭</m:t>
                            </m:r>
                            <m:r>
                              <a:rPr lang="es-ES" sz="1200" b="1" i="1">
                                <a:latin typeface="Cambria Math" panose="02040503050406030204" pitchFamily="18" charset="0"/>
                                <a:ea typeface="Cambria Math" panose="02040503050406030204" pitchFamily="18" charset="0"/>
                                <a:cs typeface="Roboto Slab Regular"/>
                              </a:rPr>
                              <m:t>𝟓</m:t>
                            </m:r>
                          </m:sub>
                          <m:sup>
                            <m:r>
                              <a:rPr lang="es-ES" sz="1200" b="1" i="1">
                                <a:latin typeface="Cambria Math" panose="02040503050406030204" pitchFamily="18" charset="0"/>
                                <a:cs typeface="Roboto Slab Regular"/>
                              </a:rPr>
                              <m:t>′</m:t>
                            </m:r>
                          </m:sup>
                        </m:sSubSup>
                        <m:r>
                          <a:rPr lang="es-ES" sz="1100" b="1" i="1">
                            <a:latin typeface="Cambria Math" panose="02040503050406030204" pitchFamily="18" charset="0"/>
                            <a:cs typeface="Roboto Slab Regular"/>
                          </a:rPr>
                          <m:t>𝒙</m:t>
                        </m:r>
                      </m:e>
                      <m:sub>
                        <m:r>
                          <a:rPr lang="es-ES" sz="1100" b="1" i="1">
                            <a:latin typeface="Cambria Math" panose="02040503050406030204" pitchFamily="18" charset="0"/>
                            <a:cs typeface="Roboto Slab Regular"/>
                          </a:rPr>
                          <m:t>𝒊</m:t>
                        </m:r>
                        <m:r>
                          <a:rPr lang="es-ES" sz="1100" b="1" i="1">
                            <a:latin typeface="Cambria Math" panose="02040503050406030204" pitchFamily="18" charset="0"/>
                            <a:cs typeface="Roboto Slab Regular"/>
                          </a:rPr>
                          <m:t>,</m:t>
                        </m:r>
                        <m:r>
                          <a:rPr lang="es-ES" sz="1100" b="1" i="1">
                            <a:latin typeface="Cambria Math" panose="02040503050406030204" pitchFamily="18" charset="0"/>
                            <a:cs typeface="Roboto Slab Regular"/>
                          </a:rPr>
                          <m:t>𝒕</m:t>
                        </m:r>
                      </m:sub>
                    </m:sSub>
                    <m:r>
                      <a:rPr lang="es-ES" sz="1100" i="1">
                        <a:latin typeface="Cambria Math" panose="02040503050406030204" pitchFamily="18" charset="0"/>
                        <a:cs typeface="Roboto Slab Regular"/>
                      </a:rPr>
                      <m:t>+</m:t>
                    </m:r>
                    <m:sSub>
                      <m:sSubPr>
                        <m:ctrlPr>
                          <a:rPr lang="en-US" sz="1200" i="1">
                            <a:latin typeface="Cambria Math" panose="02040503050406030204" pitchFamily="18" charset="0"/>
                            <a:cs typeface="Roboto Slab Regular"/>
                          </a:rPr>
                        </m:ctrlPr>
                      </m:sSubPr>
                      <m:e>
                        <m:sSub>
                          <m:sSubPr>
                            <m:ctrlPr>
                              <a:rPr lang="es-ES" sz="1100" i="1">
                                <a:latin typeface="Cambria Math" panose="02040503050406030204" pitchFamily="18" charset="0"/>
                                <a:cs typeface="Roboto Slab Regular"/>
                              </a:rPr>
                            </m:ctrlPr>
                          </m:sSubPr>
                          <m:e>
                            <m:sSubSup>
                              <m:sSubSupPr>
                                <m:ctrlPr>
                                  <a:rPr lang="es-ES" sz="1200" i="1">
                                    <a:solidFill>
                                      <a:schemeClr val="accent3"/>
                                    </a:solidFill>
                                    <a:latin typeface="Cambria Math" panose="02040503050406030204" pitchFamily="18" charset="0"/>
                                    <a:cs typeface="Roboto Slab Regular"/>
                                  </a:rPr>
                                </m:ctrlPr>
                              </m:sSubSupPr>
                              <m:e>
                                <m:r>
                                  <a:rPr lang="es-ES" sz="1200" i="1">
                                    <a:solidFill>
                                      <a:schemeClr val="accent3"/>
                                    </a:solidFill>
                                    <a:latin typeface="Cambria Math" panose="02040503050406030204" pitchFamily="18" charset="0"/>
                                    <a:ea typeface="Cambria Math" panose="02040503050406030204" pitchFamily="18" charset="0"/>
                                    <a:cs typeface="Roboto Slab Regular"/>
                                  </a:rPr>
                                  <m:t>𝛽</m:t>
                                </m:r>
                              </m:e>
                              <m:sub>
                                <m:r>
                                  <a:rPr lang="es-ES" sz="1200" i="1">
                                    <a:solidFill>
                                      <a:schemeClr val="accent3"/>
                                    </a:solidFill>
                                    <a:latin typeface="Cambria Math" panose="02040503050406030204" pitchFamily="18" charset="0"/>
                                    <a:ea typeface="Cambria Math" panose="02040503050406030204" pitchFamily="18" charset="0"/>
                                    <a:cs typeface="Roboto Slab Regular"/>
                                  </a:rPr>
                                  <m:t>𝐺𝑀𝐵</m:t>
                                </m:r>
                              </m:sub>
                              <m:sup/>
                            </m:sSubSup>
                            <m:r>
                              <a:rPr lang="es-ES" sz="1100" i="1">
                                <a:latin typeface="Cambria Math" panose="02040503050406030204" pitchFamily="18" charset="0"/>
                                <a:cs typeface="Roboto Slab Regular"/>
                              </a:rPr>
                              <m:t>𝐺𝑀𝐵</m:t>
                            </m:r>
                          </m:e>
                          <m:sub>
                            <m:r>
                              <a:rPr lang="es-ES" sz="1100" i="1">
                                <a:latin typeface="Cambria Math" panose="02040503050406030204" pitchFamily="18" charset="0"/>
                                <a:cs typeface="Roboto Slab Regular"/>
                              </a:rPr>
                              <m:t>𝑡</m:t>
                            </m:r>
                          </m:sub>
                        </m:sSub>
                        <m:r>
                          <a:rPr lang="es-ES" sz="1100" b="0" i="1" smtClean="0">
                            <a:latin typeface="Cambria Math" panose="02040503050406030204" pitchFamily="18" charset="0"/>
                            <a:cs typeface="Roboto Slab Regular"/>
                          </a:rPr>
                          <m:t>+</m:t>
                        </m:r>
                        <m:sSub>
                          <m:sSubPr>
                            <m:ctrlPr>
                              <a:rPr lang="es-ES" sz="1050" i="1">
                                <a:latin typeface="Cambria Math" panose="02040503050406030204" pitchFamily="18" charset="0"/>
                                <a:cs typeface="Roboto Slab Regular"/>
                              </a:rPr>
                            </m:ctrlPr>
                          </m:sSubPr>
                          <m:e>
                            <m:sSubSup>
                              <m:sSubSupPr>
                                <m:ctrlPr>
                                  <a:rPr lang="es-ES" sz="1100" i="1">
                                    <a:solidFill>
                                      <a:schemeClr val="accent3"/>
                                    </a:solidFill>
                                    <a:latin typeface="Cambria Math" panose="02040503050406030204" pitchFamily="18" charset="0"/>
                                    <a:cs typeface="Roboto Slab Regular"/>
                                  </a:rPr>
                                </m:ctrlPr>
                              </m:sSubSupPr>
                              <m:e>
                                <m:r>
                                  <a:rPr lang="es-ES" sz="1100" i="1" smtClean="0">
                                    <a:solidFill>
                                      <a:schemeClr val="accent3"/>
                                    </a:solidFill>
                                    <a:latin typeface="Cambria Math" panose="02040503050406030204" pitchFamily="18" charset="0"/>
                                    <a:ea typeface="Cambria Math" panose="02040503050406030204" pitchFamily="18" charset="0"/>
                                    <a:cs typeface="Roboto Slab Regular"/>
                                  </a:rPr>
                                  <m:t>𝛾</m:t>
                                </m:r>
                              </m:e>
                              <m:sub>
                                <m:r>
                                  <a:rPr lang="es-ES" sz="1100" i="1">
                                    <a:solidFill>
                                      <a:schemeClr val="accent3"/>
                                    </a:solidFill>
                                    <a:latin typeface="Cambria Math" panose="02040503050406030204" pitchFamily="18" charset="0"/>
                                    <a:ea typeface="Cambria Math" panose="02040503050406030204" pitchFamily="18" charset="0"/>
                                    <a:cs typeface="Roboto Slab Regular"/>
                                  </a:rPr>
                                  <m:t>𝐺𝑀𝐵</m:t>
                                </m:r>
                              </m:sub>
                              <m:sup/>
                            </m:sSubSup>
                            <m:r>
                              <a:rPr lang="es-ES" sz="1050" i="1">
                                <a:latin typeface="Cambria Math" panose="02040503050406030204" pitchFamily="18" charset="0"/>
                                <a:cs typeface="Roboto Slab Regular"/>
                              </a:rPr>
                              <m:t>𝐺𝑀𝐵</m:t>
                            </m:r>
                          </m:e>
                          <m:sub>
                            <m:r>
                              <a:rPr lang="es-ES" sz="1050" i="1">
                                <a:latin typeface="Cambria Math" panose="02040503050406030204" pitchFamily="18" charset="0"/>
                                <a:cs typeface="Roboto Slab Regular"/>
                              </a:rPr>
                              <m:t>𝑡</m:t>
                            </m:r>
                          </m:sub>
                        </m:sSub>
                        <m:r>
                          <a:rPr lang="es-ES" sz="1050" b="0" i="1" smtClean="0">
                            <a:latin typeface="Cambria Math" panose="02040503050406030204" pitchFamily="18" charset="0"/>
                            <a:cs typeface="Roboto Slab Regular"/>
                          </a:rPr>
                          <m:t>𝑥</m:t>
                        </m:r>
                        <m:sSub>
                          <m:sSubPr>
                            <m:ctrlPr>
                              <a:rPr lang="en-US" sz="1100" i="1">
                                <a:latin typeface="Cambria Math" panose="02040503050406030204" pitchFamily="18" charset="0"/>
                                <a:cs typeface="Roboto Slab Regular"/>
                              </a:rPr>
                            </m:ctrlPr>
                          </m:sSubPr>
                          <m:e>
                            <m:r>
                              <a:rPr lang="es-ES" sz="1100" b="0" i="1" smtClean="0">
                                <a:latin typeface="Cambria Math" panose="02040503050406030204" pitchFamily="18" charset="0"/>
                                <a:cs typeface="Roboto Slab Regular"/>
                              </a:rPr>
                              <m:t>𝐼𝑁𝑇</m:t>
                            </m:r>
                          </m:e>
                          <m:sub>
                            <m:r>
                              <a:rPr lang="es-ES" sz="1100" i="1">
                                <a:latin typeface="Cambria Math" panose="02040503050406030204" pitchFamily="18" charset="0"/>
                                <a:ea typeface="Cambria Math" panose="02040503050406030204" pitchFamily="18" charset="0"/>
                                <a:cs typeface="Roboto Slab Regular"/>
                              </a:rPr>
                              <m:t>𝑖</m:t>
                            </m:r>
                          </m:sub>
                        </m:sSub>
                        <m:r>
                          <a:rPr lang="es-ES" sz="1100" b="1" i="1">
                            <a:latin typeface="Cambria Math" panose="02040503050406030204" pitchFamily="18" charset="0"/>
                            <a:cs typeface="Roboto Slab Regular"/>
                          </a:rPr>
                          <m:t>+</m:t>
                        </m:r>
                        <m:sSub>
                          <m:sSubPr>
                            <m:ctrlPr>
                              <a:rPr lang="es-ES" sz="1100" i="1">
                                <a:latin typeface="Cambria Math" panose="02040503050406030204" pitchFamily="18" charset="0"/>
                                <a:cs typeface="Roboto Slab Regular"/>
                              </a:rPr>
                            </m:ctrlPr>
                          </m:sSubPr>
                          <m:e>
                            <m:sSubSup>
                              <m:sSubSupPr>
                                <m:ctrlPr>
                                  <a:rPr lang="es-ES" sz="1200" i="1">
                                    <a:solidFill>
                                      <a:schemeClr val="tx2"/>
                                    </a:solidFill>
                                    <a:latin typeface="Cambria Math" panose="02040503050406030204" pitchFamily="18" charset="0"/>
                                    <a:cs typeface="Roboto Slab Regular"/>
                                  </a:rPr>
                                </m:ctrlPr>
                              </m:sSubSupPr>
                              <m:e>
                                <m:r>
                                  <a:rPr lang="es-ES" sz="1200" i="1">
                                    <a:solidFill>
                                      <a:schemeClr val="tx2"/>
                                    </a:solidFill>
                                    <a:latin typeface="Cambria Math" panose="02040503050406030204" pitchFamily="18" charset="0"/>
                                    <a:ea typeface="Cambria Math" panose="02040503050406030204" pitchFamily="18" charset="0"/>
                                    <a:cs typeface="Roboto Slab Regular"/>
                                  </a:rPr>
                                  <m:t>𝛽</m:t>
                                </m:r>
                              </m:e>
                              <m:sub>
                                <m:r>
                                  <a:rPr lang="es-ES" sz="1200" i="1">
                                    <a:solidFill>
                                      <a:schemeClr val="tx2"/>
                                    </a:solidFill>
                                    <a:latin typeface="Cambria Math" panose="02040503050406030204" pitchFamily="18" charset="0"/>
                                    <a:ea typeface="Cambria Math" panose="02040503050406030204" pitchFamily="18" charset="0"/>
                                    <a:cs typeface="Roboto Slab Regular"/>
                                  </a:rPr>
                                  <m:t>𝑃𝑆𝑇</m:t>
                                </m:r>
                              </m:sub>
                              <m:sup/>
                            </m:sSubSup>
                            <m:r>
                              <a:rPr lang="es-ES" sz="1100" i="1">
                                <a:latin typeface="Cambria Math" panose="02040503050406030204" pitchFamily="18" charset="0"/>
                                <a:cs typeface="Roboto Slab Regular"/>
                              </a:rPr>
                              <m:t>𝑃𝑆𝑇</m:t>
                            </m:r>
                          </m:e>
                          <m:sub>
                            <m:r>
                              <a:rPr lang="es-ES" sz="1100" i="1">
                                <a:latin typeface="Cambria Math" panose="02040503050406030204" pitchFamily="18" charset="0"/>
                                <a:cs typeface="Roboto Slab Regular"/>
                              </a:rPr>
                              <m:t>𝑡</m:t>
                            </m:r>
                          </m:sub>
                        </m:sSub>
                        <m:r>
                          <a:rPr lang="es-ES" sz="1100" b="0" i="1" smtClean="0">
                            <a:latin typeface="Cambria Math" panose="02040503050406030204" pitchFamily="18" charset="0"/>
                            <a:cs typeface="Roboto Slab Regular"/>
                          </a:rPr>
                          <m:t>+</m:t>
                        </m:r>
                        <m:sSub>
                          <m:sSubPr>
                            <m:ctrlPr>
                              <a:rPr lang="es-ES" sz="1100" i="1">
                                <a:latin typeface="Cambria Math" panose="02040503050406030204" pitchFamily="18" charset="0"/>
                                <a:cs typeface="Roboto Slab Regular"/>
                              </a:rPr>
                            </m:ctrlPr>
                          </m:sSubPr>
                          <m:e>
                            <m:sSubSup>
                              <m:sSubSupPr>
                                <m:ctrlPr>
                                  <a:rPr lang="es-ES" sz="1200" i="1">
                                    <a:solidFill>
                                      <a:schemeClr val="accent3"/>
                                    </a:solidFill>
                                    <a:latin typeface="Cambria Math" panose="02040503050406030204" pitchFamily="18" charset="0"/>
                                    <a:cs typeface="Roboto Slab Regular"/>
                                  </a:rPr>
                                </m:ctrlPr>
                              </m:sSubSupPr>
                              <m:e>
                                <m:r>
                                  <a:rPr lang="es-ES" sz="1200" i="1">
                                    <a:solidFill>
                                      <a:schemeClr val="accent3"/>
                                    </a:solidFill>
                                    <a:latin typeface="Cambria Math" panose="02040503050406030204" pitchFamily="18" charset="0"/>
                                    <a:ea typeface="Cambria Math" panose="02040503050406030204" pitchFamily="18" charset="0"/>
                                    <a:cs typeface="Roboto Slab Regular"/>
                                  </a:rPr>
                                  <m:t>𝛾</m:t>
                                </m:r>
                              </m:e>
                              <m:sub>
                                <m:r>
                                  <a:rPr lang="es-ES" sz="1200" b="0" i="1" smtClean="0">
                                    <a:solidFill>
                                      <a:schemeClr val="accent3"/>
                                    </a:solidFill>
                                    <a:latin typeface="Cambria Math" panose="02040503050406030204" pitchFamily="18" charset="0"/>
                                    <a:ea typeface="Cambria Math" panose="02040503050406030204" pitchFamily="18" charset="0"/>
                                    <a:cs typeface="Roboto Slab Regular"/>
                                  </a:rPr>
                                  <m:t>𝑃𝑆𝑇</m:t>
                                </m:r>
                              </m:sub>
                              <m:sup/>
                            </m:sSubSup>
                            <m:r>
                              <a:rPr lang="es-ES" sz="1200" b="0" i="1" smtClean="0">
                                <a:solidFill>
                                  <a:schemeClr val="accent3"/>
                                </a:solidFill>
                                <a:latin typeface="Cambria Math" panose="02040503050406030204" pitchFamily="18" charset="0"/>
                                <a:ea typeface="Cambria Math" panose="02040503050406030204" pitchFamily="18" charset="0"/>
                                <a:cs typeface="Roboto Slab Regular"/>
                              </a:rPr>
                              <m:t>𝑃𝑆𝑇</m:t>
                            </m:r>
                          </m:e>
                          <m:sub>
                            <m:r>
                              <a:rPr lang="es-ES" sz="1100" i="1">
                                <a:latin typeface="Cambria Math" panose="02040503050406030204" pitchFamily="18" charset="0"/>
                                <a:cs typeface="Roboto Slab Regular"/>
                              </a:rPr>
                              <m:t>𝑡</m:t>
                            </m:r>
                          </m:sub>
                        </m:sSub>
                        <m:r>
                          <a:rPr lang="es-ES" sz="1100" i="1">
                            <a:latin typeface="Cambria Math" panose="02040503050406030204" pitchFamily="18" charset="0"/>
                            <a:cs typeface="Roboto Slab Regular"/>
                          </a:rPr>
                          <m:t>𝑥</m:t>
                        </m:r>
                        <m:sSub>
                          <m:sSubPr>
                            <m:ctrlPr>
                              <a:rPr lang="en-US" sz="1200" i="1">
                                <a:latin typeface="Cambria Math" panose="02040503050406030204" pitchFamily="18" charset="0"/>
                                <a:cs typeface="Roboto Slab Regular"/>
                              </a:rPr>
                            </m:ctrlPr>
                          </m:sSubPr>
                          <m:e>
                            <m:r>
                              <a:rPr lang="es-ES" sz="1200" i="1">
                                <a:latin typeface="Cambria Math" panose="02040503050406030204" pitchFamily="18" charset="0"/>
                                <a:cs typeface="Roboto Slab Regular"/>
                              </a:rPr>
                              <m:t>𝐼𝑁𝑇</m:t>
                            </m:r>
                          </m:e>
                          <m:sub>
                            <m:r>
                              <a:rPr lang="es-ES" sz="1200" i="1">
                                <a:latin typeface="Cambria Math" panose="02040503050406030204" pitchFamily="18" charset="0"/>
                                <a:ea typeface="Cambria Math" panose="02040503050406030204" pitchFamily="18" charset="0"/>
                                <a:cs typeface="Roboto Slab Regular"/>
                              </a:rPr>
                              <m:t>𝑖</m:t>
                            </m:r>
                          </m:sub>
                        </m:sSub>
                        <m:r>
                          <a:rPr lang="es-ES" sz="1200" i="1">
                            <a:latin typeface="Cambria Math" panose="02040503050406030204" pitchFamily="18" charset="0"/>
                            <a:cs typeface="Roboto Slab Regular"/>
                          </a:rPr>
                          <m:t>+</m:t>
                        </m:r>
                        <m:sSub>
                          <m:sSubPr>
                            <m:ctrlPr>
                              <a:rPr lang="en-US" sz="1200" i="1">
                                <a:latin typeface="Cambria Math" panose="02040503050406030204" pitchFamily="18" charset="0"/>
                                <a:cs typeface="Roboto Slab Regular"/>
                              </a:rPr>
                            </m:ctrlPr>
                          </m:sSubPr>
                          <m:e>
                            <m:r>
                              <a:rPr lang="es-ES" sz="1200" i="1" smtClean="0">
                                <a:latin typeface="Cambria Math" panose="02040503050406030204" pitchFamily="18" charset="0"/>
                                <a:ea typeface="Cambria Math" panose="02040503050406030204" pitchFamily="18" charset="0"/>
                                <a:cs typeface="Roboto Slab Regular"/>
                              </a:rPr>
                              <m:t>𝜌</m:t>
                            </m:r>
                            <m:r>
                              <a:rPr lang="es-ES" sz="1200" i="1">
                                <a:latin typeface="Cambria Math" panose="02040503050406030204" pitchFamily="18" charset="0"/>
                                <a:cs typeface="Roboto Slab Regular"/>
                              </a:rPr>
                              <m:t>𝐼𝑁𝑇</m:t>
                            </m:r>
                          </m:e>
                          <m:sub>
                            <m:r>
                              <a:rPr lang="es-ES" sz="1200" i="1">
                                <a:latin typeface="Cambria Math" panose="02040503050406030204" pitchFamily="18" charset="0"/>
                                <a:ea typeface="Cambria Math" panose="02040503050406030204" pitchFamily="18" charset="0"/>
                                <a:cs typeface="Roboto Slab Regular"/>
                              </a:rPr>
                              <m:t>𝑖</m:t>
                            </m:r>
                          </m:sub>
                        </m:sSub>
                        <m:r>
                          <a:rPr lang="es-ES" sz="1200" b="0" i="1" smtClean="0">
                            <a:latin typeface="Cambria Math" panose="02040503050406030204" pitchFamily="18" charset="0"/>
                            <a:ea typeface="Cambria Math" panose="02040503050406030204" pitchFamily="18" charset="0"/>
                            <a:cs typeface="Roboto Slab Regular"/>
                          </a:rPr>
                          <m:t>+ </m:t>
                        </m:r>
                        <m:sSub>
                          <m:sSubPr>
                            <m:ctrlPr>
                              <a:rPr lang="en-US" sz="1200" i="1">
                                <a:latin typeface="Cambria Math" panose="02040503050406030204" pitchFamily="18" charset="0"/>
                                <a:cs typeface="Roboto Slab Regular"/>
                              </a:rPr>
                            </m:ctrlPr>
                          </m:sSubPr>
                          <m:e>
                            <m:r>
                              <a:rPr lang="en-US" sz="1200" i="1">
                                <a:latin typeface="Cambria Math" panose="02040503050406030204" pitchFamily="18" charset="0"/>
                                <a:ea typeface="Cambria Math" panose="02040503050406030204" pitchFamily="18" charset="0"/>
                                <a:cs typeface="Roboto Slab Regular"/>
                              </a:rPr>
                              <m:t>𝜇</m:t>
                            </m:r>
                          </m:e>
                          <m:sub>
                            <m:r>
                              <a:rPr lang="es-ES" sz="1200" i="1">
                                <a:latin typeface="Cambria Math" panose="02040503050406030204" pitchFamily="18" charset="0"/>
                                <a:ea typeface="Cambria Math" panose="02040503050406030204" pitchFamily="18" charset="0"/>
                                <a:cs typeface="Roboto Slab Regular"/>
                              </a:rPr>
                              <m:t>𝑖</m:t>
                            </m:r>
                          </m:sub>
                        </m:sSub>
                        <m:r>
                          <a:rPr lang="es-ES" sz="1200" i="1">
                            <a:latin typeface="Cambria Math" panose="02040503050406030204" pitchFamily="18" charset="0"/>
                            <a:cs typeface="Roboto Slab Regular"/>
                          </a:rPr>
                          <m:t>+ </m:t>
                        </m:r>
                        <m:r>
                          <a:rPr lang="es-ES" sz="1200" i="1">
                            <a:latin typeface="Cambria Math" panose="02040503050406030204" pitchFamily="18" charset="0"/>
                            <a:ea typeface="Cambria Math" panose="02040503050406030204" pitchFamily="18" charset="0"/>
                            <a:cs typeface="Roboto Slab Regular"/>
                          </a:rPr>
                          <m:t>𝜀</m:t>
                        </m:r>
                      </m:e>
                      <m:sub>
                        <m:r>
                          <a:rPr lang="es-ES" sz="1200" i="1">
                            <a:latin typeface="Cambria Math" panose="02040503050406030204" pitchFamily="18" charset="0"/>
                            <a:ea typeface="Cambria Math" panose="02040503050406030204" pitchFamily="18" charset="0"/>
                            <a:cs typeface="Roboto Slab Regular"/>
                          </a:rPr>
                          <m:t>𝑖</m:t>
                        </m:r>
                        <m:r>
                          <a:rPr lang="es-ES" sz="1200" i="1">
                            <a:latin typeface="Cambria Math" panose="02040503050406030204" pitchFamily="18" charset="0"/>
                            <a:ea typeface="Cambria Math" panose="02040503050406030204" pitchFamily="18" charset="0"/>
                            <a:cs typeface="Roboto Slab Regular"/>
                          </a:rPr>
                          <m:t>,</m:t>
                        </m:r>
                        <m:r>
                          <a:rPr lang="es-ES" sz="1200" i="1">
                            <a:latin typeface="Cambria Math" panose="02040503050406030204" pitchFamily="18" charset="0"/>
                            <a:ea typeface="Cambria Math" panose="02040503050406030204" pitchFamily="18" charset="0"/>
                            <a:cs typeface="Roboto Slab Regular"/>
                          </a:rPr>
                          <m:t>𝑡</m:t>
                        </m:r>
                      </m:sub>
                    </m:sSub>
                  </m:oMath>
                </a14:m>
                <a:r>
                  <a:rPr lang="en-US" dirty="0">
                    <a:solidFill>
                      <a:schemeClr val="tx2"/>
                    </a:solidFill>
                    <a:latin typeface="Roboto Slab Regular"/>
                    <a:cs typeface="Roboto Slab Regular"/>
                  </a:rPr>
                  <a:t>	</a:t>
                </a:r>
              </a:p>
            </p:txBody>
          </p:sp>
        </mc:Choice>
        <mc:Fallback xmlns="">
          <p:sp>
            <p:nvSpPr>
              <p:cNvPr id="3" name="Segnaposto contenuto 2">
                <a:extLst>
                  <a:ext uri="{FF2B5EF4-FFF2-40B4-BE49-F238E27FC236}">
                    <a16:creationId xmlns:a16="http://schemas.microsoft.com/office/drawing/2014/main" id="{C95BF38A-50A7-569C-D5C8-3ADAA909E3FB}"/>
                  </a:ext>
                </a:extLst>
              </p:cNvPr>
              <p:cNvSpPr>
                <a:spLocks noGrp="1" noRot="1" noChangeAspect="1" noMove="1" noResize="1" noEditPoints="1" noAdjustHandles="1" noChangeArrowheads="1" noChangeShapeType="1" noTextEdit="1"/>
              </p:cNvSpPr>
              <p:nvPr>
                <p:ph idx="1"/>
              </p:nvPr>
            </p:nvSpPr>
            <p:spPr>
              <a:xfrm>
                <a:off x="712788" y="1659336"/>
                <a:ext cx="7584138" cy="504882"/>
              </a:xfrm>
              <a:blipFill>
                <a:blip r:embed="rId3"/>
                <a:stretch>
                  <a:fillRect l="-1688" t="-19277" b="-7229"/>
                </a:stretch>
              </a:blipFill>
            </p:spPr>
            <p:txBody>
              <a:bodyPr/>
              <a:lstStyle/>
              <a:p>
                <a:r>
                  <a:rPr lang="it-IT">
                    <a:noFill/>
                  </a:rPr>
                  <a:t> </a:t>
                </a:r>
              </a:p>
            </p:txBody>
          </p:sp>
        </mc:Fallback>
      </mc:AlternateContent>
      <p:sp>
        <p:nvSpPr>
          <p:cNvPr id="5" name="Segnaposto testo 4">
            <a:extLst>
              <a:ext uri="{FF2B5EF4-FFF2-40B4-BE49-F238E27FC236}">
                <a16:creationId xmlns:a16="http://schemas.microsoft.com/office/drawing/2014/main" id="{57C8D10D-101E-54EC-262C-15B9A943A7F6}"/>
              </a:ext>
            </a:extLst>
          </p:cNvPr>
          <p:cNvSpPr>
            <a:spLocks noGrp="1"/>
          </p:cNvSpPr>
          <p:nvPr>
            <p:ph type="body" sz="quarter" idx="11"/>
          </p:nvPr>
        </p:nvSpPr>
        <p:spPr/>
        <p:txBody>
          <a:bodyPr/>
          <a:lstStyle/>
          <a:p>
            <a:r>
              <a:rPr lang="en-US" dirty="0"/>
              <a:t>WHAT WE HAVE DONE AND WHAT WE KNOW NOW</a:t>
            </a:r>
          </a:p>
        </p:txBody>
      </p:sp>
      <p:sp>
        <p:nvSpPr>
          <p:cNvPr id="4" name="Marcador de texto 3">
            <a:extLst>
              <a:ext uri="{FF2B5EF4-FFF2-40B4-BE49-F238E27FC236}">
                <a16:creationId xmlns:a16="http://schemas.microsoft.com/office/drawing/2014/main" id="{868D267B-1095-11DE-E3BA-91ED8447538A}"/>
              </a:ext>
            </a:extLst>
          </p:cNvPr>
          <p:cNvSpPr>
            <a:spLocks noGrp="1"/>
          </p:cNvSpPr>
          <p:nvPr>
            <p:ph type="body" sz="quarter" idx="12"/>
          </p:nvPr>
        </p:nvSpPr>
        <p:spPr>
          <a:xfrm>
            <a:off x="708025" y="1302149"/>
            <a:ext cx="7250642" cy="200055"/>
          </a:xfrm>
        </p:spPr>
        <p:txBody>
          <a:bodyPr/>
          <a:lstStyle/>
          <a:p>
            <a:r>
              <a:rPr lang="it-IT" dirty="0"/>
              <a:t>TESTING PRICING ANOMALIES FOR INFRASTRUCTURE ASSETS</a:t>
            </a:r>
          </a:p>
        </p:txBody>
      </p:sp>
      <p:sp>
        <p:nvSpPr>
          <p:cNvPr id="9" name="Segnaposto testo 8">
            <a:extLst>
              <a:ext uri="{FF2B5EF4-FFF2-40B4-BE49-F238E27FC236}">
                <a16:creationId xmlns:a16="http://schemas.microsoft.com/office/drawing/2014/main" id="{29DE75E8-C8CE-1C7F-14E7-2A0571E3CEC1}"/>
              </a:ext>
            </a:extLst>
          </p:cNvPr>
          <p:cNvSpPr>
            <a:spLocks noGrp="1"/>
          </p:cNvSpPr>
          <p:nvPr>
            <p:ph type="body" sz="quarter" idx="10"/>
          </p:nvPr>
        </p:nvSpPr>
        <p:spPr/>
        <p:txBody>
          <a:bodyPr/>
          <a:lstStyle/>
          <a:p>
            <a:r>
              <a:rPr lang="en-US" dirty="0"/>
              <a:t>Observatory #4 – Climate Change</a:t>
            </a:r>
            <a:endParaRPr lang="it-IT" dirty="0">
              <a:solidFill>
                <a:schemeClr val="tx2"/>
              </a:solidFill>
            </a:endParaRPr>
          </a:p>
        </p:txBody>
      </p:sp>
      <p:graphicFrame>
        <p:nvGraphicFramePr>
          <p:cNvPr id="6" name="Tabla 7">
            <a:extLst>
              <a:ext uri="{FF2B5EF4-FFF2-40B4-BE49-F238E27FC236}">
                <a16:creationId xmlns:a16="http://schemas.microsoft.com/office/drawing/2014/main" id="{2FAFFAE0-5BD0-19F1-6F69-68283E8B29C8}"/>
              </a:ext>
            </a:extLst>
          </p:cNvPr>
          <p:cNvGraphicFramePr>
            <a:graphicFrameLocks noGrp="1"/>
          </p:cNvGraphicFramePr>
          <p:nvPr>
            <p:extLst>
              <p:ext uri="{D42A27DB-BD31-4B8C-83A1-F6EECF244321}">
                <p14:modId xmlns:p14="http://schemas.microsoft.com/office/powerpoint/2010/main" val="437541105"/>
              </p:ext>
            </p:extLst>
          </p:nvPr>
        </p:nvGraphicFramePr>
        <p:xfrm>
          <a:off x="1759226" y="2321350"/>
          <a:ext cx="5897879" cy="1576287"/>
        </p:xfrm>
        <a:graphic>
          <a:graphicData uri="http://schemas.openxmlformats.org/drawingml/2006/table">
            <a:tbl>
              <a:tblPr firstRow="1" bandRow="1">
                <a:tableStyleId>{2D5ABB26-0587-4C30-8999-92F81FD0307C}</a:tableStyleId>
              </a:tblPr>
              <a:tblGrid>
                <a:gridCol w="1360996">
                  <a:extLst>
                    <a:ext uri="{9D8B030D-6E8A-4147-A177-3AD203B41FA5}">
                      <a16:colId xmlns:a16="http://schemas.microsoft.com/office/drawing/2014/main" val="916372148"/>
                    </a:ext>
                  </a:extLst>
                </a:gridCol>
                <a:gridCol w="4536883">
                  <a:extLst>
                    <a:ext uri="{9D8B030D-6E8A-4147-A177-3AD203B41FA5}">
                      <a16:colId xmlns:a16="http://schemas.microsoft.com/office/drawing/2014/main" val="1979014559"/>
                    </a:ext>
                  </a:extLst>
                </a:gridCol>
              </a:tblGrid>
              <a:tr h="189246">
                <a:tc>
                  <a:txBody>
                    <a:bodyPr/>
                    <a:lstStyle/>
                    <a:p>
                      <a:pPr algn="just">
                        <a:lnSpc>
                          <a:spcPct val="107000"/>
                        </a:lnSpc>
                        <a:spcBef>
                          <a:spcPts val="0"/>
                        </a:spcBef>
                        <a:spcAft>
                          <a:spcPts val="0"/>
                        </a:spcAft>
                      </a:pPr>
                      <a:r>
                        <a:rPr lang="en-US" sz="1100" b="0" kern="1200" dirty="0">
                          <a:solidFill>
                            <a:schemeClr val="tx2"/>
                          </a:solidFill>
                          <a:latin typeface="Roboto Slab Regular"/>
                          <a:ea typeface="+mn-ea"/>
                          <a:cs typeface="Roboto Slab Regular"/>
                        </a:rPr>
                        <a:t>Channel</a:t>
                      </a:r>
                      <a:endParaRPr lang="es-ES" sz="1100" b="0" kern="1200" dirty="0">
                        <a:solidFill>
                          <a:schemeClr val="tx2"/>
                        </a:solidFill>
                        <a:latin typeface="Roboto Slab Regular"/>
                        <a:ea typeface="+mn-ea"/>
                        <a:cs typeface="Roboto Slab Regular"/>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just" defTabSz="457200" rtl="0" eaLnBrk="1" latinLnBrk="0" hangingPunct="1">
                        <a:lnSpc>
                          <a:spcPct val="107000"/>
                        </a:lnSpc>
                        <a:spcBef>
                          <a:spcPts val="0"/>
                        </a:spcBef>
                        <a:spcAft>
                          <a:spcPts val="0"/>
                        </a:spcAft>
                      </a:pPr>
                      <a:r>
                        <a:rPr lang="en-US" sz="1100" b="0" kern="1200" dirty="0">
                          <a:solidFill>
                            <a:schemeClr val="tx2"/>
                          </a:solidFill>
                          <a:latin typeface="Roboto Slab Regular"/>
                          <a:ea typeface="+mn-ea"/>
                          <a:cs typeface="Roboto Slab Regular"/>
                        </a:rPr>
                        <a:t>Target Subsample and Interaction Variable Construction (INT)</a:t>
                      </a:r>
                      <a:endParaRPr lang="es-ES" sz="1100" b="0" kern="1200" dirty="0">
                        <a:solidFill>
                          <a:schemeClr val="tx2"/>
                        </a:solidFill>
                        <a:latin typeface="Roboto Slab Regular"/>
                        <a:ea typeface="+mn-ea"/>
                        <a:cs typeface="Roboto Slab Regular"/>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54288638"/>
                  </a:ext>
                </a:extLst>
              </a:tr>
              <a:tr h="356302">
                <a:tc>
                  <a:txBody>
                    <a:bodyPr/>
                    <a:lstStyle/>
                    <a:p>
                      <a:pPr marL="7938" lvl="1" indent="0" algn="l">
                        <a:lnSpc>
                          <a:spcPct val="107000"/>
                        </a:lnSpc>
                        <a:spcBef>
                          <a:spcPts val="0"/>
                        </a:spcBef>
                        <a:spcAft>
                          <a:spcPts val="0"/>
                        </a:spcAft>
                        <a:buFont typeface="Wingdings" panose="05000000000000000000" pitchFamily="2" charset="2"/>
                        <a:buNone/>
                        <a:tabLst/>
                      </a:pPr>
                      <a:r>
                        <a:rPr lang="es-ES" sz="1000" dirty="0" err="1">
                          <a:solidFill>
                            <a:schemeClr val="tx1"/>
                          </a:solidFill>
                          <a:effectLst/>
                          <a:latin typeface="+mn-lt"/>
                          <a:ea typeface="Calibri" panose="020F0502020204030204" pitchFamily="34" charset="0"/>
                          <a:cs typeface="Times New Roman" panose="02020603050405020304" pitchFamily="18" charset="0"/>
                        </a:rPr>
                        <a:t>Physical</a:t>
                      </a:r>
                      <a:r>
                        <a:rPr lang="es-ES" sz="1000" dirty="0">
                          <a:solidFill>
                            <a:schemeClr val="tx1"/>
                          </a:solidFill>
                          <a:effectLst/>
                          <a:latin typeface="+mn-lt"/>
                          <a:ea typeface="Calibri" panose="020F0502020204030204" pitchFamily="34" charset="0"/>
                          <a:cs typeface="Times New Roman" panose="02020603050405020304" pitchFamily="18" charset="0"/>
                        </a:rPr>
                        <a:t> </a:t>
                      </a:r>
                      <a:r>
                        <a:rPr lang="es-ES" sz="1000" dirty="0" err="1">
                          <a:solidFill>
                            <a:schemeClr val="tx1"/>
                          </a:solidFill>
                          <a:effectLst/>
                          <a:latin typeface="+mn-lt"/>
                          <a:ea typeface="Calibri" panose="020F0502020204030204" pitchFamily="34" charset="0"/>
                          <a:cs typeface="Times New Roman" panose="02020603050405020304" pitchFamily="18" charset="0"/>
                        </a:rPr>
                        <a:t>risk</a:t>
                      </a:r>
                      <a:r>
                        <a:rPr lang="es-ES" sz="1000" dirty="0">
                          <a:solidFill>
                            <a:schemeClr val="tx1"/>
                          </a:solidFill>
                          <a:effectLst/>
                          <a:latin typeface="+mn-lt"/>
                          <a:ea typeface="Calibri" panose="020F0502020204030204" pitchFamily="34" charset="0"/>
                          <a:cs typeface="Times New Roman" panose="02020603050405020304" pitchFamily="18" charset="0"/>
                        </a:rPr>
                        <a:t> (PX)</a:t>
                      </a: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938" marR="0" lvl="1" indent="0" algn="l" defTabSz="457200" rtl="0" eaLnBrk="1" fontAlgn="auto" latinLnBrk="0" hangingPunct="1">
                        <a:lnSpc>
                          <a:spcPct val="107000"/>
                        </a:lnSpc>
                        <a:spcBef>
                          <a:spcPts val="0"/>
                        </a:spcBef>
                        <a:spcAft>
                          <a:spcPts val="0"/>
                        </a:spcAft>
                        <a:buClrTx/>
                        <a:buSzTx/>
                        <a:buFont typeface="Wingdings" panose="05000000000000000000" pitchFamily="2" charset="2"/>
                        <a:buNone/>
                        <a:tabLst/>
                        <a:defRPr/>
                      </a:pPr>
                      <a:r>
                        <a:rPr lang="it-IT" sz="1000" dirty="0"/>
                        <a:t>PX=0 Power Generation</a:t>
                      </a:r>
                    </a:p>
                    <a:p>
                      <a:pPr marL="7938" marR="0" lvl="1" indent="0" algn="l" defTabSz="457200" rtl="0" eaLnBrk="1" fontAlgn="auto" latinLnBrk="0" hangingPunct="1">
                        <a:lnSpc>
                          <a:spcPct val="107000"/>
                        </a:lnSpc>
                        <a:spcBef>
                          <a:spcPts val="0"/>
                        </a:spcBef>
                        <a:spcAft>
                          <a:spcPts val="0"/>
                        </a:spcAft>
                        <a:buClrTx/>
                        <a:buSzTx/>
                        <a:buFont typeface="Wingdings" panose="05000000000000000000" pitchFamily="2" charset="2"/>
                        <a:buNone/>
                        <a:tabLst/>
                        <a:defRPr/>
                      </a:pPr>
                      <a:r>
                        <a:rPr lang="it-IT" sz="1000" dirty="0"/>
                        <a:t>PX=1 Power Distribution, Water, Transport</a:t>
                      </a:r>
                      <a:endParaRPr lang="es-ES" sz="1000" kern="12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23638721"/>
                  </a:ext>
                </a:extLst>
              </a:tr>
              <a:tr h="356302">
                <a:tc>
                  <a:txBody>
                    <a:bodyPr/>
                    <a:lstStyle/>
                    <a:p>
                      <a:pPr marL="7938" lvl="1" indent="0" algn="l">
                        <a:lnSpc>
                          <a:spcPct val="107000"/>
                        </a:lnSpc>
                        <a:spcBef>
                          <a:spcPts val="0"/>
                        </a:spcBef>
                        <a:spcAft>
                          <a:spcPts val="0"/>
                        </a:spcAft>
                        <a:buFont typeface="Wingdings" panose="05000000000000000000" pitchFamily="2" charset="2"/>
                        <a:buNone/>
                        <a:tabLst/>
                      </a:pPr>
                      <a:r>
                        <a:rPr lang="es-ES" sz="1000" dirty="0" err="1">
                          <a:solidFill>
                            <a:schemeClr val="tx1"/>
                          </a:solidFill>
                          <a:effectLst/>
                          <a:latin typeface="+mn-lt"/>
                          <a:ea typeface="Calibri" panose="020F0502020204030204" pitchFamily="34" charset="0"/>
                          <a:cs typeface="Times New Roman" panose="02020603050405020304" pitchFamily="18" charset="0"/>
                        </a:rPr>
                        <a:t>Transition</a:t>
                      </a:r>
                      <a:r>
                        <a:rPr lang="es-ES" sz="1000" dirty="0">
                          <a:solidFill>
                            <a:schemeClr val="tx1"/>
                          </a:solidFill>
                          <a:effectLst/>
                          <a:latin typeface="+mn-lt"/>
                          <a:ea typeface="Calibri" panose="020F0502020204030204" pitchFamily="34" charset="0"/>
                          <a:cs typeface="Times New Roman" panose="02020603050405020304" pitchFamily="18" charset="0"/>
                        </a:rPr>
                        <a:t> </a:t>
                      </a:r>
                      <a:r>
                        <a:rPr lang="es-ES" sz="1000" dirty="0" err="1">
                          <a:solidFill>
                            <a:schemeClr val="tx1"/>
                          </a:solidFill>
                          <a:effectLst/>
                          <a:latin typeface="+mn-lt"/>
                          <a:ea typeface="Calibri" panose="020F0502020204030204" pitchFamily="34" charset="0"/>
                          <a:cs typeface="Times New Roman" panose="02020603050405020304" pitchFamily="18" charset="0"/>
                        </a:rPr>
                        <a:t>risk</a:t>
                      </a:r>
                      <a:r>
                        <a:rPr lang="es-ES" sz="1000" dirty="0">
                          <a:solidFill>
                            <a:schemeClr val="tx1"/>
                          </a:solidFill>
                          <a:effectLst/>
                          <a:latin typeface="+mn-lt"/>
                          <a:ea typeface="Calibri" panose="020F0502020204030204" pitchFamily="34" charset="0"/>
                          <a:cs typeface="Times New Roman" panose="02020603050405020304" pitchFamily="18" charset="0"/>
                        </a:rPr>
                        <a:t> (TX)</a:t>
                      </a: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938" lvl="1" indent="0" algn="l" defTabSz="457200" rtl="0" eaLnBrk="1" latinLnBrk="0" hangingPunct="1">
                        <a:lnSpc>
                          <a:spcPct val="107000"/>
                        </a:lnSpc>
                        <a:spcBef>
                          <a:spcPts val="0"/>
                        </a:spcBef>
                        <a:spcAft>
                          <a:spcPts val="0"/>
                        </a:spcAft>
                        <a:buFont typeface="Wingdings" panose="05000000000000000000" pitchFamily="2" charset="2"/>
                        <a:buNone/>
                        <a:tabLst/>
                      </a:pPr>
                      <a:r>
                        <a:rPr lang="it-IT" sz="1000" dirty="0"/>
                        <a:t>TX=0 Power Distribution, Water</a:t>
                      </a:r>
                    </a:p>
                    <a:p>
                      <a:pPr marL="7938" lvl="1" indent="0" algn="l" defTabSz="457200" rtl="0" eaLnBrk="1" latinLnBrk="0" hangingPunct="1">
                        <a:lnSpc>
                          <a:spcPct val="107000"/>
                        </a:lnSpc>
                        <a:spcBef>
                          <a:spcPts val="0"/>
                        </a:spcBef>
                        <a:spcAft>
                          <a:spcPts val="0"/>
                        </a:spcAft>
                        <a:buFont typeface="Wingdings" panose="05000000000000000000" pitchFamily="2" charset="2"/>
                        <a:buNone/>
                        <a:tabLst/>
                      </a:pPr>
                      <a:r>
                        <a:rPr lang="it-IT" sz="1000" dirty="0"/>
                        <a:t>TX=1Power Generation, </a:t>
                      </a:r>
                      <a:r>
                        <a:rPr lang="it-IT" sz="1000" dirty="0" err="1"/>
                        <a:t>Transport</a:t>
                      </a:r>
                      <a:endParaRPr lang="es-ES" sz="1000" kern="12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27676792"/>
                  </a:ext>
                </a:extLst>
              </a:tr>
              <a:tr h="252522">
                <a:tc>
                  <a:txBody>
                    <a:bodyPr/>
                    <a:lstStyle/>
                    <a:p>
                      <a:pPr marL="7938" lvl="1" indent="0" algn="l">
                        <a:lnSpc>
                          <a:spcPct val="107000"/>
                        </a:lnSpc>
                        <a:spcBef>
                          <a:spcPts val="0"/>
                        </a:spcBef>
                        <a:spcAft>
                          <a:spcPts val="0"/>
                        </a:spcAft>
                        <a:buFont typeface="Wingdings" panose="05000000000000000000" pitchFamily="2" charset="2"/>
                        <a:buNone/>
                        <a:tabLst/>
                      </a:pPr>
                      <a:r>
                        <a:rPr lang="es-ES" sz="1000" dirty="0" err="1">
                          <a:solidFill>
                            <a:schemeClr val="tx1"/>
                          </a:solidFill>
                          <a:effectLst/>
                          <a:latin typeface="+mn-lt"/>
                          <a:ea typeface="Calibri" panose="020F0502020204030204" pitchFamily="34" charset="0"/>
                          <a:cs typeface="Times New Roman" panose="02020603050405020304" pitchFamily="18" charset="0"/>
                        </a:rPr>
                        <a:t>Deman</a:t>
                      </a:r>
                      <a:r>
                        <a:rPr lang="es-ES" sz="1000" dirty="0">
                          <a:solidFill>
                            <a:schemeClr val="tx1"/>
                          </a:solidFill>
                          <a:effectLst/>
                          <a:latin typeface="+mn-lt"/>
                          <a:ea typeface="Calibri" panose="020F0502020204030204" pitchFamily="34" charset="0"/>
                          <a:cs typeface="Times New Roman" panose="02020603050405020304" pitchFamily="18" charset="0"/>
                        </a:rPr>
                        <a:t> </a:t>
                      </a:r>
                      <a:r>
                        <a:rPr lang="es-ES" sz="1000" dirty="0" err="1">
                          <a:solidFill>
                            <a:schemeClr val="tx1"/>
                          </a:solidFill>
                          <a:effectLst/>
                          <a:latin typeface="+mn-lt"/>
                          <a:ea typeface="Calibri" panose="020F0502020204030204" pitchFamily="34" charset="0"/>
                          <a:cs typeface="Times New Roman" panose="02020603050405020304" pitchFamily="18" charset="0"/>
                        </a:rPr>
                        <a:t>risk</a:t>
                      </a:r>
                      <a:r>
                        <a:rPr lang="es-ES" sz="1000" dirty="0">
                          <a:solidFill>
                            <a:schemeClr val="tx1"/>
                          </a:solidFill>
                          <a:effectLst/>
                          <a:latin typeface="+mn-lt"/>
                          <a:ea typeface="Calibri" panose="020F0502020204030204" pitchFamily="34" charset="0"/>
                          <a:cs typeface="Times New Roman" panose="02020603050405020304" pitchFamily="18" charset="0"/>
                        </a:rPr>
                        <a:t> (DE)</a:t>
                      </a: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938" marR="0" lvl="1" indent="0" algn="l" defTabSz="457200" rtl="0" eaLnBrk="1" fontAlgn="auto" latinLnBrk="0" hangingPunct="1">
                        <a:lnSpc>
                          <a:spcPct val="107000"/>
                        </a:lnSpc>
                        <a:spcBef>
                          <a:spcPts val="0"/>
                        </a:spcBef>
                        <a:spcAft>
                          <a:spcPts val="0"/>
                        </a:spcAft>
                        <a:buClrTx/>
                        <a:buSzTx/>
                        <a:buFont typeface="Wingdings" panose="05000000000000000000" pitchFamily="2" charset="2"/>
                        <a:buNone/>
                        <a:tabLst/>
                        <a:defRPr/>
                      </a:pPr>
                      <a:r>
                        <a:rPr lang="es-ES" sz="1000" kern="1200" dirty="0">
                          <a:solidFill>
                            <a:schemeClr val="tx1"/>
                          </a:solidFill>
                          <a:effectLst/>
                          <a:latin typeface="+mn-lt"/>
                          <a:ea typeface="Calibri" panose="020F0502020204030204" pitchFamily="34" charset="0"/>
                          <a:cs typeface="Times New Roman" panose="02020603050405020304" pitchFamily="18" charset="0"/>
                        </a:rPr>
                        <a:t>DE=0 </a:t>
                      </a:r>
                      <a:r>
                        <a:rPr lang="es-ES" sz="1000" kern="1200" dirty="0" err="1">
                          <a:solidFill>
                            <a:schemeClr val="tx1"/>
                          </a:solidFill>
                          <a:effectLst/>
                          <a:latin typeface="+mn-lt"/>
                          <a:ea typeface="Calibri" panose="020F0502020204030204" pitchFamily="34" charset="0"/>
                          <a:cs typeface="Times New Roman" panose="02020603050405020304" pitchFamily="18" charset="0"/>
                        </a:rPr>
                        <a:t>Uncontracted</a:t>
                      </a:r>
                      <a:r>
                        <a:rPr lang="es-ES" sz="1000" kern="1200" dirty="0">
                          <a:solidFill>
                            <a:schemeClr val="tx1"/>
                          </a:solidFill>
                          <a:effectLst/>
                          <a:latin typeface="+mn-lt"/>
                          <a:ea typeface="Calibri" panose="020F0502020204030204" pitchFamily="34" charset="0"/>
                          <a:cs typeface="Times New Roman" panose="02020603050405020304" pitchFamily="18" charset="0"/>
                        </a:rPr>
                        <a:t>, </a:t>
                      </a:r>
                      <a:r>
                        <a:rPr lang="es-ES" sz="1000" kern="1200" dirty="0" err="1">
                          <a:solidFill>
                            <a:schemeClr val="tx1"/>
                          </a:solidFill>
                          <a:effectLst/>
                          <a:latin typeface="+mn-lt"/>
                          <a:ea typeface="Calibri" panose="020F0502020204030204" pitchFamily="34" charset="0"/>
                          <a:cs typeface="Times New Roman" panose="02020603050405020304" pitchFamily="18" charset="0"/>
                        </a:rPr>
                        <a:t>Unregulated</a:t>
                      </a:r>
                      <a:endParaRPr lang="es-ES" sz="1000" kern="1200" dirty="0">
                        <a:solidFill>
                          <a:schemeClr val="tx1"/>
                        </a:solidFill>
                        <a:effectLst/>
                        <a:latin typeface="+mn-lt"/>
                        <a:ea typeface="Calibri" panose="020F0502020204030204" pitchFamily="34" charset="0"/>
                        <a:cs typeface="Times New Roman" panose="02020603050405020304" pitchFamily="18" charset="0"/>
                      </a:endParaRPr>
                    </a:p>
                    <a:p>
                      <a:pPr marL="7938" marR="0" lvl="1" indent="0" algn="l" defTabSz="457200" rtl="0" eaLnBrk="1" fontAlgn="auto" latinLnBrk="0" hangingPunct="1">
                        <a:lnSpc>
                          <a:spcPct val="107000"/>
                        </a:lnSpc>
                        <a:spcBef>
                          <a:spcPts val="0"/>
                        </a:spcBef>
                        <a:spcAft>
                          <a:spcPts val="0"/>
                        </a:spcAft>
                        <a:buClrTx/>
                        <a:buSzTx/>
                        <a:buFont typeface="Wingdings" panose="05000000000000000000" pitchFamily="2" charset="2"/>
                        <a:buNone/>
                        <a:tabLst/>
                        <a:defRPr/>
                      </a:pPr>
                      <a:r>
                        <a:rPr lang="es-ES" sz="1000" kern="1200" dirty="0">
                          <a:solidFill>
                            <a:schemeClr val="tx1"/>
                          </a:solidFill>
                          <a:effectLst/>
                          <a:latin typeface="+mn-lt"/>
                          <a:ea typeface="Calibri" panose="020F0502020204030204" pitchFamily="34" charset="0"/>
                          <a:cs typeface="Times New Roman" panose="02020603050405020304" pitchFamily="18" charset="0"/>
                        </a:rPr>
                        <a:t>DE=1 </a:t>
                      </a:r>
                      <a:r>
                        <a:rPr lang="es-ES" sz="1000" kern="1200" dirty="0" err="1">
                          <a:solidFill>
                            <a:schemeClr val="tx1"/>
                          </a:solidFill>
                          <a:effectLst/>
                          <a:latin typeface="+mn-lt"/>
                          <a:ea typeface="Calibri" panose="020F0502020204030204" pitchFamily="34" charset="0"/>
                          <a:cs typeface="Times New Roman" panose="02020603050405020304" pitchFamily="18" charset="0"/>
                        </a:rPr>
                        <a:t>Contracted</a:t>
                      </a:r>
                      <a:r>
                        <a:rPr lang="es-ES" sz="1000" kern="1200" dirty="0">
                          <a:solidFill>
                            <a:schemeClr val="tx1"/>
                          </a:solidFill>
                          <a:effectLst/>
                          <a:latin typeface="+mn-lt"/>
                          <a:ea typeface="Calibri" panose="020F0502020204030204" pitchFamily="34" charset="0"/>
                          <a:cs typeface="Times New Roman" panose="02020603050405020304" pitchFamily="18" charset="0"/>
                        </a:rPr>
                        <a:t>, </a:t>
                      </a:r>
                      <a:r>
                        <a:rPr lang="es-ES" sz="1000" kern="1200" dirty="0" err="1">
                          <a:solidFill>
                            <a:schemeClr val="tx1"/>
                          </a:solidFill>
                          <a:effectLst/>
                          <a:latin typeface="+mn-lt"/>
                          <a:ea typeface="Calibri" panose="020F0502020204030204" pitchFamily="34" charset="0"/>
                          <a:cs typeface="Times New Roman" panose="02020603050405020304" pitchFamily="18" charset="0"/>
                        </a:rPr>
                        <a:t>Regulated</a:t>
                      </a:r>
                      <a:endParaRPr lang="es-ES" sz="1000" kern="12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6421791"/>
                  </a:ext>
                </a:extLst>
              </a:tr>
              <a:tr h="356302">
                <a:tc>
                  <a:txBody>
                    <a:bodyPr/>
                    <a:lstStyle/>
                    <a:p>
                      <a:pPr marL="7938" lvl="1" indent="0" algn="l">
                        <a:lnSpc>
                          <a:spcPct val="107000"/>
                        </a:lnSpc>
                        <a:spcBef>
                          <a:spcPts val="0"/>
                        </a:spcBef>
                        <a:spcAft>
                          <a:spcPts val="0"/>
                        </a:spcAft>
                        <a:buFont typeface="Wingdings" panose="05000000000000000000" pitchFamily="2" charset="2"/>
                        <a:buNone/>
                        <a:tabLst/>
                      </a:pPr>
                      <a:r>
                        <a:rPr lang="es-ES" sz="1000" dirty="0" err="1">
                          <a:solidFill>
                            <a:schemeClr val="tx1"/>
                          </a:solidFill>
                          <a:effectLst/>
                          <a:latin typeface="+mn-lt"/>
                          <a:ea typeface="Calibri" panose="020F0502020204030204" pitchFamily="34" charset="0"/>
                          <a:cs typeface="Times New Roman" panose="02020603050405020304" pitchFamily="18" charset="0"/>
                        </a:rPr>
                        <a:t>Impact</a:t>
                      </a:r>
                      <a:r>
                        <a:rPr lang="es-ES" sz="1000" dirty="0">
                          <a:solidFill>
                            <a:schemeClr val="tx1"/>
                          </a:solidFill>
                          <a:effectLst/>
                          <a:latin typeface="+mn-lt"/>
                          <a:ea typeface="Calibri" panose="020F0502020204030204" pitchFamily="34" charset="0"/>
                          <a:cs typeface="Times New Roman" panose="02020603050405020304" pitchFamily="18" charset="0"/>
                        </a:rPr>
                        <a:t> </a:t>
                      </a:r>
                      <a:r>
                        <a:rPr lang="es-ES" sz="1000" dirty="0" err="1">
                          <a:solidFill>
                            <a:schemeClr val="tx1"/>
                          </a:solidFill>
                          <a:effectLst/>
                          <a:latin typeface="+mn-lt"/>
                          <a:ea typeface="Calibri" panose="020F0502020204030204" pitchFamily="34" charset="0"/>
                          <a:cs typeface="Times New Roman" panose="02020603050405020304" pitchFamily="18" charset="0"/>
                        </a:rPr>
                        <a:t>Pereference</a:t>
                      </a:r>
                      <a:r>
                        <a:rPr lang="es-ES" sz="1000" dirty="0">
                          <a:solidFill>
                            <a:schemeClr val="tx1"/>
                          </a:solidFill>
                          <a:effectLst/>
                          <a:latin typeface="+mn-lt"/>
                          <a:ea typeface="Calibri" panose="020F0502020204030204" pitchFamily="34" charset="0"/>
                          <a:cs typeface="Times New Roman" panose="02020603050405020304" pitchFamily="18" charset="0"/>
                        </a:rPr>
                        <a:t> (IP)</a:t>
                      </a:r>
                    </a:p>
                  </a:txBody>
                  <a:tcPr marL="68580" marR="68580" marT="0" marB="0">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7938" marR="0" lvl="1" indent="0" algn="l" defTabSz="457200" rtl="0" eaLnBrk="1" fontAlgn="auto" latinLnBrk="0" hangingPunct="1">
                        <a:lnSpc>
                          <a:spcPct val="107000"/>
                        </a:lnSpc>
                        <a:spcBef>
                          <a:spcPts val="0"/>
                        </a:spcBef>
                        <a:spcAft>
                          <a:spcPts val="0"/>
                        </a:spcAft>
                        <a:buClrTx/>
                        <a:buSzTx/>
                        <a:buFont typeface="Wingdings" panose="05000000000000000000" pitchFamily="2" charset="2"/>
                        <a:buNone/>
                        <a:tabLst/>
                        <a:defRPr/>
                      </a:pPr>
                      <a:r>
                        <a:rPr lang="es-ES" sz="1000" kern="1200" dirty="0">
                          <a:solidFill>
                            <a:schemeClr val="tx1"/>
                          </a:solidFill>
                          <a:effectLst/>
                          <a:latin typeface="+mn-lt"/>
                          <a:ea typeface="Calibri" panose="020F0502020204030204" pitchFamily="34" charset="0"/>
                          <a:cs typeface="Times New Roman" panose="02020603050405020304" pitchFamily="18" charset="0"/>
                        </a:rPr>
                        <a:t>IP=0 </a:t>
                      </a:r>
                      <a:r>
                        <a:rPr lang="es-ES" sz="1000" kern="1200" dirty="0" err="1">
                          <a:solidFill>
                            <a:schemeClr val="tx1"/>
                          </a:solidFill>
                          <a:effectLst/>
                          <a:latin typeface="+mn-lt"/>
                          <a:ea typeface="Calibri" panose="020F0502020204030204" pitchFamily="34" charset="0"/>
                          <a:cs typeface="Times New Roman" panose="02020603050405020304" pitchFamily="18" charset="0"/>
                        </a:rPr>
                        <a:t>Economic</a:t>
                      </a:r>
                      <a:endParaRPr lang="es-ES" sz="1000" kern="1200" dirty="0">
                        <a:solidFill>
                          <a:schemeClr val="tx1"/>
                        </a:solidFill>
                        <a:effectLst/>
                        <a:latin typeface="+mn-lt"/>
                        <a:ea typeface="Calibri" panose="020F0502020204030204" pitchFamily="34" charset="0"/>
                        <a:cs typeface="Times New Roman" panose="02020603050405020304" pitchFamily="18" charset="0"/>
                      </a:endParaRPr>
                    </a:p>
                    <a:p>
                      <a:pPr marL="7938" marR="0" lvl="1" indent="0" algn="l" defTabSz="457200" rtl="0" eaLnBrk="1" fontAlgn="auto" latinLnBrk="0" hangingPunct="1">
                        <a:lnSpc>
                          <a:spcPct val="107000"/>
                        </a:lnSpc>
                        <a:spcBef>
                          <a:spcPts val="0"/>
                        </a:spcBef>
                        <a:spcAft>
                          <a:spcPts val="0"/>
                        </a:spcAft>
                        <a:buClrTx/>
                        <a:buSzTx/>
                        <a:buFont typeface="Wingdings" panose="05000000000000000000" pitchFamily="2" charset="2"/>
                        <a:buNone/>
                        <a:tabLst/>
                        <a:defRPr/>
                      </a:pPr>
                      <a:r>
                        <a:rPr lang="es-ES" sz="1000" kern="1200" dirty="0">
                          <a:solidFill>
                            <a:schemeClr val="tx1"/>
                          </a:solidFill>
                          <a:effectLst/>
                          <a:latin typeface="+mn-lt"/>
                          <a:ea typeface="Calibri" panose="020F0502020204030204" pitchFamily="34" charset="0"/>
                          <a:cs typeface="Times New Roman" panose="02020603050405020304" pitchFamily="18" charset="0"/>
                        </a:rPr>
                        <a:t>IP=1 Social</a:t>
                      </a:r>
                    </a:p>
                  </a:txBody>
                  <a:tcPr marL="68580" marR="68580" marT="0" marB="0">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721179411"/>
                  </a:ext>
                </a:extLst>
              </a:tr>
            </a:tbl>
          </a:graphicData>
        </a:graphic>
      </p:graphicFrame>
    </p:spTree>
    <p:extLst>
      <p:ext uri="{BB962C8B-B14F-4D97-AF65-F5344CB8AC3E}">
        <p14:creationId xmlns:p14="http://schemas.microsoft.com/office/powerpoint/2010/main" val="5945563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BA8E71-AB0A-FA1A-5A2A-509307A40008}"/>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B280FE67-F564-9484-B0D3-FBFD1F474AB1}"/>
              </a:ext>
            </a:extLst>
          </p:cNvPr>
          <p:cNvSpPr>
            <a:spLocks noGrp="1"/>
          </p:cNvSpPr>
          <p:nvPr>
            <p:ph type="title"/>
          </p:nvPr>
        </p:nvSpPr>
        <p:spPr/>
        <p:txBody>
          <a:bodyPr/>
          <a:lstStyle/>
          <a:p>
            <a:pPr>
              <a:spcAft>
                <a:spcPts val="0"/>
              </a:spcAft>
            </a:pPr>
            <a:r>
              <a:rPr lang="en-US" dirty="0">
                <a:solidFill>
                  <a:schemeClr val="tx2"/>
                </a:solidFill>
                <a:latin typeface="Roboto Slab Regular"/>
              </a:rPr>
              <a:t>Pricing </a:t>
            </a:r>
            <a:r>
              <a:rPr lang="en-US" dirty="0">
                <a:latin typeface="Roboto Slab Regular"/>
              </a:rPr>
              <a:t>Climate Risk</a:t>
            </a:r>
            <a:endParaRPr lang="it-IT" dirty="0"/>
          </a:p>
        </p:txBody>
      </p:sp>
      <mc:AlternateContent xmlns:mc="http://schemas.openxmlformats.org/markup-compatibility/2006" xmlns:a14="http://schemas.microsoft.com/office/drawing/2010/main">
        <mc:Choice Requires="a14">
          <p:sp>
            <p:nvSpPr>
              <p:cNvPr id="3" name="Segnaposto contenuto 2">
                <a:extLst>
                  <a:ext uri="{FF2B5EF4-FFF2-40B4-BE49-F238E27FC236}">
                    <a16:creationId xmlns:a16="http://schemas.microsoft.com/office/drawing/2014/main" id="{7FE003AA-D85E-B737-9686-1066308DF63E}"/>
                  </a:ext>
                </a:extLst>
              </p:cNvPr>
              <p:cNvSpPr>
                <a:spLocks noGrp="1"/>
              </p:cNvSpPr>
              <p:nvPr>
                <p:ph idx="1"/>
              </p:nvPr>
            </p:nvSpPr>
            <p:spPr>
              <a:xfrm>
                <a:off x="712788" y="1659336"/>
                <a:ext cx="7584138" cy="3379964"/>
              </a:xfrm>
            </p:spPr>
            <p:txBody>
              <a:bodyPr/>
              <a:lstStyle/>
              <a:p>
                <a:r>
                  <a:rPr lang="it-IT" dirty="0"/>
                  <a:t>Pooled-panel </a:t>
                </a:r>
                <a:r>
                  <a:rPr lang="en-US" dirty="0"/>
                  <a:t>regressions on targeted subsamples:</a:t>
                </a:r>
              </a:p>
              <a:p>
                <a:pPr marL="0" indent="0" algn="ctr">
                  <a:buNone/>
                </a:pPr>
                <a14:m>
                  <m:oMath xmlns:m="http://schemas.openxmlformats.org/officeDocument/2006/math">
                    <m:sSub>
                      <m:sSubPr>
                        <m:ctrlPr>
                          <a:rPr lang="en-US" sz="1100" i="1">
                            <a:latin typeface="Cambria Math" panose="02040503050406030204" pitchFamily="18" charset="0"/>
                            <a:cs typeface="Roboto Slab Regular"/>
                          </a:rPr>
                        </m:ctrlPr>
                      </m:sSubPr>
                      <m:e>
                        <m:r>
                          <a:rPr lang="es-ES" sz="1100" i="1">
                            <a:latin typeface="Cambria Math" panose="02040503050406030204" pitchFamily="18" charset="0"/>
                            <a:cs typeface="Roboto Slab Regular"/>
                          </a:rPr>
                          <m:t>𝑟</m:t>
                        </m:r>
                      </m:e>
                      <m:sub>
                        <m:r>
                          <a:rPr lang="es-ES" sz="1100" i="1">
                            <a:latin typeface="Cambria Math" panose="02040503050406030204" pitchFamily="18" charset="0"/>
                            <a:cs typeface="Roboto Slab Regular"/>
                          </a:rPr>
                          <m:t>𝑖</m:t>
                        </m:r>
                        <m:r>
                          <a:rPr lang="es-ES" sz="1100" i="1">
                            <a:latin typeface="Cambria Math" panose="02040503050406030204" pitchFamily="18" charset="0"/>
                            <a:cs typeface="Roboto Slab Regular"/>
                          </a:rPr>
                          <m:t>,</m:t>
                        </m:r>
                        <m:r>
                          <a:rPr lang="es-ES" sz="1100" i="1">
                            <a:latin typeface="Cambria Math" panose="02040503050406030204" pitchFamily="18" charset="0"/>
                            <a:cs typeface="Roboto Slab Regular"/>
                          </a:rPr>
                          <m:t>𝑡</m:t>
                        </m:r>
                      </m:sub>
                    </m:sSub>
                    <m:r>
                      <a:rPr lang="en-US" sz="1100" i="1">
                        <a:latin typeface="Cambria Math" panose="02040503050406030204" pitchFamily="18" charset="0"/>
                        <a:cs typeface="Roboto Slab Regular"/>
                      </a:rPr>
                      <m:t>=</m:t>
                    </m:r>
                    <m:sSub>
                      <m:sSubPr>
                        <m:ctrlPr>
                          <a:rPr lang="en-US" sz="1200" i="1">
                            <a:latin typeface="Cambria Math" panose="02040503050406030204" pitchFamily="18" charset="0"/>
                            <a:cs typeface="Roboto Slab Regular"/>
                          </a:rPr>
                        </m:ctrlPr>
                      </m:sSubPr>
                      <m:e>
                        <m:r>
                          <a:rPr lang="en-US" sz="1200" i="1">
                            <a:latin typeface="Cambria Math" panose="02040503050406030204" pitchFamily="18" charset="0"/>
                            <a:ea typeface="Cambria Math" panose="02040503050406030204" pitchFamily="18" charset="0"/>
                            <a:cs typeface="Roboto Slab Regular"/>
                          </a:rPr>
                          <m:t>𝛼</m:t>
                        </m:r>
                      </m:e>
                      <m:sub>
                        <m:r>
                          <a:rPr lang="es-ES" sz="1200" i="1">
                            <a:latin typeface="Cambria Math" panose="02040503050406030204" pitchFamily="18" charset="0"/>
                            <a:ea typeface="Cambria Math" panose="02040503050406030204" pitchFamily="18" charset="0"/>
                            <a:cs typeface="Roboto Slab Regular"/>
                          </a:rPr>
                          <m:t>𝑖</m:t>
                        </m:r>
                      </m:sub>
                    </m:sSub>
                    <m:r>
                      <a:rPr lang="es-ES" sz="1200" i="1">
                        <a:latin typeface="Cambria Math" panose="02040503050406030204" pitchFamily="18" charset="0"/>
                        <a:cs typeface="Roboto Slab Regular"/>
                      </a:rPr>
                      <m:t>+</m:t>
                    </m:r>
                    <m:sSub>
                      <m:sSubPr>
                        <m:ctrlPr>
                          <a:rPr lang="es-ES" sz="1100" b="1" i="1">
                            <a:latin typeface="Cambria Math" panose="02040503050406030204" pitchFamily="18" charset="0"/>
                            <a:cs typeface="Roboto Slab Regular"/>
                          </a:rPr>
                        </m:ctrlPr>
                      </m:sSubPr>
                      <m:e>
                        <m:sSubSup>
                          <m:sSubSupPr>
                            <m:ctrlPr>
                              <a:rPr lang="es-ES" sz="1200" b="1" i="1">
                                <a:latin typeface="Cambria Math" panose="02040503050406030204" pitchFamily="18" charset="0"/>
                                <a:cs typeface="Roboto Slab Regular"/>
                              </a:rPr>
                            </m:ctrlPr>
                          </m:sSubSupPr>
                          <m:e>
                            <m:r>
                              <a:rPr lang="es-ES" sz="1200" b="1" i="1">
                                <a:latin typeface="Cambria Math" panose="02040503050406030204" pitchFamily="18" charset="0"/>
                                <a:ea typeface="Cambria Math" panose="02040503050406030204" pitchFamily="18" charset="0"/>
                                <a:cs typeface="Roboto Slab Regular"/>
                              </a:rPr>
                              <m:t>𝜷</m:t>
                            </m:r>
                          </m:e>
                          <m:sub>
                            <m:r>
                              <a:rPr lang="es-ES" sz="1200" b="1" i="1">
                                <a:latin typeface="Cambria Math" panose="02040503050406030204" pitchFamily="18" charset="0"/>
                                <a:ea typeface="Cambria Math" panose="02040503050406030204" pitchFamily="18" charset="0"/>
                                <a:cs typeface="Roboto Slab Regular"/>
                              </a:rPr>
                              <m:t>𝑭𝑭</m:t>
                            </m:r>
                            <m:r>
                              <a:rPr lang="es-ES" sz="1200" b="1" i="1">
                                <a:latin typeface="Cambria Math" panose="02040503050406030204" pitchFamily="18" charset="0"/>
                                <a:ea typeface="Cambria Math" panose="02040503050406030204" pitchFamily="18" charset="0"/>
                                <a:cs typeface="Roboto Slab Regular"/>
                              </a:rPr>
                              <m:t>𝟓</m:t>
                            </m:r>
                          </m:sub>
                          <m:sup>
                            <m:r>
                              <a:rPr lang="es-ES" sz="1200" b="1" i="1">
                                <a:latin typeface="Cambria Math" panose="02040503050406030204" pitchFamily="18" charset="0"/>
                                <a:cs typeface="Roboto Slab Regular"/>
                              </a:rPr>
                              <m:t>′</m:t>
                            </m:r>
                          </m:sup>
                        </m:sSubSup>
                        <m:r>
                          <a:rPr lang="es-ES" sz="1100" b="1" i="1">
                            <a:latin typeface="Cambria Math" panose="02040503050406030204" pitchFamily="18" charset="0"/>
                            <a:cs typeface="Roboto Slab Regular"/>
                          </a:rPr>
                          <m:t>𝒙</m:t>
                        </m:r>
                      </m:e>
                      <m:sub>
                        <m:r>
                          <a:rPr lang="es-ES" sz="1100" b="1" i="1">
                            <a:latin typeface="Cambria Math" panose="02040503050406030204" pitchFamily="18" charset="0"/>
                            <a:cs typeface="Roboto Slab Regular"/>
                          </a:rPr>
                          <m:t>𝒊</m:t>
                        </m:r>
                        <m:r>
                          <a:rPr lang="es-ES" sz="1100" b="1" i="1">
                            <a:latin typeface="Cambria Math" panose="02040503050406030204" pitchFamily="18" charset="0"/>
                            <a:cs typeface="Roboto Slab Regular"/>
                          </a:rPr>
                          <m:t>,</m:t>
                        </m:r>
                        <m:r>
                          <a:rPr lang="es-ES" sz="1100" b="1" i="1">
                            <a:latin typeface="Cambria Math" panose="02040503050406030204" pitchFamily="18" charset="0"/>
                            <a:cs typeface="Roboto Slab Regular"/>
                          </a:rPr>
                          <m:t>𝒕</m:t>
                        </m:r>
                      </m:sub>
                    </m:sSub>
                    <m:r>
                      <a:rPr lang="es-ES" sz="1100" i="1">
                        <a:latin typeface="Cambria Math" panose="02040503050406030204" pitchFamily="18" charset="0"/>
                        <a:cs typeface="Roboto Slab Regular"/>
                      </a:rPr>
                      <m:t>+</m:t>
                    </m:r>
                    <m:sSub>
                      <m:sSubPr>
                        <m:ctrlPr>
                          <a:rPr lang="en-US" sz="1200" i="1">
                            <a:latin typeface="Cambria Math" panose="02040503050406030204" pitchFamily="18" charset="0"/>
                            <a:cs typeface="Roboto Slab Regular"/>
                          </a:rPr>
                        </m:ctrlPr>
                      </m:sSubPr>
                      <m:e>
                        <m:sSub>
                          <m:sSubPr>
                            <m:ctrlPr>
                              <a:rPr lang="es-ES" sz="1100" i="1">
                                <a:latin typeface="Cambria Math" panose="02040503050406030204" pitchFamily="18" charset="0"/>
                                <a:cs typeface="Roboto Slab Regular"/>
                              </a:rPr>
                            </m:ctrlPr>
                          </m:sSubPr>
                          <m:e>
                            <m:sSubSup>
                              <m:sSubSupPr>
                                <m:ctrlPr>
                                  <a:rPr lang="es-ES" sz="1200" i="1">
                                    <a:solidFill>
                                      <a:schemeClr val="accent3"/>
                                    </a:solidFill>
                                    <a:latin typeface="Cambria Math" panose="02040503050406030204" pitchFamily="18" charset="0"/>
                                    <a:cs typeface="Roboto Slab Regular"/>
                                  </a:rPr>
                                </m:ctrlPr>
                              </m:sSubSupPr>
                              <m:e>
                                <m:r>
                                  <a:rPr lang="es-ES" sz="1200" i="1">
                                    <a:solidFill>
                                      <a:schemeClr val="accent3"/>
                                    </a:solidFill>
                                    <a:latin typeface="Cambria Math" panose="02040503050406030204" pitchFamily="18" charset="0"/>
                                    <a:ea typeface="Cambria Math" panose="02040503050406030204" pitchFamily="18" charset="0"/>
                                    <a:cs typeface="Roboto Slab Regular"/>
                                  </a:rPr>
                                  <m:t>𝛽</m:t>
                                </m:r>
                              </m:e>
                              <m:sub>
                                <m:r>
                                  <a:rPr lang="es-ES" sz="1200" i="1">
                                    <a:solidFill>
                                      <a:schemeClr val="accent3"/>
                                    </a:solidFill>
                                    <a:latin typeface="Cambria Math" panose="02040503050406030204" pitchFamily="18" charset="0"/>
                                    <a:ea typeface="Cambria Math" panose="02040503050406030204" pitchFamily="18" charset="0"/>
                                    <a:cs typeface="Roboto Slab Regular"/>
                                  </a:rPr>
                                  <m:t>𝐺𝑀𝐵</m:t>
                                </m:r>
                              </m:sub>
                              <m:sup/>
                            </m:sSubSup>
                            <m:r>
                              <a:rPr lang="es-ES" sz="1100" i="1">
                                <a:latin typeface="Cambria Math" panose="02040503050406030204" pitchFamily="18" charset="0"/>
                                <a:cs typeface="Roboto Slab Regular"/>
                              </a:rPr>
                              <m:t>𝐺𝑀𝐵</m:t>
                            </m:r>
                          </m:e>
                          <m:sub>
                            <m:r>
                              <a:rPr lang="es-ES" sz="1100" i="1">
                                <a:latin typeface="Cambria Math" panose="02040503050406030204" pitchFamily="18" charset="0"/>
                                <a:cs typeface="Roboto Slab Regular"/>
                              </a:rPr>
                              <m:t>𝑡</m:t>
                            </m:r>
                          </m:sub>
                        </m:sSub>
                        <m:r>
                          <a:rPr lang="es-ES" sz="1100" b="0" i="1" smtClean="0">
                            <a:latin typeface="Cambria Math" panose="02040503050406030204" pitchFamily="18" charset="0"/>
                            <a:cs typeface="Roboto Slab Regular"/>
                          </a:rPr>
                          <m:t>+</m:t>
                        </m:r>
                        <m:sSub>
                          <m:sSubPr>
                            <m:ctrlPr>
                              <a:rPr lang="es-ES" sz="1050" i="1">
                                <a:latin typeface="Cambria Math" panose="02040503050406030204" pitchFamily="18" charset="0"/>
                                <a:cs typeface="Roboto Slab Regular"/>
                              </a:rPr>
                            </m:ctrlPr>
                          </m:sSubPr>
                          <m:e>
                            <m:sSubSup>
                              <m:sSubSupPr>
                                <m:ctrlPr>
                                  <a:rPr lang="es-ES" sz="1100" i="1">
                                    <a:solidFill>
                                      <a:schemeClr val="accent3"/>
                                    </a:solidFill>
                                    <a:latin typeface="Cambria Math" panose="02040503050406030204" pitchFamily="18" charset="0"/>
                                    <a:cs typeface="Roboto Slab Regular"/>
                                  </a:rPr>
                                </m:ctrlPr>
                              </m:sSubSupPr>
                              <m:e>
                                <m:r>
                                  <a:rPr lang="es-ES" sz="1100" i="1" smtClean="0">
                                    <a:solidFill>
                                      <a:schemeClr val="accent3"/>
                                    </a:solidFill>
                                    <a:latin typeface="Cambria Math" panose="02040503050406030204" pitchFamily="18" charset="0"/>
                                    <a:ea typeface="Cambria Math" panose="02040503050406030204" pitchFamily="18" charset="0"/>
                                    <a:cs typeface="Roboto Slab Regular"/>
                                  </a:rPr>
                                  <m:t>𝛾</m:t>
                                </m:r>
                              </m:e>
                              <m:sub>
                                <m:r>
                                  <a:rPr lang="es-ES" sz="1100" i="1">
                                    <a:solidFill>
                                      <a:schemeClr val="accent3"/>
                                    </a:solidFill>
                                    <a:latin typeface="Cambria Math" panose="02040503050406030204" pitchFamily="18" charset="0"/>
                                    <a:ea typeface="Cambria Math" panose="02040503050406030204" pitchFamily="18" charset="0"/>
                                    <a:cs typeface="Roboto Slab Regular"/>
                                  </a:rPr>
                                  <m:t>𝐺𝑀𝐵</m:t>
                                </m:r>
                              </m:sub>
                              <m:sup/>
                            </m:sSubSup>
                            <m:r>
                              <a:rPr lang="es-ES" sz="1050" i="1">
                                <a:latin typeface="Cambria Math" panose="02040503050406030204" pitchFamily="18" charset="0"/>
                                <a:cs typeface="Roboto Slab Regular"/>
                              </a:rPr>
                              <m:t>𝐺𝑀𝐵</m:t>
                            </m:r>
                          </m:e>
                          <m:sub>
                            <m:r>
                              <a:rPr lang="es-ES" sz="1050" i="1">
                                <a:latin typeface="Cambria Math" panose="02040503050406030204" pitchFamily="18" charset="0"/>
                                <a:cs typeface="Roboto Slab Regular"/>
                              </a:rPr>
                              <m:t>𝑡</m:t>
                            </m:r>
                          </m:sub>
                        </m:sSub>
                        <m:r>
                          <a:rPr lang="es-ES" sz="1050" b="0" i="1" smtClean="0">
                            <a:latin typeface="Cambria Math" panose="02040503050406030204" pitchFamily="18" charset="0"/>
                            <a:cs typeface="Roboto Slab Regular"/>
                          </a:rPr>
                          <m:t>𝑥</m:t>
                        </m:r>
                        <m:sSub>
                          <m:sSubPr>
                            <m:ctrlPr>
                              <a:rPr lang="en-US" sz="1100" i="1">
                                <a:latin typeface="Cambria Math" panose="02040503050406030204" pitchFamily="18" charset="0"/>
                                <a:cs typeface="Roboto Slab Regular"/>
                              </a:rPr>
                            </m:ctrlPr>
                          </m:sSubPr>
                          <m:e>
                            <m:r>
                              <a:rPr lang="es-ES" sz="1100" b="0" i="1" smtClean="0">
                                <a:latin typeface="Cambria Math" panose="02040503050406030204" pitchFamily="18" charset="0"/>
                                <a:cs typeface="Roboto Slab Regular"/>
                              </a:rPr>
                              <m:t>𝐼𝑁𝑇</m:t>
                            </m:r>
                          </m:e>
                          <m:sub>
                            <m:r>
                              <a:rPr lang="es-ES" sz="1100" i="1">
                                <a:latin typeface="Cambria Math" panose="02040503050406030204" pitchFamily="18" charset="0"/>
                                <a:ea typeface="Cambria Math" panose="02040503050406030204" pitchFamily="18" charset="0"/>
                                <a:cs typeface="Roboto Slab Regular"/>
                              </a:rPr>
                              <m:t>𝑖</m:t>
                            </m:r>
                          </m:sub>
                        </m:sSub>
                        <m:r>
                          <a:rPr lang="es-ES" sz="1100" b="1" i="1">
                            <a:latin typeface="Cambria Math" panose="02040503050406030204" pitchFamily="18" charset="0"/>
                            <a:cs typeface="Roboto Slab Regular"/>
                          </a:rPr>
                          <m:t>+</m:t>
                        </m:r>
                        <m:sSub>
                          <m:sSubPr>
                            <m:ctrlPr>
                              <a:rPr lang="es-ES" sz="1100" i="1">
                                <a:latin typeface="Cambria Math" panose="02040503050406030204" pitchFamily="18" charset="0"/>
                                <a:cs typeface="Roboto Slab Regular"/>
                              </a:rPr>
                            </m:ctrlPr>
                          </m:sSubPr>
                          <m:e>
                            <m:sSubSup>
                              <m:sSubSupPr>
                                <m:ctrlPr>
                                  <a:rPr lang="es-ES" sz="1200" i="1">
                                    <a:solidFill>
                                      <a:schemeClr val="tx2"/>
                                    </a:solidFill>
                                    <a:latin typeface="Cambria Math" panose="02040503050406030204" pitchFamily="18" charset="0"/>
                                    <a:cs typeface="Roboto Slab Regular"/>
                                  </a:rPr>
                                </m:ctrlPr>
                              </m:sSubSupPr>
                              <m:e>
                                <m:r>
                                  <a:rPr lang="es-ES" sz="1200" i="1">
                                    <a:solidFill>
                                      <a:schemeClr val="tx2"/>
                                    </a:solidFill>
                                    <a:latin typeface="Cambria Math" panose="02040503050406030204" pitchFamily="18" charset="0"/>
                                    <a:ea typeface="Cambria Math" panose="02040503050406030204" pitchFamily="18" charset="0"/>
                                    <a:cs typeface="Roboto Slab Regular"/>
                                  </a:rPr>
                                  <m:t>𝛽</m:t>
                                </m:r>
                              </m:e>
                              <m:sub>
                                <m:r>
                                  <a:rPr lang="es-ES" sz="1200" i="1">
                                    <a:solidFill>
                                      <a:schemeClr val="tx2"/>
                                    </a:solidFill>
                                    <a:latin typeface="Cambria Math" panose="02040503050406030204" pitchFamily="18" charset="0"/>
                                    <a:ea typeface="Cambria Math" panose="02040503050406030204" pitchFamily="18" charset="0"/>
                                    <a:cs typeface="Roboto Slab Regular"/>
                                  </a:rPr>
                                  <m:t>𝑃𝑆𝑇</m:t>
                                </m:r>
                              </m:sub>
                              <m:sup/>
                            </m:sSubSup>
                            <m:r>
                              <a:rPr lang="es-ES" sz="1100" i="1">
                                <a:latin typeface="Cambria Math" panose="02040503050406030204" pitchFamily="18" charset="0"/>
                                <a:cs typeface="Roboto Slab Regular"/>
                              </a:rPr>
                              <m:t>𝑃𝑆𝑇</m:t>
                            </m:r>
                          </m:e>
                          <m:sub>
                            <m:r>
                              <a:rPr lang="es-ES" sz="1100" i="1">
                                <a:latin typeface="Cambria Math" panose="02040503050406030204" pitchFamily="18" charset="0"/>
                                <a:cs typeface="Roboto Slab Regular"/>
                              </a:rPr>
                              <m:t>𝑡</m:t>
                            </m:r>
                          </m:sub>
                        </m:sSub>
                        <m:r>
                          <a:rPr lang="es-ES" sz="1100" b="0" i="1" smtClean="0">
                            <a:latin typeface="Cambria Math" panose="02040503050406030204" pitchFamily="18" charset="0"/>
                            <a:cs typeface="Roboto Slab Regular"/>
                          </a:rPr>
                          <m:t>+</m:t>
                        </m:r>
                        <m:sSub>
                          <m:sSubPr>
                            <m:ctrlPr>
                              <a:rPr lang="es-ES" sz="1100" i="1">
                                <a:latin typeface="Cambria Math" panose="02040503050406030204" pitchFamily="18" charset="0"/>
                                <a:cs typeface="Roboto Slab Regular"/>
                              </a:rPr>
                            </m:ctrlPr>
                          </m:sSubPr>
                          <m:e>
                            <m:sSubSup>
                              <m:sSubSupPr>
                                <m:ctrlPr>
                                  <a:rPr lang="es-ES" sz="1200" i="1">
                                    <a:solidFill>
                                      <a:schemeClr val="accent3"/>
                                    </a:solidFill>
                                    <a:latin typeface="Cambria Math" panose="02040503050406030204" pitchFamily="18" charset="0"/>
                                    <a:cs typeface="Roboto Slab Regular"/>
                                  </a:rPr>
                                </m:ctrlPr>
                              </m:sSubSupPr>
                              <m:e>
                                <m:r>
                                  <a:rPr lang="es-ES" sz="1200" i="1">
                                    <a:solidFill>
                                      <a:schemeClr val="accent3"/>
                                    </a:solidFill>
                                    <a:latin typeface="Cambria Math" panose="02040503050406030204" pitchFamily="18" charset="0"/>
                                    <a:ea typeface="Cambria Math" panose="02040503050406030204" pitchFamily="18" charset="0"/>
                                    <a:cs typeface="Roboto Slab Regular"/>
                                  </a:rPr>
                                  <m:t>𝛾</m:t>
                                </m:r>
                              </m:e>
                              <m:sub>
                                <m:r>
                                  <a:rPr lang="es-ES" sz="1200" b="0" i="1" smtClean="0">
                                    <a:solidFill>
                                      <a:schemeClr val="accent3"/>
                                    </a:solidFill>
                                    <a:latin typeface="Cambria Math" panose="02040503050406030204" pitchFamily="18" charset="0"/>
                                    <a:ea typeface="Cambria Math" panose="02040503050406030204" pitchFamily="18" charset="0"/>
                                    <a:cs typeface="Roboto Slab Regular"/>
                                  </a:rPr>
                                  <m:t>𝑃𝑆𝑇</m:t>
                                </m:r>
                              </m:sub>
                              <m:sup/>
                            </m:sSubSup>
                            <m:r>
                              <a:rPr lang="es-ES" sz="1200" b="0" i="1" smtClean="0">
                                <a:solidFill>
                                  <a:schemeClr val="accent3"/>
                                </a:solidFill>
                                <a:latin typeface="Cambria Math" panose="02040503050406030204" pitchFamily="18" charset="0"/>
                                <a:ea typeface="Cambria Math" panose="02040503050406030204" pitchFamily="18" charset="0"/>
                                <a:cs typeface="Roboto Slab Regular"/>
                              </a:rPr>
                              <m:t>𝑃𝑆𝑇</m:t>
                            </m:r>
                          </m:e>
                          <m:sub>
                            <m:r>
                              <a:rPr lang="es-ES" sz="1100" i="1">
                                <a:latin typeface="Cambria Math" panose="02040503050406030204" pitchFamily="18" charset="0"/>
                                <a:cs typeface="Roboto Slab Regular"/>
                              </a:rPr>
                              <m:t>𝑡</m:t>
                            </m:r>
                          </m:sub>
                        </m:sSub>
                        <m:r>
                          <a:rPr lang="es-ES" sz="1100" i="1">
                            <a:latin typeface="Cambria Math" panose="02040503050406030204" pitchFamily="18" charset="0"/>
                            <a:cs typeface="Roboto Slab Regular"/>
                          </a:rPr>
                          <m:t>𝑥</m:t>
                        </m:r>
                        <m:sSub>
                          <m:sSubPr>
                            <m:ctrlPr>
                              <a:rPr lang="en-US" sz="1200" i="1">
                                <a:latin typeface="Cambria Math" panose="02040503050406030204" pitchFamily="18" charset="0"/>
                                <a:cs typeface="Roboto Slab Regular"/>
                              </a:rPr>
                            </m:ctrlPr>
                          </m:sSubPr>
                          <m:e>
                            <m:r>
                              <a:rPr lang="es-ES" sz="1200" i="1">
                                <a:latin typeface="Cambria Math" panose="02040503050406030204" pitchFamily="18" charset="0"/>
                                <a:cs typeface="Roboto Slab Regular"/>
                              </a:rPr>
                              <m:t>𝐼𝑁𝑇</m:t>
                            </m:r>
                          </m:e>
                          <m:sub>
                            <m:r>
                              <a:rPr lang="es-ES" sz="1200" i="1">
                                <a:latin typeface="Cambria Math" panose="02040503050406030204" pitchFamily="18" charset="0"/>
                                <a:ea typeface="Cambria Math" panose="02040503050406030204" pitchFamily="18" charset="0"/>
                                <a:cs typeface="Roboto Slab Regular"/>
                              </a:rPr>
                              <m:t>𝑖</m:t>
                            </m:r>
                          </m:sub>
                        </m:sSub>
                        <m:r>
                          <a:rPr lang="es-ES" sz="1200" i="1">
                            <a:latin typeface="Cambria Math" panose="02040503050406030204" pitchFamily="18" charset="0"/>
                            <a:cs typeface="Roboto Slab Regular"/>
                          </a:rPr>
                          <m:t>+</m:t>
                        </m:r>
                        <m:sSub>
                          <m:sSubPr>
                            <m:ctrlPr>
                              <a:rPr lang="en-US" sz="1200" i="1">
                                <a:latin typeface="Cambria Math" panose="02040503050406030204" pitchFamily="18" charset="0"/>
                                <a:cs typeface="Roboto Slab Regular"/>
                              </a:rPr>
                            </m:ctrlPr>
                          </m:sSubPr>
                          <m:e>
                            <m:r>
                              <a:rPr lang="es-ES" sz="1200" i="1" smtClean="0">
                                <a:latin typeface="Cambria Math" panose="02040503050406030204" pitchFamily="18" charset="0"/>
                                <a:ea typeface="Cambria Math" panose="02040503050406030204" pitchFamily="18" charset="0"/>
                                <a:cs typeface="Roboto Slab Regular"/>
                              </a:rPr>
                              <m:t>𝜌</m:t>
                            </m:r>
                            <m:r>
                              <a:rPr lang="es-ES" sz="1200" i="1">
                                <a:latin typeface="Cambria Math" panose="02040503050406030204" pitchFamily="18" charset="0"/>
                                <a:cs typeface="Roboto Slab Regular"/>
                              </a:rPr>
                              <m:t>𝐼𝑁𝑇</m:t>
                            </m:r>
                          </m:e>
                          <m:sub>
                            <m:r>
                              <a:rPr lang="es-ES" sz="1200" i="1">
                                <a:latin typeface="Cambria Math" panose="02040503050406030204" pitchFamily="18" charset="0"/>
                                <a:ea typeface="Cambria Math" panose="02040503050406030204" pitchFamily="18" charset="0"/>
                                <a:cs typeface="Roboto Slab Regular"/>
                              </a:rPr>
                              <m:t>𝑖</m:t>
                            </m:r>
                          </m:sub>
                        </m:sSub>
                        <m:r>
                          <a:rPr lang="es-ES" sz="1200" b="0" i="1" smtClean="0">
                            <a:latin typeface="Cambria Math" panose="02040503050406030204" pitchFamily="18" charset="0"/>
                            <a:ea typeface="Cambria Math" panose="02040503050406030204" pitchFamily="18" charset="0"/>
                            <a:cs typeface="Roboto Slab Regular"/>
                          </a:rPr>
                          <m:t>+ </m:t>
                        </m:r>
                        <m:sSub>
                          <m:sSubPr>
                            <m:ctrlPr>
                              <a:rPr lang="en-US" sz="1200" i="1">
                                <a:latin typeface="Cambria Math" panose="02040503050406030204" pitchFamily="18" charset="0"/>
                                <a:cs typeface="Roboto Slab Regular"/>
                              </a:rPr>
                            </m:ctrlPr>
                          </m:sSubPr>
                          <m:e>
                            <m:r>
                              <a:rPr lang="en-US" sz="1200" i="1">
                                <a:latin typeface="Cambria Math" panose="02040503050406030204" pitchFamily="18" charset="0"/>
                                <a:ea typeface="Cambria Math" panose="02040503050406030204" pitchFamily="18" charset="0"/>
                                <a:cs typeface="Roboto Slab Regular"/>
                              </a:rPr>
                              <m:t>𝜇</m:t>
                            </m:r>
                          </m:e>
                          <m:sub>
                            <m:r>
                              <a:rPr lang="es-ES" sz="1200" i="1">
                                <a:latin typeface="Cambria Math" panose="02040503050406030204" pitchFamily="18" charset="0"/>
                                <a:ea typeface="Cambria Math" panose="02040503050406030204" pitchFamily="18" charset="0"/>
                                <a:cs typeface="Roboto Slab Regular"/>
                              </a:rPr>
                              <m:t>𝑖</m:t>
                            </m:r>
                          </m:sub>
                        </m:sSub>
                        <m:r>
                          <a:rPr lang="es-ES" sz="1200" i="1">
                            <a:latin typeface="Cambria Math" panose="02040503050406030204" pitchFamily="18" charset="0"/>
                            <a:cs typeface="Roboto Slab Regular"/>
                          </a:rPr>
                          <m:t>+ </m:t>
                        </m:r>
                        <m:r>
                          <a:rPr lang="es-ES" sz="1200" i="1">
                            <a:latin typeface="Cambria Math" panose="02040503050406030204" pitchFamily="18" charset="0"/>
                            <a:ea typeface="Cambria Math" panose="02040503050406030204" pitchFamily="18" charset="0"/>
                            <a:cs typeface="Roboto Slab Regular"/>
                          </a:rPr>
                          <m:t>𝜀</m:t>
                        </m:r>
                      </m:e>
                      <m:sub>
                        <m:r>
                          <a:rPr lang="es-ES" sz="1200" i="1">
                            <a:latin typeface="Cambria Math" panose="02040503050406030204" pitchFamily="18" charset="0"/>
                            <a:ea typeface="Cambria Math" panose="02040503050406030204" pitchFamily="18" charset="0"/>
                            <a:cs typeface="Roboto Slab Regular"/>
                          </a:rPr>
                          <m:t>𝑖</m:t>
                        </m:r>
                        <m:r>
                          <a:rPr lang="es-ES" sz="1200" i="1">
                            <a:latin typeface="Cambria Math" panose="02040503050406030204" pitchFamily="18" charset="0"/>
                            <a:ea typeface="Cambria Math" panose="02040503050406030204" pitchFamily="18" charset="0"/>
                            <a:cs typeface="Roboto Slab Regular"/>
                          </a:rPr>
                          <m:t>,</m:t>
                        </m:r>
                        <m:r>
                          <a:rPr lang="es-ES" sz="1200" i="1">
                            <a:latin typeface="Cambria Math" panose="02040503050406030204" pitchFamily="18" charset="0"/>
                            <a:ea typeface="Cambria Math" panose="02040503050406030204" pitchFamily="18" charset="0"/>
                            <a:cs typeface="Roboto Slab Regular"/>
                          </a:rPr>
                          <m:t>𝑡</m:t>
                        </m:r>
                      </m:sub>
                    </m:sSub>
                  </m:oMath>
                </a14:m>
                <a:r>
                  <a:rPr lang="en-US" dirty="0">
                    <a:solidFill>
                      <a:schemeClr val="tx2"/>
                    </a:solidFill>
                    <a:latin typeface="Roboto Slab Regular"/>
                    <a:cs typeface="Roboto Slab Regular"/>
                  </a:rPr>
                  <a:t>	</a:t>
                </a:r>
              </a:p>
              <a:p>
                <a:pPr marL="0" indent="0" algn="ctr">
                  <a:buNone/>
                </a:pPr>
                <a:endParaRPr lang="en-US" dirty="0">
                  <a:solidFill>
                    <a:schemeClr val="tx2"/>
                  </a:solidFill>
                  <a:latin typeface="Roboto Slab Regular"/>
                  <a:cs typeface="Roboto Slab Regular"/>
                </a:endParaRPr>
              </a:p>
              <a:p>
                <a:pPr marL="0" indent="0" algn="ctr">
                  <a:buNone/>
                </a:pPr>
                <a:endParaRPr lang="en-US" dirty="0">
                  <a:solidFill>
                    <a:schemeClr val="tx2"/>
                  </a:solidFill>
                  <a:latin typeface="Roboto Slab Regular"/>
                  <a:cs typeface="Roboto Slab Regular"/>
                </a:endParaRPr>
              </a:p>
              <a:p>
                <a:pPr marL="0" indent="0" algn="ctr">
                  <a:buNone/>
                </a:pPr>
                <a:endParaRPr lang="en-US" dirty="0">
                  <a:solidFill>
                    <a:schemeClr val="tx2"/>
                  </a:solidFill>
                  <a:latin typeface="Roboto Slab Regular"/>
                  <a:cs typeface="Roboto Slab Regular"/>
                </a:endParaRPr>
              </a:p>
              <a:p>
                <a:pPr marL="0" indent="0" algn="ctr">
                  <a:buNone/>
                </a:pPr>
                <a:endParaRPr lang="en-US" dirty="0">
                  <a:solidFill>
                    <a:schemeClr val="tx2"/>
                  </a:solidFill>
                  <a:latin typeface="Roboto Slab Regular"/>
                  <a:cs typeface="Roboto Slab Regular"/>
                </a:endParaRPr>
              </a:p>
              <a:p>
                <a:pPr marL="0" indent="0" algn="ctr">
                  <a:buNone/>
                </a:pPr>
                <a:endParaRPr lang="en-US" dirty="0">
                  <a:solidFill>
                    <a:schemeClr val="tx2"/>
                  </a:solidFill>
                  <a:latin typeface="Roboto Slab Regular"/>
                  <a:cs typeface="Roboto Slab Regular"/>
                </a:endParaRPr>
              </a:p>
              <a:p>
                <a:pPr marL="0" indent="0" algn="ctr">
                  <a:spcAft>
                    <a:spcPts val="0"/>
                  </a:spcAft>
                  <a:buNone/>
                </a:pPr>
                <a:endParaRPr lang="en-US" dirty="0">
                  <a:solidFill>
                    <a:schemeClr val="tx2"/>
                  </a:solidFill>
                  <a:latin typeface="Roboto Slab Regular"/>
                  <a:cs typeface="Roboto Slab Regular"/>
                </a:endParaRPr>
              </a:p>
              <a:p>
                <a:pPr lvl="1">
                  <a:buClr>
                    <a:srgbClr val="0046AD"/>
                  </a:buClr>
                  <a:defRPr/>
                </a:pPr>
                <a:r>
                  <a:rPr lang="en-US" sz="1050" dirty="0">
                    <a:solidFill>
                      <a:prstClr val="black"/>
                    </a:solidFill>
                  </a:rPr>
                  <a:t>Physical risk shows no priced differential</a:t>
                </a:r>
              </a:p>
              <a:p>
                <a:pPr marL="630238" marR="0" lvl="1" indent="-173038" algn="l" defTabSz="457200" rtl="0" eaLnBrk="1" fontAlgn="auto" latinLnBrk="0" hangingPunct="1">
                  <a:lnSpc>
                    <a:spcPct val="100000"/>
                  </a:lnSpc>
                  <a:spcBef>
                    <a:spcPts val="0"/>
                  </a:spcBef>
                  <a:spcAft>
                    <a:spcPts val="600"/>
                  </a:spcAft>
                  <a:buClr>
                    <a:srgbClr val="0046AD"/>
                  </a:buClr>
                  <a:buSzPct val="110000"/>
                  <a:buFont typeface="Arial"/>
                  <a:buChar char="•"/>
                  <a:tabLst/>
                  <a:defRPr/>
                </a:pPr>
                <a:r>
                  <a:rPr kumimoji="0" lang="en-US" sz="1050" b="0" i="0" u="none" strike="noStrike" kern="1200" cap="none" spc="0" normalizeH="0" baseline="0" noProof="0" dirty="0">
                    <a:ln>
                      <a:noFill/>
                    </a:ln>
                    <a:solidFill>
                      <a:prstClr val="black"/>
                    </a:solidFill>
                    <a:effectLst/>
                    <a:uLnTx/>
                    <a:uFillTx/>
                    <a:latin typeface="Open Sans"/>
                    <a:ea typeface="+mn-ea"/>
                    <a:cs typeface="Roboto Slab Light"/>
                  </a:rPr>
                  <a:t>Transition risk is priced</a:t>
                </a:r>
              </a:p>
              <a:p>
                <a:pPr marL="630238" marR="0" lvl="1" indent="-173038" algn="l" defTabSz="457200" rtl="0" eaLnBrk="1" fontAlgn="auto" latinLnBrk="0" hangingPunct="1">
                  <a:lnSpc>
                    <a:spcPct val="100000"/>
                  </a:lnSpc>
                  <a:spcBef>
                    <a:spcPts val="0"/>
                  </a:spcBef>
                  <a:spcAft>
                    <a:spcPts val="600"/>
                  </a:spcAft>
                  <a:buClr>
                    <a:srgbClr val="0046AD"/>
                  </a:buClr>
                  <a:buSzPct val="110000"/>
                  <a:buFont typeface="Arial"/>
                  <a:buChar char="•"/>
                  <a:tabLst/>
                  <a:defRPr/>
                </a:pPr>
                <a:r>
                  <a:rPr kumimoji="0" lang="en-US" sz="1050" b="0" i="0" u="none" strike="noStrike" kern="1200" cap="none" spc="0" normalizeH="0" baseline="0" noProof="0" dirty="0">
                    <a:ln>
                      <a:noFill/>
                    </a:ln>
                    <a:solidFill>
                      <a:prstClr val="black"/>
                    </a:solidFill>
                    <a:effectLst/>
                    <a:uLnTx/>
                    <a:uFillTx/>
                    <a:latin typeface="Open Sans"/>
                    <a:ea typeface="+mn-ea"/>
                    <a:cs typeface="Roboto Slab Regular"/>
                  </a:rPr>
                  <a:t>Regulatory/contract shields reduce both climate risk and sentiment exposures</a:t>
                </a:r>
              </a:p>
              <a:p>
                <a:pPr marL="630238" marR="0" lvl="1" indent="-173038" algn="l" defTabSz="457200" rtl="0" eaLnBrk="1" fontAlgn="auto" latinLnBrk="0" hangingPunct="1">
                  <a:lnSpc>
                    <a:spcPct val="100000"/>
                  </a:lnSpc>
                  <a:spcBef>
                    <a:spcPts val="0"/>
                  </a:spcBef>
                  <a:spcAft>
                    <a:spcPts val="600"/>
                  </a:spcAft>
                  <a:buClr>
                    <a:srgbClr val="0046AD"/>
                  </a:buClr>
                  <a:buSzPct val="110000"/>
                  <a:buFont typeface="Arial"/>
                  <a:buChar char="•"/>
                  <a:tabLst/>
                  <a:defRPr/>
                </a:pPr>
                <a:r>
                  <a:rPr lang="en-US" sz="1050" dirty="0">
                    <a:solidFill>
                      <a:prstClr val="black"/>
                    </a:solidFill>
                    <a:latin typeface="Open Sans"/>
                    <a:cs typeface="Roboto Slab Regular"/>
                  </a:rPr>
                  <a:t>Social infrastructure enjoys a valuation uplift when green preference rises</a:t>
                </a:r>
                <a:endParaRPr kumimoji="0" lang="en-US" sz="1200" b="0" i="0" u="none" strike="noStrike" kern="1200" cap="none" spc="0" normalizeH="0" baseline="0" noProof="0" dirty="0">
                  <a:ln>
                    <a:noFill/>
                  </a:ln>
                  <a:solidFill>
                    <a:srgbClr val="0046AD"/>
                  </a:solidFill>
                  <a:effectLst/>
                  <a:uLnTx/>
                  <a:uFillTx/>
                  <a:latin typeface="Roboto Slab Regular"/>
                  <a:ea typeface="+mn-ea"/>
                  <a:cs typeface="Roboto Slab Regular"/>
                </a:endParaRPr>
              </a:p>
              <a:p>
                <a:pPr marL="0" indent="0" algn="ctr">
                  <a:buNone/>
                </a:pPr>
                <a:endParaRPr lang="en-US" dirty="0">
                  <a:solidFill>
                    <a:schemeClr val="tx2"/>
                  </a:solidFill>
                  <a:latin typeface="Roboto Slab Regular"/>
                  <a:cs typeface="Roboto Slab Regular"/>
                </a:endParaRPr>
              </a:p>
            </p:txBody>
          </p:sp>
        </mc:Choice>
        <mc:Fallback xmlns="">
          <p:sp>
            <p:nvSpPr>
              <p:cNvPr id="3" name="Segnaposto contenuto 2">
                <a:extLst>
                  <a:ext uri="{FF2B5EF4-FFF2-40B4-BE49-F238E27FC236}">
                    <a16:creationId xmlns:a16="http://schemas.microsoft.com/office/drawing/2014/main" id="{7FE003AA-D85E-B737-9686-1066308DF63E}"/>
                  </a:ext>
                </a:extLst>
              </p:cNvPr>
              <p:cNvSpPr>
                <a:spLocks noGrp="1" noRot="1" noChangeAspect="1" noMove="1" noResize="1" noEditPoints="1" noAdjustHandles="1" noChangeArrowheads="1" noChangeShapeType="1" noTextEdit="1"/>
              </p:cNvSpPr>
              <p:nvPr>
                <p:ph idx="1"/>
              </p:nvPr>
            </p:nvSpPr>
            <p:spPr>
              <a:xfrm>
                <a:off x="712788" y="1659336"/>
                <a:ext cx="7584138" cy="3379964"/>
              </a:xfrm>
              <a:blipFill>
                <a:blip r:embed="rId3"/>
                <a:stretch>
                  <a:fillRect l="-1688" t="-2883"/>
                </a:stretch>
              </a:blipFill>
            </p:spPr>
            <p:txBody>
              <a:bodyPr/>
              <a:lstStyle/>
              <a:p>
                <a:r>
                  <a:rPr lang="it-IT">
                    <a:noFill/>
                  </a:rPr>
                  <a:t> </a:t>
                </a:r>
              </a:p>
            </p:txBody>
          </p:sp>
        </mc:Fallback>
      </mc:AlternateContent>
      <p:sp>
        <p:nvSpPr>
          <p:cNvPr id="5" name="Segnaposto testo 4">
            <a:extLst>
              <a:ext uri="{FF2B5EF4-FFF2-40B4-BE49-F238E27FC236}">
                <a16:creationId xmlns:a16="http://schemas.microsoft.com/office/drawing/2014/main" id="{1339B0EA-950A-B2A0-D452-EF0B0B841932}"/>
              </a:ext>
            </a:extLst>
          </p:cNvPr>
          <p:cNvSpPr>
            <a:spLocks noGrp="1"/>
          </p:cNvSpPr>
          <p:nvPr>
            <p:ph type="body" sz="quarter" idx="11"/>
          </p:nvPr>
        </p:nvSpPr>
        <p:spPr/>
        <p:txBody>
          <a:bodyPr/>
          <a:lstStyle/>
          <a:p>
            <a:r>
              <a:rPr lang="en-US" dirty="0"/>
              <a:t>WHAT WE HAVE DONE AND WHAT WE KNOW NOW</a:t>
            </a:r>
          </a:p>
        </p:txBody>
      </p:sp>
      <p:sp>
        <p:nvSpPr>
          <p:cNvPr id="4" name="Marcador de texto 3">
            <a:extLst>
              <a:ext uri="{FF2B5EF4-FFF2-40B4-BE49-F238E27FC236}">
                <a16:creationId xmlns:a16="http://schemas.microsoft.com/office/drawing/2014/main" id="{E468D51B-7C8E-ABFC-2766-9AAAF7248AE7}"/>
              </a:ext>
            </a:extLst>
          </p:cNvPr>
          <p:cNvSpPr>
            <a:spLocks noGrp="1"/>
          </p:cNvSpPr>
          <p:nvPr>
            <p:ph type="body" sz="quarter" idx="12"/>
          </p:nvPr>
        </p:nvSpPr>
        <p:spPr>
          <a:xfrm>
            <a:off x="708025" y="1302149"/>
            <a:ext cx="7250642" cy="200055"/>
          </a:xfrm>
        </p:spPr>
        <p:txBody>
          <a:bodyPr/>
          <a:lstStyle/>
          <a:p>
            <a:r>
              <a:rPr lang="it-IT" dirty="0"/>
              <a:t>TESTING PRICING ANOMALIES FOR INFRASTRUCTURE ASSETS</a:t>
            </a:r>
          </a:p>
        </p:txBody>
      </p:sp>
      <p:sp>
        <p:nvSpPr>
          <p:cNvPr id="9" name="Segnaposto testo 8">
            <a:extLst>
              <a:ext uri="{FF2B5EF4-FFF2-40B4-BE49-F238E27FC236}">
                <a16:creationId xmlns:a16="http://schemas.microsoft.com/office/drawing/2014/main" id="{F4BBDAA9-F099-3F36-1A53-668C93E8EB29}"/>
              </a:ext>
            </a:extLst>
          </p:cNvPr>
          <p:cNvSpPr>
            <a:spLocks noGrp="1"/>
          </p:cNvSpPr>
          <p:nvPr>
            <p:ph type="body" sz="quarter" idx="10"/>
          </p:nvPr>
        </p:nvSpPr>
        <p:spPr/>
        <p:txBody>
          <a:bodyPr/>
          <a:lstStyle/>
          <a:p>
            <a:r>
              <a:rPr lang="en-US" dirty="0"/>
              <a:t>Observatory #4 – Climate Change</a:t>
            </a:r>
            <a:endParaRPr lang="it-IT" dirty="0">
              <a:solidFill>
                <a:schemeClr val="tx2"/>
              </a:solidFill>
            </a:endParaRPr>
          </a:p>
        </p:txBody>
      </p:sp>
      <p:graphicFrame>
        <p:nvGraphicFramePr>
          <p:cNvPr id="7" name="Tabla 7">
            <a:extLst>
              <a:ext uri="{FF2B5EF4-FFF2-40B4-BE49-F238E27FC236}">
                <a16:creationId xmlns:a16="http://schemas.microsoft.com/office/drawing/2014/main" id="{A53C5777-09D4-4F2A-6DCE-FCEF2C97B526}"/>
              </a:ext>
            </a:extLst>
          </p:cNvPr>
          <p:cNvGraphicFramePr>
            <a:graphicFrameLocks noGrp="1"/>
          </p:cNvGraphicFramePr>
          <p:nvPr>
            <p:extLst>
              <p:ext uri="{D42A27DB-BD31-4B8C-83A1-F6EECF244321}">
                <p14:modId xmlns:p14="http://schemas.microsoft.com/office/powerpoint/2010/main" val="1406198428"/>
              </p:ext>
            </p:extLst>
          </p:nvPr>
        </p:nvGraphicFramePr>
        <p:xfrm>
          <a:off x="1306286" y="2321350"/>
          <a:ext cx="6187048" cy="1345935"/>
        </p:xfrm>
        <a:graphic>
          <a:graphicData uri="http://schemas.openxmlformats.org/drawingml/2006/table">
            <a:tbl>
              <a:tblPr firstRow="1" bandRow="1">
                <a:tableStyleId>{2D5ABB26-0587-4C30-8999-92F81FD0307C}</a:tableStyleId>
              </a:tblPr>
              <a:tblGrid>
                <a:gridCol w="771896">
                  <a:extLst>
                    <a:ext uri="{9D8B030D-6E8A-4147-A177-3AD203B41FA5}">
                      <a16:colId xmlns:a16="http://schemas.microsoft.com/office/drawing/2014/main" val="916372148"/>
                    </a:ext>
                  </a:extLst>
                </a:gridCol>
                <a:gridCol w="1353788">
                  <a:extLst>
                    <a:ext uri="{9D8B030D-6E8A-4147-A177-3AD203B41FA5}">
                      <a16:colId xmlns:a16="http://schemas.microsoft.com/office/drawing/2014/main" val="1979014559"/>
                    </a:ext>
                  </a:extLst>
                </a:gridCol>
                <a:gridCol w="1353788">
                  <a:extLst>
                    <a:ext uri="{9D8B030D-6E8A-4147-A177-3AD203B41FA5}">
                      <a16:colId xmlns:a16="http://schemas.microsoft.com/office/drawing/2014/main" val="4142141125"/>
                    </a:ext>
                  </a:extLst>
                </a:gridCol>
                <a:gridCol w="1353788">
                  <a:extLst>
                    <a:ext uri="{9D8B030D-6E8A-4147-A177-3AD203B41FA5}">
                      <a16:colId xmlns:a16="http://schemas.microsoft.com/office/drawing/2014/main" val="2414321989"/>
                    </a:ext>
                  </a:extLst>
                </a:gridCol>
                <a:gridCol w="1353788">
                  <a:extLst>
                    <a:ext uri="{9D8B030D-6E8A-4147-A177-3AD203B41FA5}">
                      <a16:colId xmlns:a16="http://schemas.microsoft.com/office/drawing/2014/main" val="2435430452"/>
                    </a:ext>
                  </a:extLst>
                </a:gridCol>
              </a:tblGrid>
              <a:tr h="134958">
                <a:tc>
                  <a:txBody>
                    <a:bodyPr/>
                    <a:lstStyle/>
                    <a:p>
                      <a:pPr algn="just">
                        <a:lnSpc>
                          <a:spcPct val="107000"/>
                        </a:lnSpc>
                        <a:spcBef>
                          <a:spcPts val="0"/>
                        </a:spcBef>
                        <a:spcAft>
                          <a:spcPts val="0"/>
                        </a:spcAft>
                      </a:pPr>
                      <a:endParaRPr lang="es-ES" sz="1100" b="0" kern="1200" dirty="0">
                        <a:solidFill>
                          <a:schemeClr val="tx2"/>
                        </a:solidFill>
                        <a:latin typeface="Roboto Slab Regular"/>
                        <a:ea typeface="+mn-ea"/>
                        <a:cs typeface="Roboto Slab Regular"/>
                      </a:endParaRPr>
                    </a:p>
                  </a:txBody>
                  <a:tcPr marL="68580" marR="6858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l" defTabSz="457200" rtl="0" eaLnBrk="1" latinLnBrk="0" hangingPunct="1">
                        <a:lnSpc>
                          <a:spcPct val="107000"/>
                        </a:lnSpc>
                        <a:spcBef>
                          <a:spcPts val="0"/>
                        </a:spcBef>
                        <a:spcAft>
                          <a:spcPts val="0"/>
                        </a:spcAft>
                      </a:pPr>
                      <a:r>
                        <a:rPr lang="es-ES" sz="1000" b="0" kern="1200" dirty="0" err="1">
                          <a:solidFill>
                            <a:schemeClr val="tx1"/>
                          </a:solidFill>
                          <a:latin typeface="+mn-lt"/>
                          <a:ea typeface="+mn-ea"/>
                          <a:cs typeface="Roboto Slab Regular"/>
                        </a:rPr>
                        <a:t>Physical</a:t>
                      </a:r>
                      <a:r>
                        <a:rPr lang="es-ES" sz="1000" b="0" kern="1200" dirty="0">
                          <a:solidFill>
                            <a:schemeClr val="tx1"/>
                          </a:solidFill>
                          <a:latin typeface="+mn-lt"/>
                          <a:ea typeface="+mn-ea"/>
                          <a:cs typeface="Roboto Slab Regular"/>
                        </a:rPr>
                        <a:t> </a:t>
                      </a:r>
                      <a:r>
                        <a:rPr lang="es-ES" sz="1000" b="0" kern="1200" dirty="0" err="1">
                          <a:solidFill>
                            <a:schemeClr val="tx1"/>
                          </a:solidFill>
                          <a:latin typeface="+mn-lt"/>
                          <a:ea typeface="+mn-ea"/>
                          <a:cs typeface="Roboto Slab Regular"/>
                        </a:rPr>
                        <a:t>Risk</a:t>
                      </a:r>
                      <a:r>
                        <a:rPr lang="es-ES" sz="1000" b="0" kern="1200" dirty="0">
                          <a:solidFill>
                            <a:schemeClr val="tx1"/>
                          </a:solidFill>
                          <a:latin typeface="+mn-lt"/>
                          <a:ea typeface="+mn-ea"/>
                          <a:cs typeface="Roboto Slab Regular"/>
                        </a:rPr>
                        <a:t> </a:t>
                      </a:r>
                      <a:r>
                        <a:rPr lang="es-ES" sz="1000" b="0" kern="1200" dirty="0" err="1">
                          <a:solidFill>
                            <a:schemeClr val="tx1"/>
                          </a:solidFill>
                          <a:latin typeface="+mn-lt"/>
                          <a:ea typeface="+mn-ea"/>
                          <a:cs typeface="Roboto Slab Regular"/>
                        </a:rPr>
                        <a:t>Exposure</a:t>
                      </a:r>
                      <a:endParaRPr lang="es-ES" sz="1000" b="0" kern="1200" dirty="0">
                        <a:solidFill>
                          <a:schemeClr val="tx1"/>
                        </a:solidFill>
                        <a:latin typeface="+mn-lt"/>
                        <a:ea typeface="+mn-ea"/>
                        <a:cs typeface="Roboto Slab Regular"/>
                      </a:endParaRPr>
                    </a:p>
                  </a:txBody>
                  <a:tcPr marL="68580" marR="6858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l" defTabSz="457200" rtl="0" eaLnBrk="1" latinLnBrk="0" hangingPunct="1">
                        <a:lnSpc>
                          <a:spcPct val="107000"/>
                        </a:lnSpc>
                        <a:spcBef>
                          <a:spcPts val="0"/>
                        </a:spcBef>
                        <a:spcAft>
                          <a:spcPts val="0"/>
                        </a:spcAft>
                      </a:pPr>
                      <a:r>
                        <a:rPr lang="es-ES" sz="1000" b="0" kern="1200" dirty="0" err="1">
                          <a:solidFill>
                            <a:schemeClr val="tx1"/>
                          </a:solidFill>
                          <a:latin typeface="+mn-lt"/>
                          <a:ea typeface="+mn-ea"/>
                          <a:cs typeface="Roboto Slab Regular"/>
                        </a:rPr>
                        <a:t>Transition</a:t>
                      </a:r>
                      <a:r>
                        <a:rPr lang="es-ES" sz="1000" b="0" kern="1200" dirty="0">
                          <a:solidFill>
                            <a:schemeClr val="tx1"/>
                          </a:solidFill>
                          <a:latin typeface="+mn-lt"/>
                          <a:ea typeface="+mn-ea"/>
                          <a:cs typeface="Roboto Slab Regular"/>
                        </a:rPr>
                        <a:t> </a:t>
                      </a:r>
                      <a:r>
                        <a:rPr lang="es-ES" sz="1000" b="0" kern="1200" dirty="0" err="1">
                          <a:solidFill>
                            <a:schemeClr val="tx1"/>
                          </a:solidFill>
                          <a:latin typeface="+mn-lt"/>
                          <a:ea typeface="+mn-ea"/>
                          <a:cs typeface="Roboto Slab Regular"/>
                        </a:rPr>
                        <a:t>Risk</a:t>
                      </a:r>
                      <a:r>
                        <a:rPr lang="es-ES" sz="1000" b="0" kern="1200" dirty="0">
                          <a:solidFill>
                            <a:schemeClr val="tx1"/>
                          </a:solidFill>
                          <a:latin typeface="+mn-lt"/>
                          <a:ea typeface="+mn-ea"/>
                          <a:cs typeface="Roboto Slab Regular"/>
                        </a:rPr>
                        <a:t> </a:t>
                      </a:r>
                      <a:r>
                        <a:rPr lang="es-ES" sz="1000" b="0" kern="1200" dirty="0" err="1">
                          <a:solidFill>
                            <a:schemeClr val="tx1"/>
                          </a:solidFill>
                          <a:latin typeface="+mn-lt"/>
                          <a:ea typeface="+mn-ea"/>
                          <a:cs typeface="Roboto Slab Regular"/>
                        </a:rPr>
                        <a:t>Exposure</a:t>
                      </a:r>
                      <a:endParaRPr lang="es-ES" sz="1000" b="0" kern="1200" dirty="0">
                        <a:solidFill>
                          <a:schemeClr val="tx1"/>
                        </a:solidFill>
                        <a:latin typeface="+mn-lt"/>
                        <a:ea typeface="+mn-ea"/>
                        <a:cs typeface="Roboto Slab Regular"/>
                      </a:endParaRPr>
                    </a:p>
                  </a:txBody>
                  <a:tcPr marL="68580" marR="6858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l" defTabSz="457200" rtl="0" eaLnBrk="1" latinLnBrk="0" hangingPunct="1">
                        <a:lnSpc>
                          <a:spcPct val="107000"/>
                        </a:lnSpc>
                        <a:spcBef>
                          <a:spcPts val="0"/>
                        </a:spcBef>
                        <a:spcAft>
                          <a:spcPts val="0"/>
                        </a:spcAft>
                      </a:pPr>
                      <a:r>
                        <a:rPr lang="es-ES" sz="1000" b="0" kern="1200" dirty="0" err="1">
                          <a:solidFill>
                            <a:schemeClr val="tx1"/>
                          </a:solidFill>
                          <a:latin typeface="+mn-lt"/>
                          <a:ea typeface="+mn-ea"/>
                          <a:cs typeface="Roboto Slab Regular"/>
                        </a:rPr>
                        <a:t>Demand</a:t>
                      </a:r>
                      <a:r>
                        <a:rPr lang="es-ES" sz="1000" b="0" kern="1200" dirty="0">
                          <a:solidFill>
                            <a:schemeClr val="tx1"/>
                          </a:solidFill>
                          <a:latin typeface="+mn-lt"/>
                          <a:ea typeface="+mn-ea"/>
                          <a:cs typeface="Roboto Slab Regular"/>
                        </a:rPr>
                        <a:t> </a:t>
                      </a:r>
                      <a:r>
                        <a:rPr lang="es-ES" sz="1000" b="0" kern="1200" dirty="0" err="1">
                          <a:solidFill>
                            <a:schemeClr val="tx1"/>
                          </a:solidFill>
                          <a:latin typeface="+mn-lt"/>
                          <a:ea typeface="+mn-ea"/>
                          <a:cs typeface="Roboto Slab Regular"/>
                        </a:rPr>
                        <a:t>Risk</a:t>
                      </a:r>
                      <a:r>
                        <a:rPr lang="es-ES" sz="1000" b="0" kern="1200" dirty="0">
                          <a:solidFill>
                            <a:schemeClr val="tx1"/>
                          </a:solidFill>
                          <a:latin typeface="+mn-lt"/>
                          <a:ea typeface="+mn-ea"/>
                          <a:cs typeface="Roboto Slab Regular"/>
                        </a:rPr>
                        <a:t> </a:t>
                      </a:r>
                      <a:r>
                        <a:rPr lang="es-ES" sz="1000" b="0" kern="1200" dirty="0" err="1">
                          <a:solidFill>
                            <a:schemeClr val="tx1"/>
                          </a:solidFill>
                          <a:latin typeface="+mn-lt"/>
                          <a:ea typeface="+mn-ea"/>
                          <a:cs typeface="Roboto Slab Regular"/>
                        </a:rPr>
                        <a:t>Exposure</a:t>
                      </a:r>
                      <a:endParaRPr lang="es-ES" sz="1000" b="0" kern="1200" dirty="0">
                        <a:solidFill>
                          <a:schemeClr val="tx1"/>
                        </a:solidFill>
                        <a:latin typeface="+mn-lt"/>
                        <a:ea typeface="+mn-ea"/>
                        <a:cs typeface="Roboto Slab Regular"/>
                      </a:endParaRPr>
                    </a:p>
                  </a:txBody>
                  <a:tcPr marL="68580" marR="6858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l" defTabSz="457200" rtl="0" eaLnBrk="1" latinLnBrk="0" hangingPunct="1">
                        <a:lnSpc>
                          <a:spcPct val="107000"/>
                        </a:lnSpc>
                        <a:spcBef>
                          <a:spcPts val="0"/>
                        </a:spcBef>
                        <a:spcAft>
                          <a:spcPts val="0"/>
                        </a:spcAft>
                      </a:pPr>
                      <a:r>
                        <a:rPr lang="es-ES" sz="1000" b="0" kern="1200" dirty="0" err="1">
                          <a:solidFill>
                            <a:schemeClr val="tx1"/>
                          </a:solidFill>
                          <a:latin typeface="+mn-lt"/>
                          <a:ea typeface="+mn-ea"/>
                          <a:cs typeface="Roboto Slab Regular"/>
                        </a:rPr>
                        <a:t>Impact</a:t>
                      </a:r>
                      <a:r>
                        <a:rPr lang="es-ES" sz="1000" b="0" kern="1200" dirty="0">
                          <a:solidFill>
                            <a:schemeClr val="tx1"/>
                          </a:solidFill>
                          <a:latin typeface="+mn-lt"/>
                          <a:ea typeface="+mn-ea"/>
                          <a:cs typeface="Roboto Slab Regular"/>
                        </a:rPr>
                        <a:t> </a:t>
                      </a:r>
                      <a:r>
                        <a:rPr lang="es-ES" sz="1000" b="0" kern="1200" dirty="0" err="1">
                          <a:solidFill>
                            <a:schemeClr val="tx1"/>
                          </a:solidFill>
                          <a:latin typeface="+mn-lt"/>
                          <a:ea typeface="+mn-ea"/>
                          <a:cs typeface="Roboto Slab Regular"/>
                        </a:rPr>
                        <a:t>Preference</a:t>
                      </a:r>
                      <a:endParaRPr lang="es-ES" sz="1000" b="0" kern="1200" dirty="0">
                        <a:solidFill>
                          <a:schemeClr val="tx1"/>
                        </a:solidFill>
                        <a:latin typeface="+mn-lt"/>
                        <a:ea typeface="+mn-ea"/>
                        <a:cs typeface="Roboto Slab Regular"/>
                      </a:endParaRPr>
                    </a:p>
                  </a:txBody>
                  <a:tcPr marL="68580" marR="6858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654288638"/>
                  </a:ext>
                </a:extLst>
              </a:tr>
              <a:tr h="205560">
                <a:tc>
                  <a:txBody>
                    <a:bodyPr/>
                    <a:lstStyle/>
                    <a:p>
                      <a:pPr marL="0" lvl="1" indent="0" algn="just" defTabSz="457200" rtl="0" eaLnBrk="1" latinLnBrk="0" hangingPunct="1">
                        <a:lnSpc>
                          <a:spcPct val="100000"/>
                        </a:lnSpc>
                        <a:spcBef>
                          <a:spcPts val="0"/>
                        </a:spcBef>
                        <a:spcAft>
                          <a:spcPts val="0"/>
                        </a:spcAft>
                        <a:buFont typeface="Wingdings" panose="05000000000000000000" pitchFamily="2" charset="2"/>
                        <a:buNone/>
                      </a:pPr>
                      <a:r>
                        <a:rPr lang="es-ES" sz="1000" kern="1200" dirty="0">
                          <a:solidFill>
                            <a:schemeClr val="tx1"/>
                          </a:solidFill>
                          <a:effectLst/>
                          <a:latin typeface="+mn-lt"/>
                          <a:ea typeface="Calibri" panose="020F0502020204030204" pitchFamily="34" charset="0"/>
                          <a:cs typeface="Times New Roman" panose="02020603050405020304" pitchFamily="18" charset="0"/>
                        </a:rPr>
                        <a:t>GMB</a:t>
                      </a:r>
                    </a:p>
                  </a:txBody>
                  <a:tcPr marL="68580" marR="6858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s-ES" sz="1000" b="0" i="0" u="none" strike="noStrike" dirty="0">
                          <a:effectLst/>
                          <a:latin typeface="+mj-lt"/>
                        </a:rPr>
                        <a:t>-0.0496</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ES" sz="1000" b="0" i="0" u="none" strike="noStrike" dirty="0">
                          <a:effectLst/>
                          <a:latin typeface="+mj-lt"/>
                        </a:rPr>
                        <a:t>-0.2060**</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pPr algn="ctr" fontAlgn="b"/>
                      <a:r>
                        <a:rPr lang="es-ES" sz="1000" b="0" i="0" u="none" strike="noStrike" dirty="0">
                          <a:effectLst/>
                          <a:latin typeface="+mj-lt"/>
                        </a:rPr>
                        <a:t>-0.1719**</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pPr algn="ctr" fontAlgn="b"/>
                      <a:r>
                        <a:rPr lang="es-ES" sz="1000" b="0" i="0" u="none" strike="noStrike" dirty="0">
                          <a:effectLst/>
                          <a:latin typeface="+mj-lt"/>
                        </a:rPr>
                        <a:t> -0.1727*</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extLst>
                  <a:ext uri="{0D108BD9-81ED-4DB2-BD59-A6C34878D82A}">
                    <a16:rowId xmlns:a16="http://schemas.microsoft.com/office/drawing/2014/main" val="2591638945"/>
                  </a:ext>
                </a:extLst>
              </a:tr>
              <a:tr h="205560">
                <a:tc>
                  <a:txBody>
                    <a:bodyPr/>
                    <a:lstStyle/>
                    <a:p>
                      <a:pPr marL="0" lvl="1" indent="0" algn="r" defTabSz="457200" rtl="0" eaLnBrk="1" latinLnBrk="0" hangingPunct="1">
                        <a:lnSpc>
                          <a:spcPct val="100000"/>
                        </a:lnSpc>
                        <a:spcBef>
                          <a:spcPts val="0"/>
                        </a:spcBef>
                        <a:spcAft>
                          <a:spcPts val="0"/>
                        </a:spcAft>
                        <a:buFont typeface="Wingdings" panose="05000000000000000000" pitchFamily="2" charset="2"/>
                        <a:buNone/>
                      </a:pPr>
                      <a:r>
                        <a:rPr lang="es-ES" sz="1000" kern="1200" dirty="0" err="1">
                          <a:solidFill>
                            <a:schemeClr val="tx1"/>
                          </a:solidFill>
                          <a:effectLst/>
                          <a:latin typeface="+mn-lt"/>
                          <a:ea typeface="Calibri" panose="020F0502020204030204" pitchFamily="34" charset="0"/>
                          <a:cs typeface="Times New Roman" panose="02020603050405020304" pitchFamily="18" charset="0"/>
                        </a:rPr>
                        <a:t>GMBxINT</a:t>
                      </a:r>
                      <a:endParaRPr lang="es-ES" sz="1000" kern="12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s-ES" sz="1000" b="0" i="0" u="none" strike="noStrike" dirty="0">
                          <a:effectLst/>
                          <a:latin typeface="+mj-lt"/>
                        </a:rPr>
                        <a:t>-0.1472</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ES" sz="1000" b="0" i="0" u="none" strike="noStrike" dirty="0">
                          <a:effectLst/>
                          <a:latin typeface="+mj-lt"/>
                        </a:rPr>
                        <a:t> 0.0914</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ES" sz="1000" b="0" i="0" u="none" strike="noStrike" dirty="0">
                          <a:effectLst/>
                          <a:latin typeface="+mj-lt"/>
                        </a:rPr>
                        <a:t> 0.0010</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ES" sz="1000" b="0" i="0" u="none" strike="noStrike" dirty="0">
                          <a:effectLst/>
                          <a:latin typeface="+mj-lt"/>
                        </a:rPr>
                        <a:t> 0.0269</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82001890"/>
                  </a:ext>
                </a:extLst>
              </a:tr>
              <a:tr h="205560">
                <a:tc>
                  <a:txBody>
                    <a:bodyPr/>
                    <a:lstStyle/>
                    <a:p>
                      <a:pPr marL="0" lvl="1" indent="0" algn="just" defTabSz="457200" rtl="0" eaLnBrk="1" latinLnBrk="0" hangingPunct="1">
                        <a:lnSpc>
                          <a:spcPct val="100000"/>
                        </a:lnSpc>
                        <a:spcBef>
                          <a:spcPts val="0"/>
                        </a:spcBef>
                        <a:spcAft>
                          <a:spcPts val="0"/>
                        </a:spcAft>
                        <a:buFont typeface="Wingdings" panose="05000000000000000000" pitchFamily="2" charset="2"/>
                        <a:buNone/>
                      </a:pPr>
                      <a:r>
                        <a:rPr lang="es-ES" sz="1000" kern="1200" dirty="0">
                          <a:solidFill>
                            <a:schemeClr val="tx1"/>
                          </a:solidFill>
                          <a:effectLst/>
                          <a:latin typeface="+mn-lt"/>
                          <a:ea typeface="Calibri" panose="020F0502020204030204" pitchFamily="34" charset="0"/>
                          <a:cs typeface="Times New Roman" panose="02020603050405020304" pitchFamily="18" charset="0"/>
                        </a:rPr>
                        <a:t>PST</a:t>
                      </a:r>
                    </a:p>
                  </a:txBody>
                  <a:tcPr marL="68580" marR="6858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s-ES" sz="1000" b="0" i="0" u="none" strike="noStrike" dirty="0">
                          <a:effectLst/>
                          <a:latin typeface="+mj-lt"/>
                        </a:rPr>
                        <a:t>-0.0075</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ES" sz="1000" b="0" i="0" u="none" strike="noStrike" dirty="0">
                          <a:effectLst/>
                          <a:latin typeface="+mj-lt"/>
                        </a:rPr>
                        <a:t>0.1478</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ES" sz="1000" b="0" i="0" u="none" strike="noStrike" dirty="0">
                          <a:effectLst/>
                          <a:latin typeface="+mj-lt"/>
                        </a:rPr>
                        <a:t> 0.2140**</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pPr algn="ctr" fontAlgn="b"/>
                      <a:r>
                        <a:rPr lang="es-ES" sz="1000" b="0" i="0" u="none" strike="noStrike" dirty="0">
                          <a:effectLst/>
                          <a:latin typeface="+mj-lt"/>
                        </a:rPr>
                        <a:t>0.1557</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50518222"/>
                  </a:ext>
                </a:extLst>
              </a:tr>
              <a:tr h="205560">
                <a:tc>
                  <a:txBody>
                    <a:bodyPr/>
                    <a:lstStyle/>
                    <a:p>
                      <a:pPr marL="0" marR="0" lvl="1" indent="0" algn="r" defTabSz="4572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s-ES" sz="1000" kern="1200" dirty="0" err="1">
                          <a:solidFill>
                            <a:schemeClr val="tx1"/>
                          </a:solidFill>
                          <a:effectLst/>
                          <a:latin typeface="+mn-lt"/>
                          <a:ea typeface="Calibri" panose="020F0502020204030204" pitchFamily="34" charset="0"/>
                          <a:cs typeface="Times New Roman" panose="02020603050405020304" pitchFamily="18" charset="0"/>
                        </a:rPr>
                        <a:t>PSTxINT</a:t>
                      </a:r>
                      <a:endParaRPr lang="es-ES" sz="1000" kern="12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s-ES" sz="1000" b="0" i="0" u="none" strike="noStrike" dirty="0">
                          <a:effectLst/>
                          <a:latin typeface="+mj-lt"/>
                        </a:rPr>
                        <a:t> 0.1679</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ES" sz="1000" b="0" i="0" u="none" strike="noStrike" dirty="0">
                          <a:effectLst/>
                          <a:latin typeface="+mj-lt"/>
                        </a:rPr>
                        <a:t>-0.0591</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ES" sz="1000" b="0" i="0" u="none" strike="noStrike" dirty="0">
                          <a:effectLst/>
                          <a:latin typeface="+mj-lt"/>
                        </a:rPr>
                        <a:t>-0.0658</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ES" sz="1000" b="0" i="0" u="none" strike="noStrike" dirty="0">
                          <a:effectLst/>
                          <a:latin typeface="+mj-lt"/>
                        </a:rPr>
                        <a:t> 0.1602</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07006173"/>
                  </a:ext>
                </a:extLst>
              </a:tr>
              <a:tr h="205560">
                <a:tc>
                  <a:txBody>
                    <a:bodyPr/>
                    <a:lstStyle/>
                    <a:p>
                      <a:pPr marL="0" marR="0" lvl="1" indent="0" algn="just" defTabSz="4572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s-ES" sz="1000" kern="1200" dirty="0">
                          <a:solidFill>
                            <a:schemeClr val="tx1"/>
                          </a:solidFill>
                          <a:effectLst/>
                          <a:latin typeface="+mn-lt"/>
                          <a:ea typeface="Calibri" panose="020F0502020204030204" pitchFamily="34" charset="0"/>
                          <a:cs typeface="Times New Roman" panose="02020603050405020304" pitchFamily="18" charset="0"/>
                        </a:rPr>
                        <a:t>R</a:t>
                      </a:r>
                      <a:r>
                        <a:rPr lang="es-ES" sz="1000" kern="1200" baseline="30000" dirty="0">
                          <a:solidFill>
                            <a:schemeClr val="tx1"/>
                          </a:solidFill>
                          <a:effectLst/>
                          <a:latin typeface="+mn-lt"/>
                          <a:ea typeface="Calibri" panose="020F0502020204030204" pitchFamily="34" charset="0"/>
                          <a:cs typeface="Times New Roman" panose="02020603050405020304" pitchFamily="18" charset="0"/>
                        </a:rPr>
                        <a:t>2</a:t>
                      </a:r>
                    </a:p>
                  </a:txBody>
                  <a:tcPr marL="68580" marR="6858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s-ES" sz="1000" b="0" i="0" u="none" strike="noStrike" dirty="0">
                          <a:effectLst/>
                          <a:latin typeface="+mj-lt"/>
                        </a:rPr>
                        <a:t> 0.1761</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ES" sz="1000" b="0" i="0" u="none" strike="noStrike" dirty="0">
                          <a:effectLst/>
                          <a:latin typeface="+mj-lt"/>
                        </a:rPr>
                        <a:t>0.1752</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ES" sz="1000" b="0" i="0" u="none" strike="noStrike" dirty="0">
                          <a:effectLst/>
                          <a:latin typeface="+mj-lt"/>
                        </a:rPr>
                        <a:t>0.1031</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ES" sz="1000" b="0" i="0" u="none" strike="noStrike" dirty="0">
                          <a:effectLst/>
                          <a:latin typeface="+mj-lt"/>
                        </a:rPr>
                        <a:t> 0.0179</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07874606"/>
                  </a:ext>
                </a:extLst>
              </a:tr>
            </a:tbl>
          </a:graphicData>
        </a:graphic>
      </p:graphicFrame>
    </p:spTree>
    <p:extLst>
      <p:ext uri="{BB962C8B-B14F-4D97-AF65-F5344CB8AC3E}">
        <p14:creationId xmlns:p14="http://schemas.microsoft.com/office/powerpoint/2010/main" val="25813543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THANKS.</a:t>
            </a:r>
            <a:endParaRPr lang="it-IT" dirty="0"/>
          </a:p>
        </p:txBody>
      </p:sp>
    </p:spTree>
    <p:extLst>
      <p:ext uri="{BB962C8B-B14F-4D97-AF65-F5344CB8AC3E}">
        <p14:creationId xmlns:p14="http://schemas.microsoft.com/office/powerpoint/2010/main" val="21419329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testo 8">
            <a:extLst>
              <a:ext uri="{FF2B5EF4-FFF2-40B4-BE49-F238E27FC236}">
                <a16:creationId xmlns:a16="http://schemas.microsoft.com/office/drawing/2014/main" id="{DFFF3A83-3944-49E7-A2E6-B5FE6A2343EA}"/>
              </a:ext>
            </a:extLst>
          </p:cNvPr>
          <p:cNvSpPr txBox="1">
            <a:spLocks/>
          </p:cNvSpPr>
          <p:nvPr/>
        </p:nvSpPr>
        <p:spPr>
          <a:xfrm>
            <a:off x="717553" y="67055"/>
            <a:ext cx="4756655" cy="153888"/>
          </a:xfrm>
          <a:prstGeom prst="rect">
            <a:avLst/>
          </a:prstGeom>
        </p:spPr>
        <p:txBody>
          <a:bodyPr vert="horz" lIns="0" tIns="0" rIns="0" bIns="0" rtlCol="0" anchor="ctr" anchorCtr="0">
            <a:spAutoFit/>
          </a:bodyPr>
          <a:lstStyle>
            <a:lvl1pPr marL="0" indent="0" algn="l" defTabSz="457200" rtl="0" eaLnBrk="1" latinLnBrk="0" hangingPunct="1">
              <a:spcBef>
                <a:spcPts val="0"/>
              </a:spcBef>
              <a:spcAft>
                <a:spcPts val="600"/>
              </a:spcAft>
              <a:buClr>
                <a:schemeClr val="tx2"/>
              </a:buClr>
              <a:buSzPct val="110000"/>
              <a:buFont typeface="Lucida Grande"/>
              <a:buNone/>
              <a:defRPr sz="1000" kern="1200">
                <a:solidFill>
                  <a:schemeClr val="bg1"/>
                </a:solidFill>
                <a:latin typeface="Open Sans"/>
                <a:ea typeface="+mn-ea"/>
                <a:cs typeface="Open Sans"/>
              </a:defRPr>
            </a:lvl1pPr>
            <a:lvl2pPr marL="457200" indent="0" algn="l" defTabSz="457200" rtl="0" eaLnBrk="1" latinLnBrk="0" hangingPunct="1">
              <a:spcBef>
                <a:spcPts val="0"/>
              </a:spcBef>
              <a:spcAft>
                <a:spcPts val="600"/>
              </a:spcAft>
              <a:buClr>
                <a:schemeClr val="tx2"/>
              </a:buClr>
              <a:buSzPct val="110000"/>
              <a:buFont typeface="Arial"/>
              <a:buNone/>
              <a:defRPr sz="1200" kern="1200">
                <a:solidFill>
                  <a:schemeClr val="tx1"/>
                </a:solidFill>
                <a:latin typeface="Roboto Slab Light"/>
                <a:ea typeface="+mn-ea"/>
                <a:cs typeface="Roboto Slab Light"/>
              </a:defRPr>
            </a:lvl2pPr>
            <a:lvl3pPr marL="850900" indent="0" algn="l" defTabSz="457200" rtl="0" eaLnBrk="1" latinLnBrk="0" hangingPunct="1">
              <a:spcBef>
                <a:spcPts val="0"/>
              </a:spcBef>
              <a:spcAft>
                <a:spcPts val="600"/>
              </a:spcAft>
              <a:buFont typeface="Lucida Grande"/>
              <a:buNone/>
              <a:defRPr sz="1200" kern="1200">
                <a:solidFill>
                  <a:schemeClr val="tx1"/>
                </a:solidFill>
                <a:latin typeface="Roboto Slab Light"/>
                <a:ea typeface="+mn-ea"/>
                <a:cs typeface="Roboto Slab Light"/>
              </a:defRPr>
            </a:lvl3pPr>
            <a:lvl4pPr marL="1371600" indent="0" algn="l" defTabSz="457200" rtl="0" eaLnBrk="1" latinLnBrk="0" hangingPunct="1">
              <a:spcBef>
                <a:spcPts val="0"/>
              </a:spcBef>
              <a:spcAft>
                <a:spcPts val="600"/>
              </a:spcAft>
              <a:buFont typeface="Arial"/>
              <a:buNone/>
              <a:defRPr sz="1200" kern="1200">
                <a:solidFill>
                  <a:schemeClr val="tx1"/>
                </a:solidFill>
                <a:latin typeface="Roboto Slab Light"/>
                <a:ea typeface="+mn-ea"/>
                <a:cs typeface="Roboto Slab Light"/>
              </a:defRPr>
            </a:lvl4pPr>
            <a:lvl5pPr marL="1828800" indent="0" algn="l" defTabSz="457200" rtl="0" eaLnBrk="1" latinLnBrk="0" hangingPunct="1">
              <a:spcBef>
                <a:spcPts val="0"/>
              </a:spcBef>
              <a:spcAft>
                <a:spcPts val="600"/>
              </a:spcAft>
              <a:buFont typeface="Arial"/>
              <a:buNone/>
              <a:defRPr sz="1200" kern="1200">
                <a:solidFill>
                  <a:schemeClr val="tx1"/>
                </a:solidFill>
                <a:latin typeface="Roboto Slab Light"/>
                <a:ea typeface="+mn-ea"/>
                <a:cs typeface="Roboto Slab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Observatory #4 – Climate Change</a:t>
            </a:r>
            <a:endParaRPr lang="it-IT" dirty="0">
              <a:solidFill>
                <a:schemeClr val="tx2"/>
              </a:solidFill>
            </a:endParaRPr>
          </a:p>
        </p:txBody>
      </p:sp>
      <p:sp>
        <p:nvSpPr>
          <p:cNvPr id="2" name="Titolo 1"/>
          <p:cNvSpPr>
            <a:spLocks noGrp="1"/>
          </p:cNvSpPr>
          <p:nvPr>
            <p:ph type="title"/>
          </p:nvPr>
        </p:nvSpPr>
        <p:spPr/>
        <p:txBody>
          <a:bodyPr/>
          <a:lstStyle/>
          <a:p>
            <a:r>
              <a:rPr lang="it-IT" dirty="0"/>
              <a:t>Agenda</a:t>
            </a:r>
          </a:p>
        </p:txBody>
      </p:sp>
      <p:sp>
        <p:nvSpPr>
          <p:cNvPr id="5" name="Marcador de contenido 4">
            <a:extLst>
              <a:ext uri="{FF2B5EF4-FFF2-40B4-BE49-F238E27FC236}">
                <a16:creationId xmlns:a16="http://schemas.microsoft.com/office/drawing/2014/main" id="{DB9D6E71-66D5-6512-B4B3-70C76AC12728}"/>
              </a:ext>
            </a:extLst>
          </p:cNvPr>
          <p:cNvSpPr>
            <a:spLocks noGrp="1"/>
          </p:cNvSpPr>
          <p:nvPr>
            <p:ph idx="1"/>
          </p:nvPr>
        </p:nvSpPr>
        <p:spPr>
          <a:xfrm>
            <a:off x="712788" y="1659336"/>
            <a:ext cx="7584138" cy="1661993"/>
          </a:xfrm>
        </p:spPr>
        <p:txBody>
          <a:bodyPr/>
          <a:lstStyle/>
          <a:p>
            <a:pPr marL="0" lvl="1" indent="0">
              <a:spcAft>
                <a:spcPts val="0"/>
              </a:spcAft>
              <a:buNone/>
            </a:pPr>
            <a:r>
              <a:rPr lang="en-US" sz="1400" dirty="0">
                <a:solidFill>
                  <a:srgbClr val="0046AD"/>
                </a:solidFill>
                <a:latin typeface="+mn-lt"/>
              </a:rPr>
              <a:t>1.0</a:t>
            </a:r>
            <a:r>
              <a:rPr lang="en-US" sz="1400" b="1" dirty="0">
                <a:latin typeface="+mn-lt"/>
              </a:rPr>
              <a:t>  Infrastructure investing and climate change</a:t>
            </a:r>
          </a:p>
          <a:p>
            <a:pPr lvl="2"/>
            <a:r>
              <a:rPr lang="en-US" dirty="0">
                <a:latin typeface="+mn-lt"/>
              </a:rPr>
              <a:t>Physical risk and transition risk of infrastructure assets</a:t>
            </a:r>
          </a:p>
          <a:p>
            <a:pPr lvl="2"/>
            <a:r>
              <a:rPr lang="en-US" dirty="0">
                <a:latin typeface="+mn-lt"/>
              </a:rPr>
              <a:t>The view of investors and managers</a:t>
            </a:r>
          </a:p>
          <a:p>
            <a:pPr marL="0" lvl="1" indent="0">
              <a:spcAft>
                <a:spcPts val="0"/>
              </a:spcAft>
              <a:buNone/>
            </a:pPr>
            <a:r>
              <a:rPr lang="it-IT" sz="1400" dirty="0">
                <a:solidFill>
                  <a:srgbClr val="0046AD"/>
                </a:solidFill>
                <a:latin typeface="+mn-lt"/>
              </a:rPr>
              <a:t>2</a:t>
            </a:r>
            <a:r>
              <a:rPr lang="it-IT" sz="1400" b="0" dirty="0">
                <a:solidFill>
                  <a:srgbClr val="0046AD"/>
                </a:solidFill>
                <a:latin typeface="+mn-lt"/>
                <a:cs typeface="Roboto Slab Light"/>
              </a:rPr>
              <a:t>.0 </a:t>
            </a:r>
            <a:r>
              <a:rPr lang="it-IT" sz="1400" b="1" dirty="0">
                <a:latin typeface="+mn-lt"/>
              </a:rPr>
              <a:t>Pricing </a:t>
            </a:r>
            <a:r>
              <a:rPr lang="en-US" sz="1400" b="1" dirty="0">
                <a:latin typeface="+mn-lt"/>
              </a:rPr>
              <a:t>climate risk</a:t>
            </a:r>
            <a:endParaRPr lang="en-US" sz="1400" dirty="0">
              <a:latin typeface="+mn-lt"/>
            </a:endParaRPr>
          </a:p>
          <a:p>
            <a:pPr lvl="2"/>
            <a:r>
              <a:rPr lang="en-US" dirty="0">
                <a:latin typeface="+mn-lt"/>
              </a:rPr>
              <a:t>What we know from the literature</a:t>
            </a:r>
          </a:p>
          <a:p>
            <a:pPr lvl="2"/>
            <a:r>
              <a:rPr lang="en-US" dirty="0">
                <a:latin typeface="+mn-lt"/>
              </a:rPr>
              <a:t>What we have done and what we know now: the price of climate risk</a:t>
            </a:r>
          </a:p>
          <a:p>
            <a:pPr lvl="2"/>
            <a:r>
              <a:rPr lang="en-US" dirty="0">
                <a:latin typeface="+mn-lt"/>
              </a:rPr>
              <a:t>The drivers of the climate risk premium</a:t>
            </a:r>
          </a:p>
        </p:txBody>
      </p:sp>
      <p:sp>
        <p:nvSpPr>
          <p:cNvPr id="7" name="Marcador de texto 6">
            <a:extLst>
              <a:ext uri="{FF2B5EF4-FFF2-40B4-BE49-F238E27FC236}">
                <a16:creationId xmlns:a16="http://schemas.microsoft.com/office/drawing/2014/main" id="{5B720E22-9A11-4239-4722-3566C0E638E4}"/>
              </a:ext>
            </a:extLst>
          </p:cNvPr>
          <p:cNvSpPr>
            <a:spLocks noGrp="1"/>
          </p:cNvSpPr>
          <p:nvPr>
            <p:ph type="body" sz="quarter" idx="11"/>
          </p:nvPr>
        </p:nvSpPr>
        <p:spPr/>
        <p:txBody>
          <a:bodyPr/>
          <a:lstStyle/>
          <a:p>
            <a:endParaRPr lang="it-IT"/>
          </a:p>
        </p:txBody>
      </p:sp>
    </p:spTree>
    <p:extLst>
      <p:ext uri="{BB962C8B-B14F-4D97-AF65-F5344CB8AC3E}">
        <p14:creationId xmlns:p14="http://schemas.microsoft.com/office/powerpoint/2010/main" val="30067037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996423" y="2281761"/>
            <a:ext cx="7772400" cy="1092607"/>
          </a:xfrm>
        </p:spPr>
        <p:txBody>
          <a:bodyPr/>
          <a:lstStyle/>
          <a:p>
            <a:r>
              <a:rPr lang="en-US" sz="2400" dirty="0"/>
              <a:t>Infrastructure investing </a:t>
            </a:r>
            <a:br>
              <a:rPr lang="en-US" sz="2400" dirty="0"/>
            </a:br>
            <a:r>
              <a:rPr lang="en-US" sz="2400" dirty="0"/>
              <a:t>and climate change</a:t>
            </a:r>
            <a:br>
              <a:rPr lang="en-US" dirty="0"/>
            </a:br>
            <a:endParaRPr lang="it-IT" dirty="0"/>
          </a:p>
        </p:txBody>
      </p:sp>
      <p:sp>
        <p:nvSpPr>
          <p:cNvPr id="4" name="Segnaposto testo 3"/>
          <p:cNvSpPr>
            <a:spLocks noGrp="1"/>
          </p:cNvSpPr>
          <p:nvPr>
            <p:ph type="body" idx="1"/>
          </p:nvPr>
        </p:nvSpPr>
        <p:spPr>
          <a:xfrm>
            <a:off x="5280869" y="1036150"/>
            <a:ext cx="3486893" cy="1231106"/>
          </a:xfrm>
        </p:spPr>
        <p:txBody>
          <a:bodyPr/>
          <a:lstStyle/>
          <a:p>
            <a:r>
              <a:rPr lang="it-IT" dirty="0"/>
              <a:t>1.0</a:t>
            </a:r>
          </a:p>
        </p:txBody>
      </p:sp>
    </p:spTree>
    <p:extLst>
      <p:ext uri="{BB962C8B-B14F-4D97-AF65-F5344CB8AC3E}">
        <p14:creationId xmlns:p14="http://schemas.microsoft.com/office/powerpoint/2010/main" val="15284208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spcAft>
                <a:spcPts val="0"/>
              </a:spcAft>
            </a:pPr>
            <a:r>
              <a:rPr lang="it-IT" dirty="0"/>
              <a:t>Pricing </a:t>
            </a:r>
            <a:r>
              <a:rPr lang="it-IT" dirty="0" err="1"/>
              <a:t>infrastructure</a:t>
            </a:r>
            <a:endParaRPr lang="it-IT" dirty="0"/>
          </a:p>
        </p:txBody>
      </p:sp>
      <p:sp>
        <p:nvSpPr>
          <p:cNvPr id="3" name="Segnaposto contenuto 2"/>
          <p:cNvSpPr>
            <a:spLocks noGrp="1"/>
          </p:cNvSpPr>
          <p:nvPr>
            <p:ph idx="1"/>
          </p:nvPr>
        </p:nvSpPr>
        <p:spPr>
          <a:xfrm>
            <a:off x="712788" y="1659336"/>
            <a:ext cx="7584138" cy="3185487"/>
          </a:xfrm>
        </p:spPr>
        <p:txBody>
          <a:bodyPr/>
          <a:lstStyle/>
          <a:p>
            <a:r>
              <a:rPr lang="en-US" sz="1200" dirty="0">
                <a:solidFill>
                  <a:schemeClr val="tx2"/>
                </a:solidFill>
                <a:latin typeface="Open Sans" panose="020B0606030504020204" pitchFamily="34" charset="0"/>
                <a:ea typeface="Open Sans" panose="020B0606030504020204" pitchFamily="34" charset="0"/>
                <a:cs typeface="Open Sans" panose="020B0606030504020204" pitchFamily="34" charset="0"/>
              </a:rPr>
              <a:t>What is it</a:t>
            </a:r>
            <a:r>
              <a:rPr lang="en-US" sz="1200" i="1" dirty="0">
                <a:latin typeface="Open Sans" panose="020B0606030504020204" pitchFamily="34" charset="0"/>
                <a:ea typeface="Open Sans" panose="020B0606030504020204" pitchFamily="34" charset="0"/>
                <a:cs typeface="Open Sans" panose="020B0606030504020204" pitchFamily="34" charset="0"/>
              </a:rPr>
              <a:t>. </a:t>
            </a:r>
            <a:r>
              <a:rPr lang="en-US" sz="1200" dirty="0"/>
              <a:t>Risks to cash flows and valuations from the shift to a low-carbon economy:</a:t>
            </a:r>
            <a:endParaRPr lang="en-GB" sz="1200" dirty="0">
              <a:latin typeface="Open Sans" panose="020B0606030504020204" pitchFamily="34" charset="0"/>
              <a:ea typeface="Open Sans" panose="020B0606030504020204" pitchFamily="34" charset="0"/>
              <a:cs typeface="Open Sans" panose="020B0606030504020204" pitchFamily="34" charset="0"/>
            </a:endParaRPr>
          </a:p>
          <a:p>
            <a:pPr lvl="1"/>
            <a:r>
              <a:rPr lang="en-GB" sz="1100" dirty="0">
                <a:latin typeface="Open Sans" panose="020B0606030504020204" pitchFamily="34" charset="0"/>
                <a:ea typeface="Open Sans" panose="020B0606030504020204" pitchFamily="34" charset="0"/>
                <a:cs typeface="Open Sans" panose="020B0606030504020204" pitchFamily="34" charset="0"/>
              </a:rPr>
              <a:t>New regulations (e.g., carbon pricing, emissions caps, disclosure mandates, environmental standards)</a:t>
            </a:r>
          </a:p>
          <a:p>
            <a:pPr lvl="1"/>
            <a:r>
              <a:rPr lang="en-GB" sz="1100" dirty="0">
                <a:latin typeface="Open Sans" panose="020B0606030504020204" pitchFamily="34" charset="0"/>
                <a:ea typeface="Open Sans" panose="020B0606030504020204" pitchFamily="34" charset="0"/>
                <a:cs typeface="Open Sans" panose="020B0606030504020204" pitchFamily="34" charset="0"/>
              </a:rPr>
              <a:t>Technology disruption (e.g., advances in renewables, storage, electric mobility, and digital efficiency)</a:t>
            </a:r>
          </a:p>
          <a:p>
            <a:pPr lvl="1"/>
            <a:r>
              <a:rPr lang="en-GB" sz="1100" dirty="0">
                <a:latin typeface="Open Sans" panose="020B0606030504020204" pitchFamily="34" charset="0"/>
                <a:ea typeface="Open Sans" panose="020B0606030504020204" pitchFamily="34" charset="0"/>
                <a:cs typeface="Open Sans" panose="020B0606030504020204" pitchFamily="34" charset="0"/>
              </a:rPr>
              <a:t>Market demand shifts (e.g., electrification, decentralization, changing end-user preferences)</a:t>
            </a:r>
          </a:p>
          <a:p>
            <a:pPr lvl="1"/>
            <a:r>
              <a:rPr lang="en-GB" sz="1100" dirty="0">
                <a:latin typeface="Open Sans" panose="020B0606030504020204" pitchFamily="34" charset="0"/>
                <a:ea typeface="Open Sans" panose="020B0606030504020204" pitchFamily="34" charset="0"/>
                <a:cs typeface="Open Sans" panose="020B0606030504020204" pitchFamily="34" charset="0"/>
              </a:rPr>
              <a:t>Legal/reputational issues (e.g., litigation risk, stakeholder activism and evolving ESG sentiment)</a:t>
            </a:r>
          </a:p>
          <a:p>
            <a:r>
              <a:rPr lang="en-GB" sz="1200" dirty="0">
                <a:solidFill>
                  <a:schemeClr val="tx2"/>
                </a:solidFill>
                <a:latin typeface="Open Sans" panose="020B0606030504020204" pitchFamily="34" charset="0"/>
                <a:ea typeface="Open Sans" panose="020B0606030504020204" pitchFamily="34" charset="0"/>
                <a:cs typeface="Open Sans" panose="020B0606030504020204" pitchFamily="34" charset="0"/>
              </a:rPr>
              <a:t>What is means for infrastructure operating and investment fundamentals. </a:t>
            </a:r>
          </a:p>
          <a:p>
            <a:pPr lvl="1"/>
            <a:r>
              <a:rPr lang="en-GB" sz="1100" dirty="0">
                <a:latin typeface="Open Sans" panose="020B0606030504020204" pitchFamily="34" charset="0"/>
                <a:ea typeface="Open Sans" panose="020B0606030504020204" pitchFamily="34" charset="0"/>
                <a:cs typeface="Open Sans" panose="020B0606030504020204" pitchFamily="34" charset="0"/>
              </a:rPr>
              <a:t>Capex and financing gaps (adaptation of assets to new technologies or usage patterns, higher upfront investment needs, risk of stranded assets)</a:t>
            </a:r>
          </a:p>
          <a:p>
            <a:pPr lvl="1"/>
            <a:r>
              <a:rPr lang="en-GB" sz="1100" dirty="0">
                <a:latin typeface="Open Sans" panose="020B0606030504020204" pitchFamily="34" charset="0"/>
                <a:ea typeface="Open Sans" panose="020B0606030504020204" pitchFamily="34" charset="0"/>
                <a:cs typeface="Open Sans" panose="020B0606030504020204" pitchFamily="34" charset="0"/>
              </a:rPr>
              <a:t>Operational and reliability risk (system integration challenges as technology and consumer behaviour change, volatility of input costs, congestion or balancing costs) </a:t>
            </a:r>
          </a:p>
          <a:p>
            <a:pPr lvl="1"/>
            <a:r>
              <a:rPr lang="en-GB" sz="1100" dirty="0">
                <a:latin typeface="Open Sans" panose="020B0606030504020204" pitchFamily="34" charset="0"/>
                <a:ea typeface="Open Sans" panose="020B0606030504020204" pitchFamily="34" charset="0"/>
                <a:cs typeface="Open Sans" panose="020B0606030504020204" pitchFamily="34" charset="0"/>
              </a:rPr>
              <a:t>Market and pricing risk (volume, tariff, or reutilization shifts, potential re-pricing of contracts or concessions) </a:t>
            </a:r>
          </a:p>
          <a:p>
            <a:pPr lvl="1"/>
            <a:r>
              <a:rPr lang="en-US" sz="1100" dirty="0">
                <a:latin typeface="Open Sans" panose="020B0606030504020204" pitchFamily="34" charset="0"/>
                <a:ea typeface="Open Sans" panose="020B0606030504020204" pitchFamily="34" charset="0"/>
                <a:cs typeface="Open Sans" panose="020B0606030504020204" pitchFamily="34" charset="0"/>
              </a:rPr>
              <a:t>Lenders and investors’ ESG preferences affecting project hurdle rates and bid prices</a:t>
            </a:r>
            <a:endParaRPr lang="en-GB" sz="1100" dirty="0">
              <a:latin typeface="Open Sans" panose="020B0606030504020204" pitchFamily="34" charset="0"/>
              <a:ea typeface="Open Sans" panose="020B0606030504020204" pitchFamily="34" charset="0"/>
              <a:cs typeface="Open Sans" panose="020B0606030504020204" pitchFamily="34" charset="0"/>
            </a:endParaRPr>
          </a:p>
          <a:p>
            <a:pPr marL="0" indent="0" algn="ctr">
              <a:buNone/>
            </a:pPr>
            <a:r>
              <a:rPr lang="en-US" sz="1200" i="1" dirty="0">
                <a:latin typeface="Open Sans" panose="020B0606030504020204" pitchFamily="34" charset="0"/>
                <a:ea typeface="Open Sans" panose="020B0606030504020204" pitchFamily="34" charset="0"/>
                <a:cs typeface="Open Sans" panose="020B0606030504020204" pitchFamily="34" charset="0"/>
              </a:rPr>
              <a:t>       </a:t>
            </a:r>
          </a:p>
        </p:txBody>
      </p:sp>
      <p:sp>
        <p:nvSpPr>
          <p:cNvPr id="5" name="Segnaposto testo 4">
            <a:extLst>
              <a:ext uri="{FF2B5EF4-FFF2-40B4-BE49-F238E27FC236}">
                <a16:creationId xmlns:a16="http://schemas.microsoft.com/office/drawing/2014/main" id="{A870373B-B0DA-486A-BF93-42383BC4945D}"/>
              </a:ext>
            </a:extLst>
          </p:cNvPr>
          <p:cNvSpPr>
            <a:spLocks noGrp="1"/>
          </p:cNvSpPr>
          <p:nvPr>
            <p:ph type="body" sz="quarter" idx="11"/>
          </p:nvPr>
        </p:nvSpPr>
        <p:spPr/>
        <p:txBody>
          <a:bodyPr/>
          <a:lstStyle/>
          <a:p>
            <a:r>
              <a:rPr lang="en-US" dirty="0"/>
              <a:t>KEY CLIMATE CHANGE RISKS</a:t>
            </a:r>
          </a:p>
        </p:txBody>
      </p:sp>
      <p:sp>
        <p:nvSpPr>
          <p:cNvPr id="22" name="Marcador de texto 21">
            <a:extLst>
              <a:ext uri="{FF2B5EF4-FFF2-40B4-BE49-F238E27FC236}">
                <a16:creationId xmlns:a16="http://schemas.microsoft.com/office/drawing/2014/main" id="{A994D27D-8479-6D94-8A95-957501767169}"/>
              </a:ext>
            </a:extLst>
          </p:cNvPr>
          <p:cNvSpPr>
            <a:spLocks noGrp="1"/>
          </p:cNvSpPr>
          <p:nvPr>
            <p:ph type="body" sz="quarter" idx="12"/>
          </p:nvPr>
        </p:nvSpPr>
        <p:spPr>
          <a:xfrm>
            <a:off x="708024" y="1302147"/>
            <a:ext cx="7723187" cy="200055"/>
          </a:xfrm>
        </p:spPr>
        <p:txBody>
          <a:bodyPr/>
          <a:lstStyle/>
          <a:p>
            <a:r>
              <a:rPr lang="it-IT" dirty="0"/>
              <a:t>TRANSITION RISK </a:t>
            </a:r>
          </a:p>
        </p:txBody>
      </p:sp>
      <p:sp>
        <p:nvSpPr>
          <p:cNvPr id="8" name="Segnaposto testo 8">
            <a:extLst>
              <a:ext uri="{FF2B5EF4-FFF2-40B4-BE49-F238E27FC236}">
                <a16:creationId xmlns:a16="http://schemas.microsoft.com/office/drawing/2014/main" id="{06090845-07D1-712B-A3CE-3B8300189E15}"/>
              </a:ext>
            </a:extLst>
          </p:cNvPr>
          <p:cNvSpPr>
            <a:spLocks noGrp="1"/>
          </p:cNvSpPr>
          <p:nvPr>
            <p:ph type="body" sz="quarter" idx="10"/>
          </p:nvPr>
        </p:nvSpPr>
        <p:spPr/>
        <p:txBody>
          <a:bodyPr/>
          <a:lstStyle/>
          <a:p>
            <a:r>
              <a:rPr lang="en-US" dirty="0"/>
              <a:t>Observatory #4 – Climate Change</a:t>
            </a:r>
            <a:endParaRPr lang="it-IT" dirty="0">
              <a:solidFill>
                <a:schemeClr val="tx2"/>
              </a:solidFill>
            </a:endParaRPr>
          </a:p>
        </p:txBody>
      </p:sp>
    </p:spTree>
    <p:extLst>
      <p:ext uri="{BB962C8B-B14F-4D97-AF65-F5344CB8AC3E}">
        <p14:creationId xmlns:p14="http://schemas.microsoft.com/office/powerpoint/2010/main" val="35755005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DBDC62-BE56-682A-F595-0E5EFE2702E4}"/>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E97FE3C9-DC4A-D9B4-557B-6511BBE448ED}"/>
              </a:ext>
            </a:extLst>
          </p:cNvPr>
          <p:cNvSpPr>
            <a:spLocks noGrp="1"/>
          </p:cNvSpPr>
          <p:nvPr>
            <p:ph type="title"/>
          </p:nvPr>
        </p:nvSpPr>
        <p:spPr/>
        <p:txBody>
          <a:bodyPr/>
          <a:lstStyle/>
          <a:p>
            <a:pPr>
              <a:spcAft>
                <a:spcPts val="0"/>
              </a:spcAft>
            </a:pPr>
            <a:r>
              <a:rPr lang="it-IT" dirty="0"/>
              <a:t>Pricing </a:t>
            </a:r>
            <a:r>
              <a:rPr lang="it-IT" dirty="0" err="1"/>
              <a:t>infrastructure</a:t>
            </a:r>
            <a:endParaRPr lang="it-IT" dirty="0"/>
          </a:p>
        </p:txBody>
      </p:sp>
      <p:sp>
        <p:nvSpPr>
          <p:cNvPr id="3" name="Segnaposto contenuto 2">
            <a:extLst>
              <a:ext uri="{FF2B5EF4-FFF2-40B4-BE49-F238E27FC236}">
                <a16:creationId xmlns:a16="http://schemas.microsoft.com/office/drawing/2014/main" id="{75D757CA-388C-F802-3BB9-534F02353FD5}"/>
              </a:ext>
            </a:extLst>
          </p:cNvPr>
          <p:cNvSpPr>
            <a:spLocks noGrp="1"/>
          </p:cNvSpPr>
          <p:nvPr>
            <p:ph idx="1"/>
          </p:nvPr>
        </p:nvSpPr>
        <p:spPr>
          <a:xfrm>
            <a:off x="712788" y="1659336"/>
            <a:ext cx="7584138" cy="3293209"/>
          </a:xfrm>
        </p:spPr>
        <p:txBody>
          <a:bodyPr/>
          <a:lstStyle/>
          <a:p>
            <a:r>
              <a:rPr lang="en-US" sz="1200" dirty="0">
                <a:solidFill>
                  <a:schemeClr val="tx2"/>
                </a:solidFill>
                <a:latin typeface="Open Sans" panose="020B0606030504020204" pitchFamily="34" charset="0"/>
                <a:ea typeface="Open Sans" panose="020B0606030504020204" pitchFamily="34" charset="0"/>
                <a:cs typeface="Open Sans" panose="020B0606030504020204" pitchFamily="34" charset="0"/>
              </a:rPr>
              <a:t>What is it</a:t>
            </a:r>
            <a:r>
              <a:rPr lang="en-US" sz="1200" i="1" dirty="0">
                <a:latin typeface="Open Sans" panose="020B0606030504020204" pitchFamily="34" charset="0"/>
                <a:ea typeface="Open Sans" panose="020B0606030504020204" pitchFamily="34" charset="0"/>
                <a:cs typeface="Open Sans" panose="020B0606030504020204" pitchFamily="34" charset="0"/>
              </a:rPr>
              <a:t>. </a:t>
            </a:r>
            <a:r>
              <a:rPr lang="en-US" sz="1200" dirty="0"/>
              <a:t>Exposure to acute climate events (storms, floods, heatwaves, wildfires) and environmental shifts (sea-level rise, drought, heat) that can:</a:t>
            </a:r>
          </a:p>
          <a:p>
            <a:pPr lvl="1"/>
            <a:r>
              <a:rPr lang="en-US" sz="1100" dirty="0"/>
              <a:t>Damage assets and impair operations</a:t>
            </a:r>
          </a:p>
          <a:p>
            <a:pPr lvl="1"/>
            <a:r>
              <a:rPr lang="en-US" sz="1100" dirty="0"/>
              <a:t>Increase  operating and maintenance costs (e.g., more frequent repairs, system upgrades)</a:t>
            </a:r>
          </a:p>
          <a:p>
            <a:pPr lvl="1"/>
            <a:r>
              <a:rPr lang="en-US" sz="1100" dirty="0"/>
              <a:t>Reduce asset availability and demand (e.g., service interruptions, usage constraints)</a:t>
            </a:r>
          </a:p>
          <a:p>
            <a:r>
              <a:rPr lang="en-GB" sz="1200" dirty="0">
                <a:solidFill>
                  <a:schemeClr val="tx2"/>
                </a:solidFill>
                <a:latin typeface="Open Sans" panose="020B0606030504020204" pitchFamily="34" charset="0"/>
                <a:ea typeface="Open Sans" panose="020B0606030504020204" pitchFamily="34" charset="0"/>
                <a:cs typeface="Open Sans" panose="020B0606030504020204" pitchFamily="34" charset="0"/>
              </a:rPr>
              <a:t>What is means for infrastructure operating and investment fundamentals. . </a:t>
            </a:r>
          </a:p>
          <a:p>
            <a:pPr lvl="1"/>
            <a:r>
              <a:rPr lang="en-US" sz="1100" dirty="0">
                <a:latin typeface="Open Sans" panose="020B0606030504020204" pitchFamily="34" charset="0"/>
                <a:ea typeface="Open Sans" panose="020B0606030504020204" pitchFamily="34" charset="0"/>
                <a:cs typeface="Open Sans" panose="020B0606030504020204" pitchFamily="34" charset="0"/>
              </a:rPr>
              <a:t>Material portfolio exposure: some investors could lose &gt;50% of portfolio value by 2025 under severe climate scenarios (</a:t>
            </a:r>
            <a:r>
              <a:rPr lang="en-US" sz="1100" dirty="0" err="1">
                <a:latin typeface="Open Sans" panose="020B0606030504020204" pitchFamily="34" charset="0"/>
                <a:ea typeface="Open Sans" panose="020B0606030504020204" pitchFamily="34" charset="0"/>
                <a:cs typeface="Open Sans" panose="020B0606030504020204" pitchFamily="34" charset="0"/>
              </a:rPr>
              <a:t>EDHECinfra</a:t>
            </a:r>
            <a:r>
              <a:rPr lang="en-US" sz="1100" dirty="0">
                <a:latin typeface="Open Sans" panose="020B0606030504020204" pitchFamily="34" charset="0"/>
                <a:ea typeface="Open Sans" panose="020B0606030504020204" pitchFamily="34" charset="0"/>
                <a:cs typeface="Open Sans" panose="020B0606030504020204" pitchFamily="34" charset="0"/>
              </a:rPr>
              <a:t> 2024 Survey)</a:t>
            </a:r>
          </a:p>
          <a:p>
            <a:pPr lvl="1"/>
            <a:r>
              <a:rPr lang="en-US" sz="1100" dirty="0">
                <a:latin typeface="Open Sans" panose="020B0606030504020204" pitchFamily="34" charset="0"/>
                <a:ea typeface="Open Sans" panose="020B0606030504020204" pitchFamily="34" charset="0"/>
                <a:cs typeface="Open Sans" panose="020B0606030504020204" pitchFamily="34" charset="0"/>
              </a:rPr>
              <a:t>Operational and financial impact: downtime, repair and replacement capex, higher O&amp;M and insurance premia, potential penalties or tariff adjustments under regulatory frameworks.</a:t>
            </a:r>
          </a:p>
          <a:p>
            <a:pPr lvl="1"/>
            <a:r>
              <a:rPr lang="en-US" sz="1100" dirty="0">
                <a:latin typeface="Open Sans" panose="020B0606030504020204" pitchFamily="34" charset="0"/>
                <a:ea typeface="Open Sans" panose="020B0606030504020204" pitchFamily="34" charset="0"/>
                <a:cs typeface="Open Sans" panose="020B0606030504020204" pitchFamily="34" charset="0"/>
              </a:rPr>
              <a:t>Asset- and location-specific vulnerability: physical risk depends on geography, design, and asset type, making it difficult to diversify within typically concentrated infra portfolios.</a:t>
            </a:r>
          </a:p>
          <a:p>
            <a:pPr lvl="1"/>
            <a:r>
              <a:rPr lang="en-US" sz="1100" dirty="0">
                <a:latin typeface="Open Sans" panose="020B0606030504020204" pitchFamily="34" charset="0"/>
                <a:ea typeface="Open Sans" panose="020B0606030504020204" pitchFamily="34" charset="0"/>
                <a:cs typeface="Open Sans" panose="020B0606030504020204" pitchFamily="34" charset="0"/>
              </a:rPr>
              <a:t>Lenders and investors increasingly factoring resilience and adaptation measures into cost of capital, covenants, and asset pricing</a:t>
            </a:r>
            <a:endParaRPr lang="en-GB" sz="1100" dirty="0">
              <a:latin typeface="Open Sans" panose="020B0606030504020204" pitchFamily="34" charset="0"/>
              <a:ea typeface="Open Sans" panose="020B0606030504020204" pitchFamily="34" charset="0"/>
              <a:cs typeface="Open Sans" panose="020B0606030504020204" pitchFamily="34" charset="0"/>
            </a:endParaRPr>
          </a:p>
          <a:p>
            <a:pPr marL="0" indent="0" algn="ctr">
              <a:buNone/>
            </a:pPr>
            <a:r>
              <a:rPr lang="en-US" sz="1200" i="1" dirty="0">
                <a:latin typeface="Open Sans" panose="020B0606030504020204" pitchFamily="34" charset="0"/>
                <a:ea typeface="Open Sans" panose="020B0606030504020204" pitchFamily="34" charset="0"/>
                <a:cs typeface="Open Sans" panose="020B0606030504020204" pitchFamily="34" charset="0"/>
              </a:rPr>
              <a:t>       </a:t>
            </a:r>
          </a:p>
        </p:txBody>
      </p:sp>
      <p:sp>
        <p:nvSpPr>
          <p:cNvPr id="5" name="Segnaposto testo 4">
            <a:extLst>
              <a:ext uri="{FF2B5EF4-FFF2-40B4-BE49-F238E27FC236}">
                <a16:creationId xmlns:a16="http://schemas.microsoft.com/office/drawing/2014/main" id="{903CD5BD-B7C2-C866-F123-EA574B1C3391}"/>
              </a:ext>
            </a:extLst>
          </p:cNvPr>
          <p:cNvSpPr>
            <a:spLocks noGrp="1"/>
          </p:cNvSpPr>
          <p:nvPr>
            <p:ph type="body" sz="quarter" idx="11"/>
          </p:nvPr>
        </p:nvSpPr>
        <p:spPr/>
        <p:txBody>
          <a:bodyPr/>
          <a:lstStyle/>
          <a:p>
            <a:r>
              <a:rPr lang="en-US" dirty="0"/>
              <a:t>KEY CLIMATE CHANGE RISKS</a:t>
            </a:r>
          </a:p>
        </p:txBody>
      </p:sp>
      <p:sp>
        <p:nvSpPr>
          <p:cNvPr id="22" name="Marcador de texto 21">
            <a:extLst>
              <a:ext uri="{FF2B5EF4-FFF2-40B4-BE49-F238E27FC236}">
                <a16:creationId xmlns:a16="http://schemas.microsoft.com/office/drawing/2014/main" id="{98966143-E6D6-6D84-F425-2D97A95FDF0A}"/>
              </a:ext>
            </a:extLst>
          </p:cNvPr>
          <p:cNvSpPr>
            <a:spLocks noGrp="1"/>
          </p:cNvSpPr>
          <p:nvPr>
            <p:ph type="body" sz="quarter" idx="12"/>
          </p:nvPr>
        </p:nvSpPr>
        <p:spPr>
          <a:xfrm>
            <a:off x="708024" y="1302147"/>
            <a:ext cx="7723187" cy="200055"/>
          </a:xfrm>
        </p:spPr>
        <p:txBody>
          <a:bodyPr/>
          <a:lstStyle/>
          <a:p>
            <a:r>
              <a:rPr lang="it-IT" dirty="0"/>
              <a:t>PHYSICAL RISK</a:t>
            </a:r>
          </a:p>
        </p:txBody>
      </p:sp>
      <p:sp>
        <p:nvSpPr>
          <p:cNvPr id="8" name="Segnaposto testo 8">
            <a:extLst>
              <a:ext uri="{FF2B5EF4-FFF2-40B4-BE49-F238E27FC236}">
                <a16:creationId xmlns:a16="http://schemas.microsoft.com/office/drawing/2014/main" id="{2A970131-D29F-B872-8F9C-BB6409593A3B}"/>
              </a:ext>
            </a:extLst>
          </p:cNvPr>
          <p:cNvSpPr>
            <a:spLocks noGrp="1"/>
          </p:cNvSpPr>
          <p:nvPr>
            <p:ph type="body" sz="quarter" idx="10"/>
          </p:nvPr>
        </p:nvSpPr>
        <p:spPr/>
        <p:txBody>
          <a:bodyPr/>
          <a:lstStyle/>
          <a:p>
            <a:r>
              <a:rPr lang="en-US" dirty="0"/>
              <a:t>Observatory #4 – Climate Change</a:t>
            </a:r>
            <a:endParaRPr lang="it-IT" dirty="0">
              <a:solidFill>
                <a:schemeClr val="tx2"/>
              </a:solidFill>
            </a:endParaRPr>
          </a:p>
        </p:txBody>
      </p:sp>
    </p:spTree>
    <p:extLst>
      <p:ext uri="{BB962C8B-B14F-4D97-AF65-F5344CB8AC3E}">
        <p14:creationId xmlns:p14="http://schemas.microsoft.com/office/powerpoint/2010/main" val="37020573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FA0048-3A2F-A21D-48ED-A0CF85DBDBFF}"/>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E4E7AB15-F26F-B453-BC94-08267874D8C6}"/>
              </a:ext>
            </a:extLst>
          </p:cNvPr>
          <p:cNvSpPr>
            <a:spLocks noGrp="1"/>
          </p:cNvSpPr>
          <p:nvPr>
            <p:ph type="title"/>
          </p:nvPr>
        </p:nvSpPr>
        <p:spPr>
          <a:xfrm>
            <a:off x="712788" y="425210"/>
            <a:ext cx="7584138" cy="448841"/>
          </a:xfrm>
        </p:spPr>
        <p:txBody>
          <a:bodyPr/>
          <a:lstStyle/>
          <a:p>
            <a:pPr>
              <a:spcAft>
                <a:spcPts val="0"/>
              </a:spcAft>
            </a:pPr>
            <a:r>
              <a:rPr lang="it-IT" dirty="0"/>
              <a:t>Pricing </a:t>
            </a:r>
            <a:r>
              <a:rPr lang="it-IT" dirty="0" err="1"/>
              <a:t>infrastructure</a:t>
            </a:r>
            <a:endParaRPr lang="it-IT" dirty="0"/>
          </a:p>
        </p:txBody>
      </p:sp>
      <p:sp>
        <p:nvSpPr>
          <p:cNvPr id="3" name="Segnaposto contenuto 2">
            <a:extLst>
              <a:ext uri="{FF2B5EF4-FFF2-40B4-BE49-F238E27FC236}">
                <a16:creationId xmlns:a16="http://schemas.microsoft.com/office/drawing/2014/main" id="{62359D83-A431-C6A3-3220-C2A09BFD8CEF}"/>
              </a:ext>
            </a:extLst>
          </p:cNvPr>
          <p:cNvSpPr>
            <a:spLocks noGrp="1"/>
          </p:cNvSpPr>
          <p:nvPr>
            <p:ph idx="1"/>
          </p:nvPr>
        </p:nvSpPr>
        <p:spPr>
          <a:xfrm>
            <a:off x="712788" y="1659336"/>
            <a:ext cx="7584138" cy="2554545"/>
          </a:xfrm>
        </p:spPr>
        <p:txBody>
          <a:bodyPr/>
          <a:lstStyle/>
          <a:p>
            <a:r>
              <a:rPr lang="es-ES" sz="1200" dirty="0" err="1">
                <a:latin typeface="Open Sans" panose="020B0606030504020204" pitchFamily="34" charset="0"/>
                <a:ea typeface="Open Sans" panose="020B0606030504020204" pitchFamily="34" charset="0"/>
                <a:cs typeface="Open Sans" panose="020B0606030504020204" pitchFamily="34" charset="0"/>
              </a:rPr>
              <a:t>Investors</a:t>
            </a:r>
            <a:r>
              <a:rPr lang="es-ES" sz="1200" dirty="0">
                <a:latin typeface="Open Sans" panose="020B0606030504020204" pitchFamily="34" charset="0"/>
                <a:ea typeface="Open Sans" panose="020B0606030504020204" pitchFamily="34" charset="0"/>
                <a:cs typeface="Open Sans" panose="020B0606030504020204" pitchFamily="34" charset="0"/>
              </a:rPr>
              <a:t> </a:t>
            </a:r>
            <a:r>
              <a:rPr lang="es-ES" sz="1200" dirty="0" err="1">
                <a:latin typeface="Open Sans" panose="020B0606030504020204" pitchFamily="34" charset="0"/>
                <a:ea typeface="Open Sans" panose="020B0606030504020204" pitchFamily="34" charset="0"/>
                <a:cs typeface="Open Sans" panose="020B0606030504020204" pitchFamily="34" charset="0"/>
              </a:rPr>
              <a:t>recognize</a:t>
            </a:r>
            <a:r>
              <a:rPr lang="es-ES" sz="1200" dirty="0">
                <a:latin typeface="Open Sans" panose="020B0606030504020204" pitchFamily="34" charset="0"/>
                <a:ea typeface="Open Sans" panose="020B0606030504020204" pitchFamily="34" charset="0"/>
                <a:cs typeface="Open Sans" panose="020B0606030504020204" pitchFamily="34" charset="0"/>
              </a:rPr>
              <a:t> </a:t>
            </a:r>
            <a:r>
              <a:rPr lang="es-ES" sz="1200" dirty="0" err="1">
                <a:latin typeface="Open Sans" panose="020B0606030504020204" pitchFamily="34" charset="0"/>
                <a:ea typeface="Open Sans" panose="020B0606030504020204" pitchFamily="34" charset="0"/>
                <a:cs typeface="Open Sans" panose="020B0606030504020204" pitchFamily="34" charset="0"/>
              </a:rPr>
              <a:t>climate</a:t>
            </a:r>
            <a:r>
              <a:rPr lang="es-ES" sz="1200" dirty="0">
                <a:latin typeface="Open Sans" panose="020B0606030504020204" pitchFamily="34" charset="0"/>
                <a:ea typeface="Open Sans" panose="020B0606030504020204" pitchFamily="34" charset="0"/>
                <a:cs typeface="Open Sans" panose="020B0606030504020204" pitchFamily="34" charset="0"/>
              </a:rPr>
              <a:t> </a:t>
            </a:r>
            <a:r>
              <a:rPr lang="es-ES" sz="1200" dirty="0" err="1">
                <a:latin typeface="Open Sans" panose="020B0606030504020204" pitchFamily="34" charset="0"/>
                <a:ea typeface="Open Sans" panose="020B0606030504020204" pitchFamily="34" charset="0"/>
                <a:cs typeface="Open Sans" panose="020B0606030504020204" pitchFamily="34" charset="0"/>
              </a:rPr>
              <a:t>risk</a:t>
            </a:r>
            <a:r>
              <a:rPr lang="es-ES" sz="1200" dirty="0">
                <a:latin typeface="Open Sans" panose="020B0606030504020204" pitchFamily="34" charset="0"/>
                <a:ea typeface="Open Sans" panose="020B0606030504020204" pitchFamily="34" charset="0"/>
                <a:cs typeface="Open Sans" panose="020B0606030504020204" pitchFamily="34" charset="0"/>
              </a:rPr>
              <a:t> as </a:t>
            </a:r>
            <a:r>
              <a:rPr lang="es-ES" sz="1200" dirty="0" err="1">
                <a:latin typeface="Open Sans" panose="020B0606030504020204" pitchFamily="34" charset="0"/>
                <a:ea typeface="Open Sans" panose="020B0606030504020204" pitchFamily="34" charset="0"/>
                <a:cs typeface="Open Sans" panose="020B0606030504020204" pitchFamily="34" charset="0"/>
              </a:rPr>
              <a:t>financially</a:t>
            </a:r>
            <a:r>
              <a:rPr lang="es-ES" sz="1200" dirty="0">
                <a:latin typeface="Open Sans" panose="020B0606030504020204" pitchFamily="34" charset="0"/>
                <a:ea typeface="Open Sans" panose="020B0606030504020204" pitchFamily="34" charset="0"/>
                <a:cs typeface="Open Sans" panose="020B0606030504020204" pitchFamily="34" charset="0"/>
              </a:rPr>
              <a:t> material and are </a:t>
            </a:r>
            <a:r>
              <a:rPr lang="es-ES" sz="1200" dirty="0" err="1">
                <a:latin typeface="Open Sans" panose="020B0606030504020204" pitchFamily="34" charset="0"/>
                <a:ea typeface="Open Sans" panose="020B0606030504020204" pitchFamily="34" charset="0"/>
                <a:cs typeface="Open Sans" panose="020B0606030504020204" pitchFamily="34" charset="0"/>
              </a:rPr>
              <a:t>stregthening</a:t>
            </a:r>
            <a:r>
              <a:rPr lang="es-ES" sz="1200" dirty="0">
                <a:latin typeface="Open Sans" panose="020B0606030504020204" pitchFamily="34" charset="0"/>
                <a:ea typeface="Open Sans" panose="020B0606030504020204" pitchFamily="34" charset="0"/>
                <a:cs typeface="Open Sans" panose="020B0606030504020204" pitchFamily="34" charset="0"/>
              </a:rPr>
              <a:t> ESG </a:t>
            </a:r>
            <a:r>
              <a:rPr lang="es-ES" sz="1200" dirty="0" err="1">
                <a:latin typeface="Open Sans" panose="020B0606030504020204" pitchFamily="34" charset="0"/>
                <a:ea typeface="Open Sans" panose="020B0606030504020204" pitchFamily="34" charset="0"/>
                <a:cs typeface="Open Sans" panose="020B0606030504020204" pitchFamily="34" charset="0"/>
              </a:rPr>
              <a:t>frameworks</a:t>
            </a:r>
            <a:r>
              <a:rPr lang="es-ES" sz="1200" dirty="0">
                <a:latin typeface="Open Sans" panose="020B0606030504020204" pitchFamily="34" charset="0"/>
                <a:ea typeface="Open Sans" panose="020B0606030504020204" pitchFamily="34" charset="0"/>
                <a:cs typeface="Open Sans" panose="020B0606030504020204" pitchFamily="34" charset="0"/>
              </a:rPr>
              <a:t>, </a:t>
            </a:r>
            <a:r>
              <a:rPr lang="es-ES" sz="1200" dirty="0" err="1">
                <a:latin typeface="Open Sans" panose="020B0606030504020204" pitchFamily="34" charset="0"/>
                <a:ea typeface="Open Sans" panose="020B0606030504020204" pitchFamily="34" charset="0"/>
                <a:cs typeface="Open Sans" panose="020B0606030504020204" pitchFamily="34" charset="0"/>
              </a:rPr>
              <a:t>but</a:t>
            </a:r>
            <a:r>
              <a:rPr lang="es-ES" sz="1200" dirty="0">
                <a:latin typeface="Open Sans" panose="020B0606030504020204" pitchFamily="34" charset="0"/>
                <a:ea typeface="Open Sans" panose="020B0606030504020204" pitchFamily="34" charset="0"/>
                <a:cs typeface="Open Sans" panose="020B0606030504020204" pitchFamily="34" charset="0"/>
              </a:rPr>
              <a:t> </a:t>
            </a:r>
            <a:r>
              <a:rPr lang="es-ES" sz="1200" dirty="0" err="1">
                <a:latin typeface="Open Sans" panose="020B0606030504020204" pitchFamily="34" charset="0"/>
                <a:ea typeface="Open Sans" panose="020B0606030504020204" pitchFamily="34" charset="0"/>
                <a:cs typeface="Open Sans" panose="020B0606030504020204" pitchFamily="34" charset="0"/>
              </a:rPr>
              <a:t>there</a:t>
            </a:r>
            <a:r>
              <a:rPr lang="es-ES" sz="1200" dirty="0">
                <a:latin typeface="Open Sans" panose="020B0606030504020204" pitchFamily="34" charset="0"/>
                <a:ea typeface="Open Sans" panose="020B0606030504020204" pitchFamily="34" charset="0"/>
                <a:cs typeface="Open Sans" panose="020B0606030504020204" pitchFamily="34" charset="0"/>
              </a:rPr>
              <a:t> </a:t>
            </a:r>
            <a:r>
              <a:rPr lang="es-ES" sz="1200" dirty="0" err="1">
                <a:latin typeface="Open Sans" panose="020B0606030504020204" pitchFamily="34" charset="0"/>
                <a:ea typeface="Open Sans" panose="020B0606030504020204" pitchFamily="34" charset="0"/>
                <a:cs typeface="Open Sans" panose="020B0606030504020204" pitchFamily="34" charset="0"/>
              </a:rPr>
              <a:t>remains</a:t>
            </a:r>
            <a:r>
              <a:rPr lang="es-ES" sz="1200" dirty="0">
                <a:latin typeface="Open Sans" panose="020B0606030504020204" pitchFamily="34" charset="0"/>
                <a:ea typeface="Open Sans" panose="020B0606030504020204" pitchFamily="34" charset="0"/>
                <a:cs typeface="Open Sans" panose="020B0606030504020204" pitchFamily="34" charset="0"/>
              </a:rPr>
              <a:t> a gap in </a:t>
            </a:r>
            <a:r>
              <a:rPr lang="es-ES" sz="1200" dirty="0" err="1">
                <a:latin typeface="Open Sans" panose="020B0606030504020204" pitchFamily="34" charset="0"/>
                <a:ea typeface="Open Sans" panose="020B0606030504020204" pitchFamily="34" charset="0"/>
                <a:cs typeface="Open Sans" panose="020B0606030504020204" pitchFamily="34" charset="0"/>
              </a:rPr>
              <a:t>the</a:t>
            </a:r>
            <a:r>
              <a:rPr lang="es-ES" sz="1200" dirty="0">
                <a:latin typeface="Open Sans" panose="020B0606030504020204" pitchFamily="34" charset="0"/>
                <a:ea typeface="Open Sans" panose="020B0606030504020204" pitchFamily="34" charset="0"/>
                <a:cs typeface="Open Sans" panose="020B0606030504020204" pitchFamily="34" charset="0"/>
              </a:rPr>
              <a:t> portfolio-</a:t>
            </a:r>
            <a:r>
              <a:rPr lang="es-ES" sz="1200" dirty="0" err="1">
                <a:latin typeface="Open Sans" panose="020B0606030504020204" pitchFamily="34" charset="0"/>
                <a:ea typeface="Open Sans" panose="020B0606030504020204" pitchFamily="34" charset="0"/>
                <a:cs typeface="Open Sans" panose="020B0606030504020204" pitchFamily="34" charset="0"/>
              </a:rPr>
              <a:t>level</a:t>
            </a:r>
            <a:r>
              <a:rPr lang="es-ES" sz="1200" dirty="0">
                <a:latin typeface="Open Sans" panose="020B0606030504020204" pitchFamily="34" charset="0"/>
                <a:ea typeface="Open Sans" panose="020B0606030504020204" pitchFamily="34" charset="0"/>
                <a:cs typeface="Open Sans" panose="020B0606030504020204" pitchFamily="34" charset="0"/>
              </a:rPr>
              <a:t> </a:t>
            </a:r>
            <a:r>
              <a:rPr lang="es-ES" sz="1200" dirty="0" err="1">
                <a:latin typeface="Open Sans" panose="020B0606030504020204" pitchFamily="34" charset="0"/>
                <a:ea typeface="Open Sans" panose="020B0606030504020204" pitchFamily="34" charset="0"/>
                <a:cs typeface="Open Sans" panose="020B0606030504020204" pitchFamily="34" charset="0"/>
              </a:rPr>
              <a:t>risk</a:t>
            </a:r>
            <a:r>
              <a:rPr lang="es-ES" sz="1200" dirty="0">
                <a:latin typeface="Open Sans" panose="020B0606030504020204" pitchFamily="34" charset="0"/>
                <a:ea typeface="Open Sans" panose="020B0606030504020204" pitchFamily="34" charset="0"/>
                <a:cs typeface="Open Sans" panose="020B0606030504020204" pitchFamily="34" charset="0"/>
              </a:rPr>
              <a:t> </a:t>
            </a:r>
            <a:r>
              <a:rPr lang="es-ES" sz="1200" dirty="0" err="1">
                <a:latin typeface="Open Sans" panose="020B0606030504020204" pitchFamily="34" charset="0"/>
                <a:ea typeface="Open Sans" panose="020B0606030504020204" pitchFamily="34" charset="0"/>
                <a:cs typeface="Open Sans" panose="020B0606030504020204" pitchFamily="34" charset="0"/>
              </a:rPr>
              <a:t>management</a:t>
            </a:r>
            <a:r>
              <a:rPr lang="es-ES" sz="1200" dirty="0">
                <a:latin typeface="Open Sans" panose="020B0606030504020204" pitchFamily="34" charset="0"/>
                <a:ea typeface="Open Sans" panose="020B0606030504020204" pitchFamily="34" charset="0"/>
                <a:cs typeface="Open Sans" panose="020B0606030504020204" pitchFamily="34" charset="0"/>
              </a:rPr>
              <a:t>. </a:t>
            </a:r>
          </a:p>
          <a:p>
            <a:r>
              <a:rPr lang="es-ES" sz="1200" dirty="0" err="1">
                <a:solidFill>
                  <a:schemeClr val="tx2"/>
                </a:solidFill>
                <a:latin typeface="Open Sans" panose="020B0606030504020204" pitchFamily="34" charset="0"/>
                <a:ea typeface="Open Sans" panose="020B0606030504020204" pitchFamily="34" charset="0"/>
                <a:cs typeface="Open Sans" panose="020B0606030504020204" pitchFamily="34" charset="0"/>
              </a:rPr>
              <a:t>What</a:t>
            </a:r>
            <a:r>
              <a:rPr lang="es-ES" sz="1200" dirty="0">
                <a:solidFill>
                  <a:schemeClr val="tx2"/>
                </a:solidFill>
                <a:latin typeface="Open Sans" panose="020B0606030504020204" pitchFamily="34" charset="0"/>
                <a:ea typeface="Open Sans" panose="020B0606030504020204" pitchFamily="34" charset="0"/>
                <a:cs typeface="Open Sans" panose="020B0606030504020204" pitchFamily="34" charset="0"/>
              </a:rPr>
              <a:t> </a:t>
            </a:r>
            <a:r>
              <a:rPr lang="es-ES" sz="1200" dirty="0" err="1">
                <a:solidFill>
                  <a:schemeClr val="tx2"/>
                </a:solidFill>
                <a:latin typeface="Open Sans" panose="020B0606030504020204" pitchFamily="34" charset="0"/>
                <a:ea typeface="Open Sans" panose="020B0606030504020204" pitchFamily="34" charset="0"/>
                <a:cs typeface="Open Sans" panose="020B0606030504020204" pitchFamily="34" charset="0"/>
              </a:rPr>
              <a:t>infrastructure</a:t>
            </a:r>
            <a:r>
              <a:rPr lang="es-ES" sz="1200" dirty="0">
                <a:solidFill>
                  <a:schemeClr val="tx2"/>
                </a:solidFill>
                <a:latin typeface="Open Sans" panose="020B0606030504020204" pitchFamily="34" charset="0"/>
                <a:ea typeface="Open Sans" panose="020B0606030504020204" pitchFamily="34" charset="0"/>
                <a:cs typeface="Open Sans" panose="020B0606030504020204" pitchFamily="34" charset="0"/>
              </a:rPr>
              <a:t> </a:t>
            </a:r>
            <a:r>
              <a:rPr lang="es-ES" sz="1200" dirty="0" err="1">
                <a:solidFill>
                  <a:schemeClr val="tx2"/>
                </a:solidFill>
                <a:latin typeface="Open Sans" panose="020B0606030504020204" pitchFamily="34" charset="0"/>
                <a:ea typeface="Open Sans" panose="020B0606030504020204" pitchFamily="34" charset="0"/>
                <a:cs typeface="Open Sans" panose="020B0606030504020204" pitchFamily="34" charset="0"/>
              </a:rPr>
              <a:t>investors</a:t>
            </a:r>
            <a:r>
              <a:rPr lang="es-ES" sz="1200" dirty="0">
                <a:solidFill>
                  <a:schemeClr val="tx2"/>
                </a:solidFill>
                <a:latin typeface="Open Sans" panose="020B0606030504020204" pitchFamily="34" charset="0"/>
                <a:ea typeface="Open Sans" panose="020B0606030504020204" pitchFamily="34" charset="0"/>
                <a:cs typeface="Open Sans" panose="020B0606030504020204" pitchFamily="34" charset="0"/>
              </a:rPr>
              <a:t> </a:t>
            </a:r>
            <a:r>
              <a:rPr lang="es-ES" sz="1200" dirty="0" err="1">
                <a:solidFill>
                  <a:schemeClr val="tx2"/>
                </a:solidFill>
                <a:latin typeface="Open Sans" panose="020B0606030504020204" pitchFamily="34" charset="0"/>
                <a:ea typeface="Open Sans" panose="020B0606030504020204" pitchFamily="34" charset="0"/>
                <a:cs typeface="Open Sans" panose="020B0606030504020204" pitchFamily="34" charset="0"/>
              </a:rPr>
              <a:t>say</a:t>
            </a:r>
            <a:r>
              <a:rPr lang="es-ES" sz="1200" dirty="0">
                <a:solidFill>
                  <a:schemeClr val="tx2"/>
                </a:solidFill>
                <a:latin typeface="Open Sans" panose="020B0606030504020204" pitchFamily="34" charset="0"/>
                <a:ea typeface="Open Sans" panose="020B0606030504020204" pitchFamily="34" charset="0"/>
                <a:cs typeface="Open Sans" panose="020B0606030504020204" pitchFamily="34" charset="0"/>
              </a:rPr>
              <a:t>: (</a:t>
            </a:r>
            <a:r>
              <a:rPr lang="es-ES" sz="1200" dirty="0" err="1">
                <a:latin typeface="Open Sans" panose="020B0606030504020204" pitchFamily="34" charset="0"/>
                <a:ea typeface="Open Sans" panose="020B0606030504020204" pitchFamily="34" charset="0"/>
                <a:cs typeface="Open Sans" panose="020B0606030504020204" pitchFamily="34" charset="0"/>
              </a:rPr>
              <a:t>from</a:t>
            </a:r>
            <a:r>
              <a:rPr lang="es-ES" sz="1200" dirty="0">
                <a:latin typeface="Open Sans" panose="020B0606030504020204" pitchFamily="34" charset="0"/>
                <a:ea typeface="Open Sans" panose="020B0606030504020204" pitchFamily="34" charset="0"/>
                <a:cs typeface="Open Sans" panose="020B0606030504020204" pitchFamily="34" charset="0"/>
              </a:rPr>
              <a:t> EDHEC Infra 2024 </a:t>
            </a:r>
            <a:r>
              <a:rPr lang="es-ES" sz="1200" dirty="0" err="1">
                <a:latin typeface="Open Sans" panose="020B0606030504020204" pitchFamily="34" charset="0"/>
                <a:ea typeface="Open Sans" panose="020B0606030504020204" pitchFamily="34" charset="0"/>
                <a:cs typeface="Open Sans" panose="020B0606030504020204" pitchFamily="34" charset="0"/>
              </a:rPr>
              <a:t>Climate</a:t>
            </a:r>
            <a:r>
              <a:rPr lang="es-ES" sz="1200" dirty="0">
                <a:latin typeface="Open Sans" panose="020B0606030504020204" pitchFamily="34" charset="0"/>
                <a:ea typeface="Open Sans" panose="020B0606030504020204" pitchFamily="34" charset="0"/>
                <a:cs typeface="Open Sans" panose="020B0606030504020204" pitchFamily="34" charset="0"/>
              </a:rPr>
              <a:t> </a:t>
            </a:r>
            <a:r>
              <a:rPr lang="es-ES" sz="1200" dirty="0" err="1">
                <a:latin typeface="Open Sans" panose="020B0606030504020204" pitchFamily="34" charset="0"/>
                <a:ea typeface="Open Sans" panose="020B0606030504020204" pitchFamily="34" charset="0"/>
                <a:cs typeface="Open Sans" panose="020B0606030504020204" pitchFamily="34" charset="0"/>
              </a:rPr>
              <a:t>Risk</a:t>
            </a:r>
            <a:r>
              <a:rPr lang="es-ES" sz="1200" dirty="0">
                <a:latin typeface="Open Sans" panose="020B0606030504020204" pitchFamily="34" charset="0"/>
                <a:ea typeface="Open Sans" panose="020B0606030504020204" pitchFamily="34" charset="0"/>
                <a:cs typeface="Open Sans" panose="020B0606030504020204" pitchFamily="34" charset="0"/>
              </a:rPr>
              <a:t> </a:t>
            </a:r>
            <a:r>
              <a:rPr lang="es-ES" sz="1200" dirty="0" err="1">
                <a:latin typeface="Open Sans" panose="020B0606030504020204" pitchFamily="34" charset="0"/>
                <a:ea typeface="Open Sans" panose="020B0606030504020204" pitchFamily="34" charset="0"/>
                <a:cs typeface="Open Sans" panose="020B0606030504020204" pitchFamily="34" charset="0"/>
              </a:rPr>
              <a:t>Survey</a:t>
            </a:r>
            <a:r>
              <a:rPr lang="es-ES" sz="1200" dirty="0">
                <a:latin typeface="Open Sans" panose="020B0606030504020204" pitchFamily="34" charset="0"/>
                <a:ea typeface="Open Sans" panose="020B0606030504020204" pitchFamily="34" charset="0"/>
                <a:cs typeface="Open Sans" panose="020B0606030504020204" pitchFamily="34" charset="0"/>
              </a:rPr>
              <a:t>, and PREQIN 2024 ESG </a:t>
            </a:r>
            <a:r>
              <a:rPr lang="es-ES" sz="1200" dirty="0" err="1">
                <a:latin typeface="Open Sans" panose="020B0606030504020204" pitchFamily="34" charset="0"/>
                <a:ea typeface="Open Sans" panose="020B0606030504020204" pitchFamily="34" charset="0"/>
                <a:cs typeface="Open Sans" panose="020B0606030504020204" pitchFamily="34" charset="0"/>
              </a:rPr>
              <a:t>Survey</a:t>
            </a:r>
            <a:r>
              <a:rPr lang="es-ES" sz="1200" dirty="0">
                <a:latin typeface="Open Sans" panose="020B0606030504020204" pitchFamily="34" charset="0"/>
                <a:ea typeface="Open Sans" panose="020B0606030504020204" pitchFamily="34" charset="0"/>
                <a:cs typeface="Open Sans" panose="020B0606030504020204" pitchFamily="34" charset="0"/>
              </a:rPr>
              <a:t>)</a:t>
            </a:r>
          </a:p>
          <a:p>
            <a:pPr lvl="1"/>
            <a:r>
              <a:rPr lang="en-US" sz="1100" dirty="0"/>
              <a:t>97% consider physical climate risk significant for portfolios</a:t>
            </a:r>
          </a:p>
          <a:p>
            <a:pPr lvl="1"/>
            <a:r>
              <a:rPr lang="en-US" sz="1100" dirty="0"/>
              <a:t>76% expect a medium or high financial impact within their investment horizon</a:t>
            </a:r>
          </a:p>
          <a:p>
            <a:pPr lvl="1"/>
            <a:r>
              <a:rPr lang="en-US" sz="1100" dirty="0"/>
              <a:t>Only 16% feel they understand well how it will affect specific assets</a:t>
            </a:r>
          </a:p>
          <a:p>
            <a:pPr lvl="1"/>
            <a:r>
              <a:rPr lang="en-US" sz="1100" dirty="0"/>
              <a:t>Roughly to-thirds have not yet conducted portfolio-level climate risk assessments</a:t>
            </a:r>
          </a:p>
          <a:p>
            <a:pPr lvl="1"/>
            <a:r>
              <a:rPr lang="en-US" sz="1100" dirty="0"/>
              <a:t>Around 50% now have a formal ESG or climate policy in place</a:t>
            </a:r>
          </a:p>
          <a:p>
            <a:pPr lvl="1"/>
            <a:r>
              <a:rPr lang="en-US" sz="1100" dirty="0"/>
              <a:t>24% have already rejected deals over ESG/climate concerns; 36% say they would in future</a:t>
            </a:r>
          </a:p>
          <a:p>
            <a:endParaRPr lang="en-US" sz="1200" i="1" dirty="0">
              <a:latin typeface="Open Sans" panose="020B0606030504020204" pitchFamily="34" charset="0"/>
              <a:ea typeface="Open Sans" panose="020B0606030504020204" pitchFamily="34" charset="0"/>
              <a:cs typeface="Open Sans" panose="020B0606030504020204" pitchFamily="34" charset="0"/>
            </a:endParaRPr>
          </a:p>
        </p:txBody>
      </p:sp>
      <p:sp>
        <p:nvSpPr>
          <p:cNvPr id="5" name="Segnaposto testo 4">
            <a:extLst>
              <a:ext uri="{FF2B5EF4-FFF2-40B4-BE49-F238E27FC236}">
                <a16:creationId xmlns:a16="http://schemas.microsoft.com/office/drawing/2014/main" id="{74A62230-5562-3087-5747-EB1E78B428B6}"/>
              </a:ext>
            </a:extLst>
          </p:cNvPr>
          <p:cNvSpPr>
            <a:spLocks noGrp="1"/>
          </p:cNvSpPr>
          <p:nvPr>
            <p:ph type="body" sz="quarter" idx="11"/>
          </p:nvPr>
        </p:nvSpPr>
        <p:spPr/>
        <p:txBody>
          <a:bodyPr/>
          <a:lstStyle/>
          <a:p>
            <a:r>
              <a:rPr lang="en-US" dirty="0"/>
              <a:t>KEY CLIMATE CHANGE RISKS</a:t>
            </a:r>
          </a:p>
        </p:txBody>
      </p:sp>
      <p:sp>
        <p:nvSpPr>
          <p:cNvPr id="22" name="Marcador de texto 21">
            <a:extLst>
              <a:ext uri="{FF2B5EF4-FFF2-40B4-BE49-F238E27FC236}">
                <a16:creationId xmlns:a16="http://schemas.microsoft.com/office/drawing/2014/main" id="{CF90BD87-7AF9-AF3C-4BC4-EE968301C1CB}"/>
              </a:ext>
            </a:extLst>
          </p:cNvPr>
          <p:cNvSpPr>
            <a:spLocks noGrp="1"/>
          </p:cNvSpPr>
          <p:nvPr>
            <p:ph type="body" sz="quarter" idx="12"/>
          </p:nvPr>
        </p:nvSpPr>
        <p:spPr>
          <a:xfrm>
            <a:off x="708024" y="1302147"/>
            <a:ext cx="7723187" cy="215444"/>
          </a:xfrm>
        </p:spPr>
        <p:txBody>
          <a:bodyPr/>
          <a:lstStyle/>
          <a:p>
            <a:r>
              <a:rPr lang="en-US" sz="1400" dirty="0"/>
              <a:t>THE POINT OF VIEW OF INVESTORS AND ASSET MANAGERS</a:t>
            </a:r>
            <a:r>
              <a:rPr lang="it-IT" dirty="0"/>
              <a:t> </a:t>
            </a:r>
          </a:p>
        </p:txBody>
      </p:sp>
      <p:sp>
        <p:nvSpPr>
          <p:cNvPr id="8" name="Segnaposto testo 8">
            <a:extLst>
              <a:ext uri="{FF2B5EF4-FFF2-40B4-BE49-F238E27FC236}">
                <a16:creationId xmlns:a16="http://schemas.microsoft.com/office/drawing/2014/main" id="{BA7048F6-747C-DD21-D507-55B775090A68}"/>
              </a:ext>
            </a:extLst>
          </p:cNvPr>
          <p:cNvSpPr>
            <a:spLocks noGrp="1"/>
          </p:cNvSpPr>
          <p:nvPr>
            <p:ph type="body" sz="quarter" idx="10"/>
          </p:nvPr>
        </p:nvSpPr>
        <p:spPr/>
        <p:txBody>
          <a:bodyPr/>
          <a:lstStyle/>
          <a:p>
            <a:r>
              <a:rPr lang="en-US" dirty="0"/>
              <a:t>Observatory #4 – Climate Change</a:t>
            </a:r>
            <a:endParaRPr lang="it-IT" dirty="0">
              <a:solidFill>
                <a:schemeClr val="tx2"/>
              </a:solidFill>
            </a:endParaRPr>
          </a:p>
        </p:txBody>
      </p:sp>
    </p:spTree>
    <p:extLst>
      <p:ext uri="{BB962C8B-B14F-4D97-AF65-F5344CB8AC3E}">
        <p14:creationId xmlns:p14="http://schemas.microsoft.com/office/powerpoint/2010/main" val="30238991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996423" y="2281761"/>
            <a:ext cx="7772400" cy="707886"/>
          </a:xfrm>
        </p:spPr>
        <p:txBody>
          <a:bodyPr/>
          <a:lstStyle/>
          <a:p>
            <a:r>
              <a:rPr lang="it-IT" dirty="0"/>
              <a:t>Pricing </a:t>
            </a:r>
            <a:r>
              <a:rPr lang="en-US" dirty="0"/>
              <a:t>CLIMATE RISK</a:t>
            </a:r>
            <a:br>
              <a:rPr lang="en-US" dirty="0"/>
            </a:br>
            <a:endParaRPr lang="it-IT" dirty="0"/>
          </a:p>
        </p:txBody>
      </p:sp>
      <p:sp>
        <p:nvSpPr>
          <p:cNvPr id="4" name="Segnaposto testo 3"/>
          <p:cNvSpPr>
            <a:spLocks noGrp="1"/>
          </p:cNvSpPr>
          <p:nvPr>
            <p:ph type="body" idx="1"/>
          </p:nvPr>
        </p:nvSpPr>
        <p:spPr/>
        <p:txBody>
          <a:bodyPr/>
          <a:lstStyle/>
          <a:p>
            <a:r>
              <a:rPr lang="it-IT" dirty="0"/>
              <a:t>2.0</a:t>
            </a:r>
          </a:p>
        </p:txBody>
      </p:sp>
    </p:spTree>
    <p:extLst>
      <p:ext uri="{BB962C8B-B14F-4D97-AF65-F5344CB8AC3E}">
        <p14:creationId xmlns:p14="http://schemas.microsoft.com/office/powerpoint/2010/main" val="7650714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spcAft>
                <a:spcPts val="0"/>
              </a:spcAft>
            </a:pPr>
            <a:r>
              <a:rPr lang="en-US" dirty="0">
                <a:solidFill>
                  <a:schemeClr val="tx2"/>
                </a:solidFill>
                <a:latin typeface="Roboto Slab Regular"/>
              </a:rPr>
              <a:t>Pricing </a:t>
            </a:r>
            <a:r>
              <a:rPr lang="en-US" dirty="0">
                <a:latin typeface="Roboto Slab Regular"/>
              </a:rPr>
              <a:t>Climate Risk</a:t>
            </a:r>
            <a:endParaRPr lang="it-IT" dirty="0"/>
          </a:p>
        </p:txBody>
      </p:sp>
      <p:sp>
        <p:nvSpPr>
          <p:cNvPr id="3" name="Segnaposto contenuto 2"/>
          <p:cNvSpPr>
            <a:spLocks noGrp="1"/>
          </p:cNvSpPr>
          <p:nvPr>
            <p:ph idx="1"/>
          </p:nvPr>
        </p:nvSpPr>
        <p:spPr>
          <a:xfrm>
            <a:off x="712788" y="1659336"/>
            <a:ext cx="7584138" cy="3108543"/>
          </a:xfrm>
        </p:spPr>
        <p:txBody>
          <a:bodyPr/>
          <a:lstStyle/>
          <a:p>
            <a:r>
              <a:rPr lang="en-US" dirty="0">
                <a:solidFill>
                  <a:schemeClr val="tx2"/>
                </a:solidFill>
                <a:latin typeface="Roboto Slab Regular"/>
                <a:cs typeface="Roboto Slab Regular"/>
              </a:rPr>
              <a:t>Theoretical channel I: Risk compensation.</a:t>
            </a:r>
            <a:r>
              <a:rPr lang="en-US" b="1" dirty="0">
                <a:solidFill>
                  <a:schemeClr val="tx2"/>
                </a:solidFill>
                <a:latin typeface="Roboto Slab Regular"/>
                <a:cs typeface="Roboto Slab Regular"/>
              </a:rPr>
              <a:t> </a:t>
            </a:r>
            <a:r>
              <a:rPr lang="en-US" dirty="0"/>
              <a:t>Assets with higher climate exposure (“</a:t>
            </a:r>
            <a:r>
              <a:rPr lang="en-US" i="1" dirty="0"/>
              <a:t>brown</a:t>
            </a:r>
            <a:r>
              <a:rPr lang="en-US" dirty="0"/>
              <a:t>”) should offer higher expected returns as compensation for bearing systematic climate risks</a:t>
            </a:r>
          </a:p>
          <a:p>
            <a:pPr lvl="1"/>
            <a:r>
              <a:rPr lang="en-US" dirty="0"/>
              <a:t>Assets exposed to climate risk (e.g., coastal real estate, municipal bonds, and corporate equities in vulnerable sectors) consistently show higher required returns or lower prices (Giglio et al., 2021)</a:t>
            </a:r>
          </a:p>
          <a:p>
            <a:pPr lvl="1"/>
            <a:r>
              <a:rPr lang="en-US" dirty="0"/>
              <a:t>Firms with higher carbon emissions (Scope 1 &amp; 2) earn higher average returns, especially in high-emission sectors and jurisdictions with weaker carbon policy (Bolton and </a:t>
            </a:r>
            <a:r>
              <a:rPr lang="en-US" dirty="0" err="1"/>
              <a:t>Kacperczyk</a:t>
            </a:r>
            <a:r>
              <a:rPr lang="en-US" dirty="0"/>
              <a:t>, 2021)</a:t>
            </a:r>
          </a:p>
          <a:p>
            <a:pPr lvl="1"/>
            <a:r>
              <a:rPr lang="en-US" dirty="0"/>
              <a:t>Stocks more exposed to rising carbon prices show 3–4 % p.a. higher expected returns. Premium intensifies after major policy shocks (Bolton and </a:t>
            </a:r>
            <a:r>
              <a:rPr lang="en-US" dirty="0" err="1"/>
              <a:t>Kacperczyk</a:t>
            </a:r>
            <a:r>
              <a:rPr lang="en-US" dirty="0"/>
              <a:t>, 2022) </a:t>
            </a:r>
          </a:p>
          <a:p>
            <a:r>
              <a:rPr lang="en-US" dirty="0">
                <a:solidFill>
                  <a:schemeClr val="tx2"/>
                </a:solidFill>
                <a:latin typeface="Roboto Slab Regular"/>
                <a:cs typeface="Roboto Slab Regular"/>
              </a:rPr>
              <a:t>Theoretical channel II: Valuation sentiment. </a:t>
            </a:r>
            <a:r>
              <a:rPr lang="en-US" dirty="0"/>
              <a:t>Investors preference for assets with low climate exposure (“</a:t>
            </a:r>
            <a:r>
              <a:rPr lang="en-US" i="1" dirty="0"/>
              <a:t>green</a:t>
            </a:r>
            <a:r>
              <a:rPr lang="en-US" dirty="0"/>
              <a:t>”) should drive their prices upward and reduce their expected return</a:t>
            </a:r>
          </a:p>
          <a:p>
            <a:pPr lvl="1"/>
            <a:r>
              <a:rPr lang="en-US" dirty="0"/>
              <a:t>ESG-sensitive investors bid up green assets, underweighting high-emission investments and accepting lower returns for more sustainable ones (Stroebel and Wurgler, 2021</a:t>
            </a:r>
            <a:r>
              <a:rPr lang="en-US" b="1" dirty="0"/>
              <a:t>)</a:t>
            </a:r>
          </a:p>
          <a:p>
            <a:pPr lvl="1"/>
            <a:r>
              <a:rPr lang="en-US" dirty="0"/>
              <a:t>When climate concern / ESG fund inflows rise, green stocks outperform short-term (valuation repricing), then deliver lower expected returns (~30–60 bps p.a. discount) (Pastor et al., 2022)</a:t>
            </a:r>
          </a:p>
        </p:txBody>
      </p:sp>
      <p:sp>
        <p:nvSpPr>
          <p:cNvPr id="5" name="Segnaposto testo 4">
            <a:extLst>
              <a:ext uri="{FF2B5EF4-FFF2-40B4-BE49-F238E27FC236}">
                <a16:creationId xmlns:a16="http://schemas.microsoft.com/office/drawing/2014/main" id="{A870373B-B0DA-486A-BF93-42383BC4945D}"/>
              </a:ext>
            </a:extLst>
          </p:cNvPr>
          <p:cNvSpPr>
            <a:spLocks noGrp="1"/>
          </p:cNvSpPr>
          <p:nvPr>
            <p:ph type="body" sz="quarter" idx="11"/>
          </p:nvPr>
        </p:nvSpPr>
        <p:spPr/>
        <p:txBody>
          <a:bodyPr/>
          <a:lstStyle/>
          <a:p>
            <a:r>
              <a:rPr lang="en-US" dirty="0"/>
              <a:t>WHAT WE KNOW FROM THE LITERATURE</a:t>
            </a:r>
          </a:p>
        </p:txBody>
      </p:sp>
      <p:sp>
        <p:nvSpPr>
          <p:cNvPr id="4" name="Marcador de texto 3">
            <a:extLst>
              <a:ext uri="{FF2B5EF4-FFF2-40B4-BE49-F238E27FC236}">
                <a16:creationId xmlns:a16="http://schemas.microsoft.com/office/drawing/2014/main" id="{E707AF45-B973-4B03-6003-75AB06553698}"/>
              </a:ext>
            </a:extLst>
          </p:cNvPr>
          <p:cNvSpPr>
            <a:spLocks noGrp="1"/>
          </p:cNvSpPr>
          <p:nvPr>
            <p:ph type="body" sz="quarter" idx="12"/>
          </p:nvPr>
        </p:nvSpPr>
        <p:spPr>
          <a:xfrm>
            <a:off x="708025" y="1302149"/>
            <a:ext cx="7250642" cy="200055"/>
          </a:xfrm>
        </p:spPr>
        <p:txBody>
          <a:bodyPr/>
          <a:lstStyle/>
          <a:p>
            <a:r>
              <a:rPr lang="it-IT" dirty="0"/>
              <a:t>THE CLIMATE RISK PREMIUM</a:t>
            </a:r>
          </a:p>
        </p:txBody>
      </p:sp>
      <p:sp>
        <p:nvSpPr>
          <p:cNvPr id="9" name="Segnaposto testo 8"/>
          <p:cNvSpPr>
            <a:spLocks noGrp="1"/>
          </p:cNvSpPr>
          <p:nvPr>
            <p:ph type="body" sz="quarter" idx="10"/>
          </p:nvPr>
        </p:nvSpPr>
        <p:spPr/>
        <p:txBody>
          <a:bodyPr/>
          <a:lstStyle/>
          <a:p>
            <a:r>
              <a:rPr lang="en-US" dirty="0"/>
              <a:t>Observatory #4 – Climate Change</a:t>
            </a:r>
            <a:endParaRPr lang="it-IT" dirty="0">
              <a:solidFill>
                <a:schemeClr val="tx2"/>
              </a:solidFill>
            </a:endParaRPr>
          </a:p>
        </p:txBody>
      </p:sp>
    </p:spTree>
    <p:extLst>
      <p:ext uri="{BB962C8B-B14F-4D97-AF65-F5344CB8AC3E}">
        <p14:creationId xmlns:p14="http://schemas.microsoft.com/office/powerpoint/2010/main" val="31661286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C41727-481B-49AC-54A5-99C2910622AC}"/>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C1099774-3CDD-21DB-3641-75D0EA64E17F}"/>
              </a:ext>
            </a:extLst>
          </p:cNvPr>
          <p:cNvSpPr>
            <a:spLocks noGrp="1"/>
          </p:cNvSpPr>
          <p:nvPr>
            <p:ph type="title"/>
          </p:nvPr>
        </p:nvSpPr>
        <p:spPr/>
        <p:txBody>
          <a:bodyPr/>
          <a:lstStyle/>
          <a:p>
            <a:pPr>
              <a:spcAft>
                <a:spcPts val="0"/>
              </a:spcAft>
            </a:pPr>
            <a:r>
              <a:rPr lang="en-US" dirty="0">
                <a:solidFill>
                  <a:schemeClr val="tx2"/>
                </a:solidFill>
                <a:latin typeface="Roboto Slab Regular"/>
              </a:rPr>
              <a:t>Pricing </a:t>
            </a:r>
            <a:r>
              <a:rPr lang="en-US" dirty="0">
                <a:latin typeface="Roboto Slab Regular"/>
              </a:rPr>
              <a:t>Climate Risk</a:t>
            </a:r>
            <a:endParaRPr lang="it-IT" dirty="0"/>
          </a:p>
        </p:txBody>
      </p:sp>
      <p:sp>
        <p:nvSpPr>
          <p:cNvPr id="3" name="Segnaposto contenuto 2">
            <a:extLst>
              <a:ext uri="{FF2B5EF4-FFF2-40B4-BE49-F238E27FC236}">
                <a16:creationId xmlns:a16="http://schemas.microsoft.com/office/drawing/2014/main" id="{1B36EBAA-9CF0-B046-5260-88CE0C78F3D5}"/>
              </a:ext>
            </a:extLst>
          </p:cNvPr>
          <p:cNvSpPr>
            <a:spLocks noGrp="1"/>
          </p:cNvSpPr>
          <p:nvPr>
            <p:ph idx="1"/>
          </p:nvPr>
        </p:nvSpPr>
        <p:spPr>
          <a:xfrm>
            <a:off x="712788" y="1659336"/>
            <a:ext cx="7584138" cy="2985433"/>
          </a:xfrm>
        </p:spPr>
        <p:txBody>
          <a:bodyPr/>
          <a:lstStyle/>
          <a:p>
            <a:r>
              <a:rPr lang="en-US" dirty="0"/>
              <a:t>Measuring the “</a:t>
            </a:r>
            <a:r>
              <a:rPr lang="en-US" dirty="0" err="1"/>
              <a:t>Greenium</a:t>
            </a:r>
            <a:r>
              <a:rPr lang="en-US" dirty="0"/>
              <a:t>”: valuation premium (or lower expected return) associated with </a:t>
            </a:r>
            <a:r>
              <a:rPr lang="en-US" i="1" dirty="0"/>
              <a:t>green</a:t>
            </a:r>
            <a:r>
              <a:rPr lang="en-US" dirty="0"/>
              <a:t> assets compared to </a:t>
            </a:r>
            <a:r>
              <a:rPr lang="en-US" i="1" dirty="0"/>
              <a:t>brown</a:t>
            </a:r>
            <a:r>
              <a:rPr lang="en-US" dirty="0"/>
              <a:t> ones.</a:t>
            </a:r>
          </a:p>
          <a:p>
            <a:pPr lvl="1"/>
            <a:r>
              <a:rPr lang="en-US" dirty="0">
                <a:solidFill>
                  <a:schemeClr val="tx2"/>
                </a:solidFill>
                <a:latin typeface="Roboto Slab Regular"/>
                <a:cs typeface="Roboto Slab Regular"/>
              </a:rPr>
              <a:t>GMB (Green-Minus-Brown factor)</a:t>
            </a:r>
            <a:endParaRPr lang="en-US" b="1" dirty="0">
              <a:solidFill>
                <a:schemeClr val="tx2"/>
              </a:solidFill>
              <a:latin typeface="Roboto Slab Regular"/>
              <a:cs typeface="Roboto Slab Regular"/>
            </a:endParaRPr>
          </a:p>
          <a:p>
            <a:pPr marL="625475" lvl="1" indent="0">
              <a:buNone/>
            </a:pPr>
            <a:r>
              <a:rPr lang="it-IT" dirty="0" err="1"/>
              <a:t>Realized</a:t>
            </a:r>
            <a:r>
              <a:rPr lang="it-IT" dirty="0"/>
              <a:t> </a:t>
            </a:r>
            <a:r>
              <a:rPr lang="it-IT" dirty="0" err="1"/>
              <a:t>return</a:t>
            </a:r>
            <a:r>
              <a:rPr lang="it-IT" dirty="0"/>
              <a:t> </a:t>
            </a:r>
            <a:r>
              <a:rPr lang="it-IT" dirty="0" err="1"/>
              <a:t>differential</a:t>
            </a:r>
            <a:r>
              <a:rPr lang="it-IT" dirty="0"/>
              <a:t> </a:t>
            </a:r>
            <a:r>
              <a:rPr lang="it-IT" dirty="0" err="1"/>
              <a:t>between</a:t>
            </a:r>
            <a:r>
              <a:rPr lang="it-IT" dirty="0"/>
              <a:t> </a:t>
            </a:r>
            <a:r>
              <a:rPr lang="it-IT" dirty="0" err="1"/>
              <a:t>portfolios</a:t>
            </a:r>
            <a:r>
              <a:rPr lang="it-IT" dirty="0"/>
              <a:t> of </a:t>
            </a:r>
            <a:r>
              <a:rPr lang="it-IT" i="1" dirty="0"/>
              <a:t>green</a:t>
            </a:r>
            <a:r>
              <a:rPr lang="it-IT" dirty="0"/>
              <a:t> and </a:t>
            </a:r>
            <a:r>
              <a:rPr lang="it-IT" i="1" dirty="0" err="1"/>
              <a:t>brown</a:t>
            </a:r>
            <a:r>
              <a:rPr lang="it-IT" dirty="0"/>
              <a:t> </a:t>
            </a:r>
            <a:r>
              <a:rPr lang="it-IT" dirty="0" err="1"/>
              <a:t>firms</a:t>
            </a:r>
            <a:r>
              <a:rPr lang="it-IT" dirty="0"/>
              <a:t>, </a:t>
            </a:r>
            <a:r>
              <a:rPr lang="it-IT" dirty="0" err="1"/>
              <a:t>ranked</a:t>
            </a:r>
            <a:r>
              <a:rPr lang="it-IT" dirty="0"/>
              <a:t> by ESG score </a:t>
            </a:r>
            <a:r>
              <a:rPr lang="en-US" dirty="0"/>
              <a:t>(Bolton and </a:t>
            </a:r>
            <a:r>
              <a:rPr lang="en-US" dirty="0" err="1"/>
              <a:t>Kacperczyk</a:t>
            </a:r>
            <a:r>
              <a:rPr lang="en-US" dirty="0"/>
              <a:t>, 2021)</a:t>
            </a:r>
            <a:endParaRPr lang="en-US" dirty="0">
              <a:solidFill>
                <a:schemeClr val="tx2"/>
              </a:solidFill>
              <a:latin typeface="Roboto Slab Regular"/>
              <a:cs typeface="Roboto Slab Regular"/>
            </a:endParaRPr>
          </a:p>
          <a:p>
            <a:pPr marL="266700" lvl="1" indent="0">
              <a:buNone/>
            </a:pPr>
            <a:endParaRPr lang="en-US" dirty="0">
              <a:solidFill>
                <a:schemeClr val="tx2"/>
              </a:solidFill>
              <a:latin typeface="Roboto Slab Regular"/>
              <a:cs typeface="Roboto Slab Regular"/>
            </a:endParaRPr>
          </a:p>
          <a:p>
            <a:pPr lvl="1"/>
            <a:r>
              <a:rPr lang="en-US" dirty="0">
                <a:solidFill>
                  <a:schemeClr val="tx2"/>
                </a:solidFill>
                <a:latin typeface="Roboto Slab Regular"/>
                <a:cs typeface="Roboto Slab Regular"/>
              </a:rPr>
              <a:t>PST (Green Preference factor)</a:t>
            </a:r>
          </a:p>
          <a:p>
            <a:pPr marL="625475" lvl="1" indent="0">
              <a:buNone/>
            </a:pPr>
            <a:r>
              <a:rPr lang="en-US" dirty="0"/>
              <a:t>Model-implied factor reflecting valuation shocks (or expected-return adjustments) arising from time-varying demand for </a:t>
            </a:r>
            <a:r>
              <a:rPr lang="en-US" i="1" dirty="0"/>
              <a:t>green</a:t>
            </a:r>
            <a:r>
              <a:rPr lang="en-US" dirty="0"/>
              <a:t> assets; complements GMB by isolating the taste/valuation channel of climate risk pricing based on E</a:t>
            </a:r>
            <a:r>
              <a:rPr lang="it-IT" dirty="0"/>
              <a:t>SG-fund flows, survey-</a:t>
            </a:r>
            <a:r>
              <a:rPr lang="it-IT" dirty="0" err="1"/>
              <a:t>based</a:t>
            </a:r>
            <a:r>
              <a:rPr lang="it-IT" dirty="0"/>
              <a:t> </a:t>
            </a:r>
            <a:r>
              <a:rPr lang="it-IT" dirty="0" err="1"/>
              <a:t>climate</a:t>
            </a:r>
            <a:r>
              <a:rPr lang="it-IT" dirty="0"/>
              <a:t> </a:t>
            </a:r>
            <a:r>
              <a:rPr lang="it-IT" dirty="0" err="1"/>
              <a:t>concern</a:t>
            </a:r>
            <a:r>
              <a:rPr lang="it-IT" dirty="0"/>
              <a:t> </a:t>
            </a:r>
            <a:r>
              <a:rPr lang="it-IT" dirty="0" err="1"/>
              <a:t>indices</a:t>
            </a:r>
            <a:r>
              <a:rPr lang="it-IT" dirty="0"/>
              <a:t>, and green-news </a:t>
            </a:r>
            <a:r>
              <a:rPr lang="en-US" dirty="0"/>
              <a:t>(Pastor et al., 2022)</a:t>
            </a:r>
            <a:endParaRPr lang="en-US" dirty="0">
              <a:solidFill>
                <a:schemeClr val="tx2"/>
              </a:solidFill>
              <a:latin typeface="Roboto Slab Regular"/>
              <a:cs typeface="Roboto Slab Regular"/>
            </a:endParaRPr>
          </a:p>
          <a:p>
            <a:pPr marL="266700" lvl="1" indent="0">
              <a:buNone/>
            </a:pPr>
            <a:r>
              <a:rPr lang="en-US" dirty="0">
                <a:solidFill>
                  <a:schemeClr val="tx2"/>
                </a:solidFill>
                <a:latin typeface="Roboto Slab Regular"/>
                <a:cs typeface="Roboto Slab Regular"/>
              </a:rPr>
              <a:t>	</a:t>
            </a:r>
          </a:p>
          <a:p>
            <a:endParaRPr lang="en-US" dirty="0">
              <a:solidFill>
                <a:schemeClr val="tx2"/>
              </a:solidFill>
              <a:latin typeface="Roboto Slab Regular"/>
              <a:cs typeface="Roboto Slab Regular"/>
            </a:endParaRPr>
          </a:p>
        </p:txBody>
      </p:sp>
      <p:sp>
        <p:nvSpPr>
          <p:cNvPr id="5" name="Segnaposto testo 4">
            <a:extLst>
              <a:ext uri="{FF2B5EF4-FFF2-40B4-BE49-F238E27FC236}">
                <a16:creationId xmlns:a16="http://schemas.microsoft.com/office/drawing/2014/main" id="{150D50AE-CB8E-7D21-72AC-98D26D1A252D}"/>
              </a:ext>
            </a:extLst>
          </p:cNvPr>
          <p:cNvSpPr>
            <a:spLocks noGrp="1"/>
          </p:cNvSpPr>
          <p:nvPr>
            <p:ph type="body" sz="quarter" idx="11"/>
          </p:nvPr>
        </p:nvSpPr>
        <p:spPr/>
        <p:txBody>
          <a:bodyPr/>
          <a:lstStyle/>
          <a:p>
            <a:r>
              <a:rPr lang="en-US" dirty="0"/>
              <a:t>WHAT WE KNOW FROM THE LITERATURE</a:t>
            </a:r>
          </a:p>
        </p:txBody>
      </p:sp>
      <p:sp>
        <p:nvSpPr>
          <p:cNvPr id="4" name="Marcador de texto 3">
            <a:extLst>
              <a:ext uri="{FF2B5EF4-FFF2-40B4-BE49-F238E27FC236}">
                <a16:creationId xmlns:a16="http://schemas.microsoft.com/office/drawing/2014/main" id="{3F8FCF1A-1E8A-D718-9AC3-8D8AA0DDCF0F}"/>
              </a:ext>
            </a:extLst>
          </p:cNvPr>
          <p:cNvSpPr>
            <a:spLocks noGrp="1"/>
          </p:cNvSpPr>
          <p:nvPr>
            <p:ph type="body" sz="quarter" idx="12"/>
          </p:nvPr>
        </p:nvSpPr>
        <p:spPr>
          <a:xfrm>
            <a:off x="708025" y="1302149"/>
            <a:ext cx="7250642" cy="200055"/>
          </a:xfrm>
        </p:spPr>
        <p:txBody>
          <a:bodyPr/>
          <a:lstStyle/>
          <a:p>
            <a:r>
              <a:rPr lang="it-IT" dirty="0"/>
              <a:t>THE CLIMATE RISK PREMIUM</a:t>
            </a:r>
          </a:p>
        </p:txBody>
      </p:sp>
      <p:sp>
        <p:nvSpPr>
          <p:cNvPr id="9" name="Segnaposto testo 8">
            <a:extLst>
              <a:ext uri="{FF2B5EF4-FFF2-40B4-BE49-F238E27FC236}">
                <a16:creationId xmlns:a16="http://schemas.microsoft.com/office/drawing/2014/main" id="{B0C960B0-9EF4-7D0A-A2DA-000442CB14D0}"/>
              </a:ext>
            </a:extLst>
          </p:cNvPr>
          <p:cNvSpPr>
            <a:spLocks noGrp="1"/>
          </p:cNvSpPr>
          <p:nvPr>
            <p:ph type="body" sz="quarter" idx="10"/>
          </p:nvPr>
        </p:nvSpPr>
        <p:spPr/>
        <p:txBody>
          <a:bodyPr/>
          <a:lstStyle/>
          <a:p>
            <a:r>
              <a:rPr lang="en-US" dirty="0"/>
              <a:t>Observatory #4 – Climate Change</a:t>
            </a:r>
            <a:endParaRPr lang="it-IT" dirty="0">
              <a:solidFill>
                <a:schemeClr val="tx2"/>
              </a:solidFill>
            </a:endParaRPr>
          </a:p>
        </p:txBody>
      </p:sp>
    </p:spTree>
    <p:extLst>
      <p:ext uri="{BB962C8B-B14F-4D97-AF65-F5344CB8AC3E}">
        <p14:creationId xmlns:p14="http://schemas.microsoft.com/office/powerpoint/2010/main" val="1994248868"/>
      </p:ext>
    </p:extLst>
  </p:cSld>
  <p:clrMapOvr>
    <a:masterClrMapping/>
  </p:clrMapOvr>
</p:sld>
</file>

<file path=ppt/theme/theme1.xml><?xml version="1.0" encoding="utf-8"?>
<a:theme xmlns:a="http://schemas.openxmlformats.org/drawingml/2006/main" name="1_Office Theme">
  <a:themeElements>
    <a:clrScheme name="Bocconi PPT-29mag2017">
      <a:dk1>
        <a:sysClr val="windowText" lastClr="000000"/>
      </a:dk1>
      <a:lt1>
        <a:sysClr val="window" lastClr="FFFFFF"/>
      </a:lt1>
      <a:dk2>
        <a:srgbClr val="0046AD"/>
      </a:dk2>
      <a:lt2>
        <a:srgbClr val="DCDCDC"/>
      </a:lt2>
      <a:accent1>
        <a:srgbClr val="DA5D5D"/>
      </a:accent1>
      <a:accent2>
        <a:srgbClr val="40B3BC"/>
      </a:accent2>
      <a:accent3>
        <a:srgbClr val="40B273"/>
      </a:accent3>
      <a:accent4>
        <a:srgbClr val="998BB8"/>
      </a:accent4>
      <a:accent5>
        <a:srgbClr val="FFA240"/>
      </a:accent5>
      <a:accent6>
        <a:srgbClr val="4B92F9"/>
      </a:accent6>
      <a:hlink>
        <a:srgbClr val="0000FF"/>
      </a:hlink>
      <a:folHlink>
        <a:srgbClr val="800080"/>
      </a:folHlink>
    </a:clrScheme>
    <a:fontScheme name="Personalizado 1">
      <a:majorFont>
        <a:latin typeface="Open Sans"/>
        <a:ea typeface=""/>
        <a:cs typeface=""/>
      </a:majorFont>
      <a:minorFont>
        <a:latin typeface="Open Sans"/>
        <a:ea typeface=""/>
        <a:cs typeface=""/>
      </a:minorFont>
    </a:fontScheme>
    <a:fmtScheme name="Solidi sottili">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0" tIns="0" rIns="0" bIns="0" rtlCol="0" anchor="b" anchorCtr="0">
        <a:spAutoFit/>
      </a:bodyPr>
      <a:lstStyle>
        <a:defPPr>
          <a:defRPr smtClean="0"/>
        </a:defPPr>
      </a:lstStyle>
    </a:txDef>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753a9481-f663-4a13-9b1b-870ea0938aa2" xsi:nil="true"/>
    <lcf76f155ced4ddcb4097134ff3c332f xmlns="33142626-6d95-469b-9497-d2c72499d732">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o" ma:contentTypeID="0x01010073EE9159D88CA6448B72293A3F058578" ma:contentTypeVersion="45" ma:contentTypeDescription="Creare un nuovo documento." ma:contentTypeScope="" ma:versionID="7e779587b1cb244629c1a3f7505a6634">
  <xsd:schema xmlns:xsd="http://www.w3.org/2001/XMLSchema" xmlns:xs="http://www.w3.org/2001/XMLSchema" xmlns:p="http://schemas.microsoft.com/office/2006/metadata/properties" xmlns:ns2="33142626-6d95-469b-9497-d2c72499d732" xmlns:ns3="753a9481-f663-4a13-9b1b-870ea0938aa2" targetNamespace="http://schemas.microsoft.com/office/2006/metadata/properties" ma:root="true" ma:fieldsID="c463e2542bb6d4c518c14ced0c300e46" ns2:_="" ns3:_="">
    <xsd:import namespace="33142626-6d95-469b-9497-d2c72499d732"/>
    <xsd:import namespace="753a9481-f663-4a13-9b1b-870ea0938aa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Location" minOccurs="0"/>
                <xsd:element ref="ns2:lcf76f155ced4ddcb4097134ff3c332f" minOccurs="0"/>
                <xsd:element ref="ns3:TaxCatchAll" minOccurs="0"/>
                <xsd:element ref="ns2:MediaServiceSearchProperties" minOccurs="0"/>
                <xsd:element ref="ns2:MediaServiceObjectDetectorVersion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3142626-6d95-469b-9497-d2c72499d732"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MediaServiceAutoKeyPoints" ma:index="12" nillable="true" ma:displayName="MediaServiceAutoKeyPoints" ma:description=""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description="" ma:hidden="true" ma:internalName="MediaServiceGenerationTime" ma:readOnly="true">
      <xsd:simpleType>
        <xsd:restriction base="dms:Text"/>
      </xsd:simpleType>
    </xsd:element>
    <xsd:element name="MediaServiceEventHashCode" ma:index="16" nillable="true" ma:displayName="MediaServiceEventHashCode" ma:description=""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Tag immagine" ma:readOnly="false" ma:fieldId="{5cf76f15-5ced-4ddc-b409-7134ff3c332f}" ma:taxonomyMulti="true" ma:sspId="6b737b4c-a8da-4a75-ad10-761ea969293a" ma:termSetId="09814cd3-568e-fe90-9814-8d621ff8fb84" ma:anchorId="fba54fb3-c3e1-fe81-a776-ca4b69148c4d" ma:open="true" ma:isKeyword="false">
      <xsd:complexType>
        <xsd:sequence>
          <xsd:element ref="pc:Terms" minOccurs="0" maxOccurs="1"/>
        </xsd:sequence>
      </xsd:complexType>
    </xsd:element>
    <xsd:element name="MediaServiceSearchProperties" ma:index="24" nillable="true" ma:displayName="MediaServiceSearchProperties" ma:description="" ma:hidden="true" ma:internalName="MediaServiceSearchProperties" ma:readOnly="true">
      <xsd:simpleType>
        <xsd:restriction base="dms:Note"/>
      </xsd:simple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53a9481-f663-4a13-9b1b-870ea0938aa2"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description="" ma:hidden="true" ma:list="{4c8464f7-a07e-4566-b564-4e9284290c33}" ma:internalName="TaxCatchAll" ma:readOnly="false" ma:showField="CatchAllData" ma:web="753a9481-f663-4a13-9b1b-870ea0938aa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B6F2769-7194-4217-93D3-3AF3A4742282}">
  <ds:schemaRefs>
    <ds:schemaRef ds:uri="http://schemas.microsoft.com/office/2006/metadata/properties"/>
    <ds:schemaRef ds:uri="http://schemas.openxmlformats.org/package/2006/metadata/core-properties"/>
    <ds:schemaRef ds:uri="http://purl.org/dc/elements/1.1/"/>
    <ds:schemaRef ds:uri="http://purl.org/dc/terms/"/>
    <ds:schemaRef ds:uri="http://purl.org/dc/dcmitype/"/>
    <ds:schemaRef ds:uri="http://www.w3.org/XML/1998/namespace"/>
    <ds:schemaRef ds:uri="34d5b420-5751-4e2b-88b6-30c84bd731f8"/>
    <ds:schemaRef ds:uri="http://schemas.microsoft.com/office/2006/documentManagement/types"/>
    <ds:schemaRef ds:uri="http://schemas.microsoft.com/office/infopath/2007/PartnerControls"/>
    <ds:schemaRef ds:uri="6f7f942a-fda3-4d4c-a755-f765b270fff1"/>
  </ds:schemaRefs>
</ds:datastoreItem>
</file>

<file path=customXml/itemProps2.xml><?xml version="1.0" encoding="utf-8"?>
<ds:datastoreItem xmlns:ds="http://schemas.openxmlformats.org/officeDocument/2006/customXml" ds:itemID="{87D2A1B0-FF3E-4009-940D-AED0EB70AA20}">
  <ds:schemaRefs>
    <ds:schemaRef ds:uri="http://schemas.microsoft.com/sharepoint/v3/contenttype/forms"/>
  </ds:schemaRefs>
</ds:datastoreItem>
</file>

<file path=customXml/itemProps3.xml><?xml version="1.0" encoding="utf-8"?>
<ds:datastoreItem xmlns:ds="http://schemas.openxmlformats.org/officeDocument/2006/customXml" ds:itemID="{FA2A009E-725F-4451-B555-B9199BC718CB}"/>
</file>

<file path=docProps/app.xml><?xml version="1.0" encoding="utf-8"?>
<Properties xmlns="http://schemas.openxmlformats.org/officeDocument/2006/extended-properties" xmlns:vt="http://schemas.openxmlformats.org/officeDocument/2006/docPropsVTypes">
  <Template/>
  <TotalTime>1534</TotalTime>
  <Words>2910</Words>
  <Application>Microsoft Office PowerPoint</Application>
  <PresentationFormat>Presentación en pantalla (16:9)</PresentationFormat>
  <Paragraphs>476</Paragraphs>
  <Slides>19</Slides>
  <Notes>18</Notes>
  <HiddenSlides>0</HiddenSlides>
  <MMClips>0</MMClips>
  <ScaleCrop>false</ScaleCrop>
  <HeadingPairs>
    <vt:vector size="6" baseType="variant">
      <vt:variant>
        <vt:lpstr>Fuentes usadas</vt:lpstr>
      </vt:variant>
      <vt:variant>
        <vt:i4>10</vt:i4>
      </vt:variant>
      <vt:variant>
        <vt:lpstr>Tema</vt:lpstr>
      </vt:variant>
      <vt:variant>
        <vt:i4>1</vt:i4>
      </vt:variant>
      <vt:variant>
        <vt:lpstr>Títulos de diapositiva</vt:lpstr>
      </vt:variant>
      <vt:variant>
        <vt:i4>19</vt:i4>
      </vt:variant>
    </vt:vector>
  </HeadingPairs>
  <TitlesOfParts>
    <vt:vector size="30" baseType="lpstr">
      <vt:lpstr>-apple-system</vt:lpstr>
      <vt:lpstr>Arial</vt:lpstr>
      <vt:lpstr>Calibri</vt:lpstr>
      <vt:lpstr>Cambria Math</vt:lpstr>
      <vt:lpstr>Lucida Grande</vt:lpstr>
      <vt:lpstr>Open Sans</vt:lpstr>
      <vt:lpstr>Open Sans Semibold</vt:lpstr>
      <vt:lpstr>Roboto Slab Light</vt:lpstr>
      <vt:lpstr>Roboto Slab Regular</vt:lpstr>
      <vt:lpstr>Wingdings</vt:lpstr>
      <vt:lpstr>1_Office Theme</vt:lpstr>
      <vt:lpstr>Climate change and infrastructure asset Pricing</vt:lpstr>
      <vt:lpstr>Agenda</vt:lpstr>
      <vt:lpstr>Infrastructure investing  and climate change </vt:lpstr>
      <vt:lpstr>Pricing infrastructure</vt:lpstr>
      <vt:lpstr>Pricing infrastructure</vt:lpstr>
      <vt:lpstr>Pricing infrastructure</vt:lpstr>
      <vt:lpstr>Pricing CLIMATE RISK </vt:lpstr>
      <vt:lpstr>Pricing Climate Risk</vt:lpstr>
      <vt:lpstr>Pricing Climate Risk</vt:lpstr>
      <vt:lpstr>Pricing Climate Risk</vt:lpstr>
      <vt:lpstr>Pricing Climate Risk</vt:lpstr>
      <vt:lpstr>Pricing Climate Risk</vt:lpstr>
      <vt:lpstr>Pricing Climate Risk</vt:lpstr>
      <vt:lpstr>Pricing Climate Risk</vt:lpstr>
      <vt:lpstr>Pricing Climate Risk</vt:lpstr>
      <vt:lpstr>Pricing Climate Risk</vt:lpstr>
      <vt:lpstr>Pricing Climate Risk</vt:lpstr>
      <vt:lpstr>Pricing Climate Risk</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FileNewTemplate</dc:title>
  <dc:creator>Diana</dc:creator>
  <cp:lastModifiedBy>Chiarella, Carlo</cp:lastModifiedBy>
  <cp:revision>446</cp:revision>
  <cp:lastPrinted>2018-11-09T17:21:24Z</cp:lastPrinted>
  <dcterms:created xsi:type="dcterms:W3CDTF">2010-04-12T23:12:02Z</dcterms:created>
  <dcterms:modified xsi:type="dcterms:W3CDTF">2025-11-11T08:50:06Z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0x01010073EE9159D88CA6448B72293A3F058578</vt:lpwstr>
  </property>
</Properties>
</file>